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3.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77"/>
  </p:notesMasterIdLst>
  <p:sldIdLst>
    <p:sldId id="256" r:id="rId3"/>
    <p:sldId id="257" r:id="rId4"/>
    <p:sldId id="258" r:id="rId5"/>
    <p:sldId id="259" r:id="rId6"/>
    <p:sldId id="260" r:id="rId7"/>
    <p:sldId id="261" r:id="rId8"/>
    <p:sldId id="262" r:id="rId9"/>
    <p:sldId id="376" r:id="rId10"/>
    <p:sldId id="264" r:id="rId11"/>
    <p:sldId id="265" r:id="rId12"/>
    <p:sldId id="266" r:id="rId13"/>
    <p:sldId id="267" r:id="rId14"/>
    <p:sldId id="268" r:id="rId15"/>
    <p:sldId id="269" r:id="rId16"/>
    <p:sldId id="375" r:id="rId17"/>
    <p:sldId id="282" r:id="rId18"/>
    <p:sldId id="283" r:id="rId19"/>
    <p:sldId id="284" r:id="rId20"/>
    <p:sldId id="285" r:id="rId21"/>
    <p:sldId id="286" r:id="rId22"/>
    <p:sldId id="378" r:id="rId23"/>
    <p:sldId id="366" r:id="rId24"/>
    <p:sldId id="295" r:id="rId25"/>
    <p:sldId id="271" r:id="rId26"/>
    <p:sldId id="272" r:id="rId27"/>
    <p:sldId id="273" r:id="rId28"/>
    <p:sldId id="274" r:id="rId29"/>
    <p:sldId id="275" r:id="rId30"/>
    <p:sldId id="276" r:id="rId31"/>
    <p:sldId id="289" r:id="rId32"/>
    <p:sldId id="294" r:id="rId33"/>
    <p:sldId id="290" r:id="rId34"/>
    <p:sldId id="307" r:id="rId35"/>
    <p:sldId id="296" r:id="rId36"/>
    <p:sldId id="298" r:id="rId37"/>
    <p:sldId id="377" r:id="rId38"/>
    <p:sldId id="300" r:id="rId39"/>
    <p:sldId id="297" r:id="rId40"/>
    <p:sldId id="370" r:id="rId41"/>
    <p:sldId id="371" r:id="rId42"/>
    <p:sldId id="279" r:id="rId43"/>
    <p:sldId id="280" r:id="rId44"/>
    <p:sldId id="281" r:id="rId45"/>
    <p:sldId id="293" r:id="rId46"/>
    <p:sldId id="308" r:id="rId47"/>
    <p:sldId id="309" r:id="rId48"/>
    <p:sldId id="310" r:id="rId49"/>
    <p:sldId id="311" r:id="rId50"/>
    <p:sldId id="372" r:id="rId51"/>
    <p:sldId id="373" r:id="rId52"/>
    <p:sldId id="301" r:id="rId53"/>
    <p:sldId id="302" r:id="rId54"/>
    <p:sldId id="303" r:id="rId55"/>
    <p:sldId id="304" r:id="rId56"/>
    <p:sldId id="305" r:id="rId57"/>
    <p:sldId id="306" r:id="rId58"/>
    <p:sldId id="367" r:id="rId59"/>
    <p:sldId id="368" r:id="rId60"/>
    <p:sldId id="369" r:id="rId61"/>
    <p:sldId id="312" r:id="rId62"/>
    <p:sldId id="313" r:id="rId63"/>
    <p:sldId id="374" r:id="rId64"/>
    <p:sldId id="379" r:id="rId65"/>
    <p:sldId id="380" r:id="rId66"/>
    <p:sldId id="315" r:id="rId67"/>
    <p:sldId id="316" r:id="rId68"/>
    <p:sldId id="317" r:id="rId69"/>
    <p:sldId id="318" r:id="rId70"/>
    <p:sldId id="319" r:id="rId71"/>
    <p:sldId id="320" r:id="rId72"/>
    <p:sldId id="321" r:id="rId73"/>
    <p:sldId id="322" r:id="rId74"/>
    <p:sldId id="323" r:id="rId75"/>
    <p:sldId id="324" r:id="rId76"/>
  </p:sldIdLst>
  <p:sldSz cx="18288000" cy="10287000"/>
  <p:notesSz cx="6858000" cy="9144000"/>
  <p:embeddedFontLst>
    <p:embeddedFont>
      <p:font typeface="Libre Franklin" pitchFamily="2" charset="0"/>
      <p:regular r:id="rId78"/>
      <p:bold r:id="rId79"/>
      <p:italic r:id="rId80"/>
      <p:boldItalic r:id="rId81"/>
    </p:embeddedFont>
    <p:embeddedFont>
      <p:font typeface="Montserrat" panose="00000500000000000000" pitchFamily="2" charset="0"/>
      <p:regular r:id="rId82"/>
      <p:bold r:id="rId83"/>
      <p:italic r:id="rId84"/>
      <p:boldItalic r:id="rId85"/>
    </p:embeddedFont>
    <p:embeddedFont>
      <p:font typeface="Montserrat Black" panose="00000A00000000000000" pitchFamily="2" charset="0"/>
      <p:bold r:id="rId86"/>
      <p:boldItalic r:id="rId87"/>
    </p:embeddedFont>
    <p:embeddedFont>
      <p:font typeface="Montserrat ExtraBold" panose="00000900000000000000" pitchFamily="2" charset="0"/>
      <p:bold r:id="rId88"/>
      <p:boldItalic r:id="rId89"/>
    </p:embeddedFont>
    <p:embeddedFont>
      <p:font typeface="Montserrat Medium" panose="00000600000000000000" pitchFamily="2" charset="0"/>
      <p:regular r:id="rId90"/>
      <p:bold r:id="rId91"/>
      <p:italic r:id="rId92"/>
      <p:boldItalic r:id="rId93"/>
    </p:embeddedFont>
    <p:embeddedFont>
      <p:font typeface="Montserrat SemiBold" panose="00000700000000000000" pitchFamily="2" charset="0"/>
      <p:regular r:id="rId94"/>
      <p:bold r:id="rId95"/>
      <p:italic r:id="rId96"/>
      <p:boldItalic r:id="rId97"/>
    </p:embeddedFont>
    <p:embeddedFont>
      <p:font typeface="Play" panose="020B0604020202020204" charset="0"/>
      <p:regular r:id="rId98"/>
      <p:bold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3" roundtripDataSignature="AMtx7mg1Iva/Izfio/ppSDT0EnDUxa2+P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8D30B2-B404-404E-A8EC-81414F43EF3D}">
  <a:tblStyle styleId="{ED8D30B2-B404-404E-A8EC-81414F43EF3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1" autoAdjust="0"/>
    <p:restoredTop sz="94660"/>
  </p:normalViewPr>
  <p:slideViewPr>
    <p:cSldViewPr snapToGrid="0">
      <p:cViewPr varScale="1">
        <p:scale>
          <a:sx n="70" d="100"/>
          <a:sy n="70" d="100"/>
        </p:scale>
        <p:origin x="7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2.fntdata"/><Relationship Id="rId5" Type="http://schemas.openxmlformats.org/officeDocument/2006/relationships/slide" Target="slides/slide3.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20.fntdata"/><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0.fntdata"/><Relationship Id="rId61" Type="http://schemas.openxmlformats.org/officeDocument/2006/relationships/slide" Target="slides/slide59.xml"/><Relationship Id="rId82"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G:\Drive%20partag&#233;s\Drive%20d'&#233;quipe%20AILE\_BOIS%20ENERGIE\NOUVEAU_DRIVE\_BASE%20DOCUMENTAIRE\APPROVISIONNEMENT\LOGISTIQUE%20FOURNISSEUR\PROCESS%20TRANSFO\PRODUCTION%20COMBUSTIBLE\_SUIVI%20PRIX\Prix%20des%20&#233;nergies%202007_2025.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r>
              <a:rPr lang="fr-FR" sz="2400"/>
              <a:t>Evolution des coûts de l'énergie TTC pour les ménages 2007 - 2025 </a:t>
            </a:r>
          </a:p>
          <a:p>
            <a:pPr>
              <a:defRPr sz="2400"/>
            </a:pPr>
            <a:r>
              <a:rPr lang="fr-FR" sz="2400"/>
              <a:t>(sources</a:t>
            </a:r>
            <a:r>
              <a:rPr lang="fr-FR" sz="2400" baseline="0"/>
              <a:t> : CEEB /SDES) / Auteur : AILE</a:t>
            </a:r>
            <a:endParaRPr lang="fr-FR" sz="2400"/>
          </a:p>
        </c:rich>
      </c:tx>
      <c:layout>
        <c:manualLayout>
          <c:xMode val="edge"/>
          <c:yMode val="edge"/>
          <c:x val="0.11949787824919271"/>
          <c:y val="0"/>
        </c:manualLayout>
      </c:layout>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90718242794366E-2"/>
          <c:y val="0.10021386142272505"/>
          <c:w val="0.90496063873564647"/>
          <c:h val="0.78940752893694488"/>
        </c:manualLayout>
      </c:layout>
      <c:scatterChart>
        <c:scatterStyle val="lineMarker"/>
        <c:varyColors val="0"/>
        <c:ser>
          <c:idx val="0"/>
          <c:order val="0"/>
          <c:tx>
            <c:strRef>
              <c:f>'Prix-menages 2025 '!$B$2</c:f>
              <c:strCache>
                <c:ptCount val="1"/>
                <c:pt idx="0">
                  <c:v>PX_BOIS_GRANVRAC_100KWH ou en c€/kWh TTC</c:v>
                </c:pt>
              </c:strCache>
            </c:strRef>
          </c:tx>
          <c:spPr>
            <a:ln w="38100" cap="rnd">
              <a:solidFill>
                <a:srgbClr val="C00000"/>
              </a:solidFill>
              <a:round/>
            </a:ln>
            <a:effectLst/>
          </c:spPr>
          <c:marker>
            <c:symbol val="none"/>
          </c:marker>
          <c:dLbls>
            <c:dLbl>
              <c:idx val="10"/>
              <c:layout>
                <c:manualLayout>
                  <c:x val="0"/>
                  <c:y val="-2.2037256652677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1F-4A2D-920A-0B26CA172AA4}"/>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lumMod val="50000"/>
                        <a:lumOff val="50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'Prix-menages 2025 '!$A$3:$A$237</c:f>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f>'Prix-menages 2025 '!$B$3:$B$237</c:f>
              <c:numCache>
                <c:formatCode>General</c:formatCode>
                <c:ptCount val="235"/>
                <c:pt idx="10" formatCode="0.0">
                  <c:v>7.6726000000000001</c:v>
                </c:pt>
                <c:pt idx="11" formatCode="0.0">
                  <c:v>7.6726000000000001</c:v>
                </c:pt>
                <c:pt idx="12" formatCode="0.0">
                  <c:v>7.6726000000000001</c:v>
                </c:pt>
                <c:pt idx="13" formatCode="0.0">
                  <c:v>7.4988999999999999</c:v>
                </c:pt>
                <c:pt idx="14" formatCode="0.0">
                  <c:v>7.4988999999999999</c:v>
                </c:pt>
                <c:pt idx="15" formatCode="0.0">
                  <c:v>7.4988999999999999</c:v>
                </c:pt>
                <c:pt idx="16" formatCode="0.0">
                  <c:v>7.7515000000000001</c:v>
                </c:pt>
                <c:pt idx="17" formatCode="0.0">
                  <c:v>7.7515000000000001</c:v>
                </c:pt>
                <c:pt idx="18" formatCode="0.0">
                  <c:v>7.7515000000000001</c:v>
                </c:pt>
                <c:pt idx="19" formatCode="0.0">
                  <c:v>7.7279999999999998</c:v>
                </c:pt>
                <c:pt idx="20" formatCode="0.0">
                  <c:v>7.7279999999999998</c:v>
                </c:pt>
                <c:pt idx="21" formatCode="0.0">
                  <c:v>7.7279999999999998</c:v>
                </c:pt>
                <c:pt idx="22" formatCode="0.0">
                  <c:v>7.6384999999999996</c:v>
                </c:pt>
                <c:pt idx="23" formatCode="0.0">
                  <c:v>7.6384999999999996</c:v>
                </c:pt>
                <c:pt idx="24" formatCode="0.0">
                  <c:v>7.6384999999999996</c:v>
                </c:pt>
                <c:pt idx="25" formatCode="0.0">
                  <c:v>7.6208999999999998</c:v>
                </c:pt>
                <c:pt idx="26" formatCode="0.0">
                  <c:v>7.6208999999999998</c:v>
                </c:pt>
                <c:pt idx="27" formatCode="0.0">
                  <c:v>7.6208999999999998</c:v>
                </c:pt>
                <c:pt idx="28" formatCode="0.0">
                  <c:v>8.7653999999999996</c:v>
                </c:pt>
                <c:pt idx="29" formatCode="0.0">
                  <c:v>8.7653999999999996</c:v>
                </c:pt>
                <c:pt idx="30" formatCode="0.0">
                  <c:v>8.7653999999999996</c:v>
                </c:pt>
                <c:pt idx="31" formatCode="0.0">
                  <c:v>9.7139000000000006</c:v>
                </c:pt>
                <c:pt idx="32" formatCode="0.0">
                  <c:v>9.7139000000000006</c:v>
                </c:pt>
                <c:pt idx="33" formatCode="0.0">
                  <c:v>9.7139000000000006</c:v>
                </c:pt>
                <c:pt idx="34" formatCode="0.0">
                  <c:v>10.077999999999999</c:v>
                </c:pt>
                <c:pt idx="35" formatCode="0.0">
                  <c:v>10.077999999999999</c:v>
                </c:pt>
                <c:pt idx="36" formatCode="0.0">
                  <c:v>10.077999999999999</c:v>
                </c:pt>
                <c:pt idx="37" formatCode="0.0">
                  <c:v>9.3628</c:v>
                </c:pt>
                <c:pt idx="38" formatCode="0.0">
                  <c:v>9.3628</c:v>
                </c:pt>
                <c:pt idx="39" formatCode="0.0">
                  <c:v>9.3628</c:v>
                </c:pt>
                <c:pt idx="40" formatCode="0.0">
                  <c:v>11.6252</c:v>
                </c:pt>
                <c:pt idx="41" formatCode="0.0">
                  <c:v>11.6252</c:v>
                </c:pt>
                <c:pt idx="42" formatCode="0.0">
                  <c:v>11.6252</c:v>
                </c:pt>
                <c:pt idx="43" formatCode="0.0">
                  <c:v>13.251099999999999</c:v>
                </c:pt>
                <c:pt idx="44" formatCode="0.0">
                  <c:v>13.251099999999999</c:v>
                </c:pt>
                <c:pt idx="45" formatCode="0.0">
                  <c:v>13.251099999999999</c:v>
                </c:pt>
                <c:pt idx="46" formatCode="0.0">
                  <c:v>11.622999999999999</c:v>
                </c:pt>
                <c:pt idx="47" formatCode="0.0">
                  <c:v>11.622999999999999</c:v>
                </c:pt>
                <c:pt idx="48" formatCode="0.0">
                  <c:v>11.622999999999999</c:v>
                </c:pt>
                <c:pt idx="49" formatCode="0.0">
                  <c:v>8.2853999999999992</c:v>
                </c:pt>
                <c:pt idx="50" formatCode="0.0">
                  <c:v>8.2853999999999992</c:v>
                </c:pt>
                <c:pt idx="51" formatCode="0.0">
                  <c:v>8.2853999999999992</c:v>
                </c:pt>
                <c:pt idx="52" formatCode="0.0">
                  <c:v>7.3979999999999997</c:v>
                </c:pt>
                <c:pt idx="53" formatCode="0.0">
                  <c:v>7.3979999999999997</c:v>
                </c:pt>
                <c:pt idx="54" formatCode="0.0">
                  <c:v>7.3979999999999997</c:v>
                </c:pt>
                <c:pt idx="55" formatCode="0.0">
                  <c:v>6.6086999999999998</c:v>
                </c:pt>
                <c:pt idx="56" formatCode="0.0">
                  <c:v>6.6086999999999998</c:v>
                </c:pt>
                <c:pt idx="57" formatCode="0.0">
                  <c:v>6.6086999999999998</c:v>
                </c:pt>
                <c:pt idx="58" formatCode="0.0">
                  <c:v>6.1435000000000004</c:v>
                </c:pt>
                <c:pt idx="59" formatCode="0.0">
                  <c:v>6.1435000000000004</c:v>
                </c:pt>
                <c:pt idx="60" formatCode="0.0">
                  <c:v>6.1435000000000004</c:v>
                </c:pt>
                <c:pt idx="61" formatCode="0.0">
                  <c:v>5.8913000000000002</c:v>
                </c:pt>
                <c:pt idx="62" formatCode="0.0">
                  <c:v>5.8913000000000002</c:v>
                </c:pt>
                <c:pt idx="63" formatCode="0.0">
                  <c:v>5.8913000000000002</c:v>
                </c:pt>
                <c:pt idx="64" formatCode="0.0">
                  <c:v>6.1696</c:v>
                </c:pt>
                <c:pt idx="65" formatCode="0.0">
                  <c:v>6.1696</c:v>
                </c:pt>
                <c:pt idx="66" formatCode="0.0">
                  <c:v>6.1696</c:v>
                </c:pt>
                <c:pt idx="67" formatCode="0.0">
                  <c:v>6.2325999999999997</c:v>
                </c:pt>
                <c:pt idx="68" formatCode="0.0">
                  <c:v>6.2325999999999997</c:v>
                </c:pt>
                <c:pt idx="69" formatCode="0.0">
                  <c:v>6.2325999999999997</c:v>
                </c:pt>
                <c:pt idx="70" formatCode="0.0">
                  <c:v>6.0609000000000002</c:v>
                </c:pt>
                <c:pt idx="71" formatCode="0.0">
                  <c:v>6.0609000000000002</c:v>
                </c:pt>
                <c:pt idx="72" formatCode="0.0">
                  <c:v>6.0609000000000002</c:v>
                </c:pt>
                <c:pt idx="73" formatCode="0.0">
                  <c:v>5.8978000000000002</c:v>
                </c:pt>
                <c:pt idx="74" formatCode="0.0">
                  <c:v>5.8978000000000002</c:v>
                </c:pt>
                <c:pt idx="75" formatCode="0.0">
                  <c:v>5.8978000000000002</c:v>
                </c:pt>
                <c:pt idx="76" formatCode="0.0">
                  <c:v>6.4108999999999998</c:v>
                </c:pt>
                <c:pt idx="77" formatCode="0.0">
                  <c:v>6.4108999999999998</c:v>
                </c:pt>
                <c:pt idx="78" formatCode="0.0">
                  <c:v>6.4108999999999998</c:v>
                </c:pt>
                <c:pt idx="79" formatCode="0.0">
                  <c:v>6.3761000000000001</c:v>
                </c:pt>
                <c:pt idx="80" formatCode="0.0">
                  <c:v>6.3761000000000001</c:v>
                </c:pt>
                <c:pt idx="81" formatCode="0.0">
                  <c:v>6.3761000000000001</c:v>
                </c:pt>
                <c:pt idx="82" formatCode="0.0">
                  <c:v>6.0434999999999999</c:v>
                </c:pt>
                <c:pt idx="83" formatCode="0.0">
                  <c:v>6.0434999999999999</c:v>
                </c:pt>
                <c:pt idx="84" formatCode="0.0">
                  <c:v>6.0434999999999999</c:v>
                </c:pt>
                <c:pt idx="85" formatCode="0.0">
                  <c:v>5.9238999999999997</c:v>
                </c:pt>
                <c:pt idx="86" formatCode="0.0">
                  <c:v>5.9238999999999997</c:v>
                </c:pt>
                <c:pt idx="87" formatCode="0.0">
                  <c:v>5.9238999999999997</c:v>
                </c:pt>
                <c:pt idx="88" formatCode="0.0">
                  <c:v>6.2565</c:v>
                </c:pt>
                <c:pt idx="89" formatCode="0.0">
                  <c:v>6.2565</c:v>
                </c:pt>
                <c:pt idx="90" formatCode="0.0">
                  <c:v>6.2565</c:v>
                </c:pt>
                <c:pt idx="91" formatCode="0.0">
                  <c:v>6.1456</c:v>
                </c:pt>
                <c:pt idx="92" formatCode="0.0">
                  <c:v>6.1456</c:v>
                </c:pt>
                <c:pt idx="93" formatCode="0.0">
                  <c:v>6.1456</c:v>
                </c:pt>
                <c:pt idx="94" formatCode="0.0">
                  <c:v>5.6955999999999998</c:v>
                </c:pt>
                <c:pt idx="95" formatCode="0.0">
                  <c:v>5.6955999999999998</c:v>
                </c:pt>
                <c:pt idx="96" formatCode="0.0">
                  <c:v>5.6955999999999998</c:v>
                </c:pt>
                <c:pt idx="97" formatCode="0.0">
                  <c:v>5.7217000000000002</c:v>
                </c:pt>
                <c:pt idx="98" formatCode="0.0">
                  <c:v>5.7217000000000002</c:v>
                </c:pt>
                <c:pt idx="99" formatCode="0.0">
                  <c:v>5.7217000000000002</c:v>
                </c:pt>
                <c:pt idx="100" formatCode="0.0">
                  <c:v>5.9260999999999999</c:v>
                </c:pt>
                <c:pt idx="101" formatCode="0.0">
                  <c:v>5.9260999999999999</c:v>
                </c:pt>
                <c:pt idx="102" formatCode="0.0">
                  <c:v>5.9260999999999999</c:v>
                </c:pt>
                <c:pt idx="103" formatCode="0.0">
                  <c:v>5.7173999999999996</c:v>
                </c:pt>
                <c:pt idx="104" formatCode="0.0">
                  <c:v>5.7173999999999996</c:v>
                </c:pt>
                <c:pt idx="105" formatCode="0.0">
                  <c:v>5.7173999999999996</c:v>
                </c:pt>
                <c:pt idx="106" formatCode="0.0">
                  <c:v>5.5453999999999999</c:v>
                </c:pt>
                <c:pt idx="107" formatCode="0.0">
                  <c:v>5.5453999999999999</c:v>
                </c:pt>
                <c:pt idx="108" formatCode="0.0">
                  <c:v>5.5453999999999999</c:v>
                </c:pt>
                <c:pt idx="109" formatCode="0.0">
                  <c:v>5.5589000000000004</c:v>
                </c:pt>
                <c:pt idx="110" formatCode="0.0">
                  <c:v>5.5589000000000004</c:v>
                </c:pt>
                <c:pt idx="111" formatCode="0.0">
                  <c:v>5.5589000000000004</c:v>
                </c:pt>
                <c:pt idx="112" formatCode="0.0">
                  <c:v>5.9208999999999996</c:v>
                </c:pt>
                <c:pt idx="113" formatCode="0.0">
                  <c:v>5.9208999999999996</c:v>
                </c:pt>
                <c:pt idx="114" formatCode="0.0">
                  <c:v>5.9208999999999996</c:v>
                </c:pt>
                <c:pt idx="115" formatCode="0.0">
                  <c:v>5.8022</c:v>
                </c:pt>
                <c:pt idx="116" formatCode="0.0">
                  <c:v>5.8022</c:v>
                </c:pt>
                <c:pt idx="117" formatCode="0.0">
                  <c:v>5.8022</c:v>
                </c:pt>
                <c:pt idx="118" formatCode="0.0">
                  <c:v>5.5296000000000003</c:v>
                </c:pt>
                <c:pt idx="119" formatCode="0.0">
                  <c:v>5.5296000000000003</c:v>
                </c:pt>
                <c:pt idx="120" formatCode="0.0">
                  <c:v>5.5296000000000003</c:v>
                </c:pt>
                <c:pt idx="121" formatCode="0.0">
                  <c:v>5.4634999999999998</c:v>
                </c:pt>
                <c:pt idx="122" formatCode="0.0">
                  <c:v>5.4634999999999998</c:v>
                </c:pt>
                <c:pt idx="123" formatCode="0.0">
                  <c:v>5.4634999999999998</c:v>
                </c:pt>
                <c:pt idx="124" formatCode="0.0">
                  <c:v>5.8964999999999996</c:v>
                </c:pt>
                <c:pt idx="125" formatCode="0.0">
                  <c:v>5.8964999999999996</c:v>
                </c:pt>
                <c:pt idx="126" formatCode="0.0">
                  <c:v>5.8964999999999996</c:v>
                </c:pt>
                <c:pt idx="127" formatCode="0.0">
                  <c:v>5.8261000000000003</c:v>
                </c:pt>
                <c:pt idx="128" formatCode="0.0">
                  <c:v>5.8261000000000003</c:v>
                </c:pt>
                <c:pt idx="129" formatCode="0.0">
                  <c:v>5.8261000000000003</c:v>
                </c:pt>
                <c:pt idx="130" formatCode="0.0">
                  <c:v>5.6868999999999996</c:v>
                </c:pt>
                <c:pt idx="131" formatCode="0.0">
                  <c:v>5.6868999999999996</c:v>
                </c:pt>
                <c:pt idx="132" formatCode="0.0">
                  <c:v>5.6868999999999996</c:v>
                </c:pt>
                <c:pt idx="133" formatCode="0.0">
                  <c:v>5.7239000000000004</c:v>
                </c:pt>
                <c:pt idx="134" formatCode="0.0">
                  <c:v>5.7239000000000004</c:v>
                </c:pt>
                <c:pt idx="135" formatCode="0.0">
                  <c:v>5.7239000000000004</c:v>
                </c:pt>
                <c:pt idx="136" formatCode="0.0">
                  <c:v>6.0696000000000003</c:v>
                </c:pt>
                <c:pt idx="137" formatCode="0.0">
                  <c:v>6.0696000000000003</c:v>
                </c:pt>
                <c:pt idx="138" formatCode="0.0">
                  <c:v>6.0696000000000003</c:v>
                </c:pt>
                <c:pt idx="139" formatCode="0.0">
                  <c:v>6.1586999999999996</c:v>
                </c:pt>
                <c:pt idx="140" formatCode="0.0">
                  <c:v>6.1586999999999996</c:v>
                </c:pt>
                <c:pt idx="141" formatCode="0.0">
                  <c:v>6.1586999999999996</c:v>
                </c:pt>
                <c:pt idx="142" formatCode="0.0">
                  <c:v>6.0542999999999996</c:v>
                </c:pt>
                <c:pt idx="143" formatCode="0.0">
                  <c:v>6.0542999999999996</c:v>
                </c:pt>
                <c:pt idx="144" formatCode="0.0">
                  <c:v>6.0542999999999996</c:v>
                </c:pt>
                <c:pt idx="145" formatCode="0.0">
                  <c:v>6.03</c:v>
                </c:pt>
                <c:pt idx="146" formatCode="0.0">
                  <c:v>6.03</c:v>
                </c:pt>
                <c:pt idx="147" formatCode="0.0">
                  <c:v>6.03</c:v>
                </c:pt>
                <c:pt idx="148" formatCode="0.0">
                  <c:v>6.2938999999999998</c:v>
                </c:pt>
                <c:pt idx="149" formatCode="0.0">
                  <c:v>6.2938999999999998</c:v>
                </c:pt>
                <c:pt idx="150" formatCode="0.0">
                  <c:v>6.2938999999999998</c:v>
                </c:pt>
                <c:pt idx="151" formatCode="0.0">
                  <c:v>6.05</c:v>
                </c:pt>
                <c:pt idx="152" formatCode="0.0">
                  <c:v>6.05</c:v>
                </c:pt>
                <c:pt idx="153" formatCode="0.0">
                  <c:v>6.05</c:v>
                </c:pt>
                <c:pt idx="154" formatCode="0.0">
                  <c:v>5.7782999999999998</c:v>
                </c:pt>
                <c:pt idx="155" formatCode="0.0">
                  <c:v>5.7782999999999998</c:v>
                </c:pt>
                <c:pt idx="156" formatCode="0.0">
                  <c:v>5.7782999999999998</c:v>
                </c:pt>
                <c:pt idx="157" formatCode="0.0">
                  <c:v>5.4352</c:v>
                </c:pt>
                <c:pt idx="158" formatCode="0.0">
                  <c:v>5.4352</c:v>
                </c:pt>
                <c:pt idx="159" formatCode="0.0">
                  <c:v>5.4352</c:v>
                </c:pt>
                <c:pt idx="160" formatCode="0.0">
                  <c:v>5.4489000000000001</c:v>
                </c:pt>
                <c:pt idx="161" formatCode="0.0">
                  <c:v>5.4489000000000001</c:v>
                </c:pt>
                <c:pt idx="162" formatCode="0.0">
                  <c:v>5.4489000000000001</c:v>
                </c:pt>
                <c:pt idx="163" formatCode="0.0">
                  <c:v>5.3833000000000002</c:v>
                </c:pt>
                <c:pt idx="164" formatCode="0.0">
                  <c:v>5.3833000000000002</c:v>
                </c:pt>
                <c:pt idx="165" formatCode="0.0">
                  <c:v>5.3833000000000002</c:v>
                </c:pt>
                <c:pt idx="166" formatCode="0.0">
                  <c:v>5.2824</c:v>
                </c:pt>
                <c:pt idx="167" formatCode="0.0">
                  <c:v>5.2824</c:v>
                </c:pt>
                <c:pt idx="168" formatCode="0.0">
                  <c:v>5.2824</c:v>
                </c:pt>
                <c:pt idx="169" formatCode="0.0">
                  <c:v>5.1738999999999997</c:v>
                </c:pt>
                <c:pt idx="170" formatCode="0.0">
                  <c:v>5.1738999999999997</c:v>
                </c:pt>
                <c:pt idx="171" formatCode="0.0">
                  <c:v>5.1738999999999997</c:v>
                </c:pt>
                <c:pt idx="172" formatCode="0.0">
                  <c:v>5.2542999999999997</c:v>
                </c:pt>
                <c:pt idx="173" formatCode="0.0">
                  <c:v>5.2542999999999997</c:v>
                </c:pt>
                <c:pt idx="174" formatCode="0.0">
                  <c:v>5.2542999999999997</c:v>
                </c:pt>
                <c:pt idx="175" formatCode="0.0">
                  <c:v>5.2847999999999997</c:v>
                </c:pt>
                <c:pt idx="176" formatCode="0.0">
                  <c:v>5.2847999999999997</c:v>
                </c:pt>
                <c:pt idx="177" formatCode="0.0">
                  <c:v>5.2847999999999997</c:v>
                </c:pt>
                <c:pt idx="178" formatCode="0.0">
                  <c:v>5.2304000000000004</c:v>
                </c:pt>
                <c:pt idx="179" formatCode="0.0">
                  <c:v>5.2304000000000004</c:v>
                </c:pt>
                <c:pt idx="180" formatCode="0.0">
                  <c:v>5.2304000000000004</c:v>
                </c:pt>
                <c:pt idx="181" formatCode="0.0">
                  <c:v>5.2034000000000002</c:v>
                </c:pt>
                <c:pt idx="182" formatCode="0.0">
                  <c:v>5.2034000000000002</c:v>
                </c:pt>
                <c:pt idx="183" formatCode="0.0">
                  <c:v>5.2034000000000002</c:v>
                </c:pt>
                <c:pt idx="184" formatCode="0.0">
                  <c:v>5.0419999999999998</c:v>
                </c:pt>
                <c:pt idx="185" formatCode="0.0">
                  <c:v>5.0419999999999998</c:v>
                </c:pt>
                <c:pt idx="186" formatCode="0.0">
                  <c:v>5.0419999999999998</c:v>
                </c:pt>
                <c:pt idx="187" formatCode="0.0">
                  <c:v>4.9306000000000001</c:v>
                </c:pt>
                <c:pt idx="188" formatCode="0.0">
                  <c:v>4.9306000000000001</c:v>
                </c:pt>
                <c:pt idx="189" formatCode="0.0">
                  <c:v>4.9306000000000001</c:v>
                </c:pt>
                <c:pt idx="190" formatCode="0.0">
                  <c:v>4.8216999999999999</c:v>
                </c:pt>
                <c:pt idx="191" formatCode="0.0">
                  <c:v>4.8216999999999999</c:v>
                </c:pt>
                <c:pt idx="192" formatCode="0.0">
                  <c:v>4.8216999999999999</c:v>
                </c:pt>
                <c:pt idx="193" formatCode="0.0">
                  <c:v>4.7267000000000001</c:v>
                </c:pt>
                <c:pt idx="194" formatCode="0.0">
                  <c:v>4.7267000000000001</c:v>
                </c:pt>
                <c:pt idx="195" formatCode="0.0">
                  <c:v>4.7267000000000001</c:v>
                </c:pt>
                <c:pt idx="196" formatCode="0.0">
                  <c:v>4.8169000000000004</c:v>
                </c:pt>
                <c:pt idx="197" formatCode="0.0">
                  <c:v>4.8169000000000004</c:v>
                </c:pt>
                <c:pt idx="198" formatCode="0.0">
                  <c:v>4.8169000000000004</c:v>
                </c:pt>
                <c:pt idx="199" formatCode="0.0">
                  <c:v>4.7564000000000002</c:v>
                </c:pt>
                <c:pt idx="200" formatCode="0.0">
                  <c:v>4.7564000000000002</c:v>
                </c:pt>
                <c:pt idx="201" formatCode="0.0">
                  <c:v>4.7564000000000002</c:v>
                </c:pt>
                <c:pt idx="202" formatCode="0.0">
                  <c:v>4.7264999999999997</c:v>
                </c:pt>
                <c:pt idx="203" formatCode="0.0">
                  <c:v>4.7264999999999997</c:v>
                </c:pt>
                <c:pt idx="204" formatCode="0.0">
                  <c:v>4.7264999999999997</c:v>
                </c:pt>
                <c:pt idx="205" formatCode="0.0">
                  <c:v>4.6172000000000004</c:v>
                </c:pt>
                <c:pt idx="206" formatCode="0.0">
                  <c:v>4.6172000000000004</c:v>
                </c:pt>
                <c:pt idx="207" formatCode="0.0">
                  <c:v>4.6172000000000004</c:v>
                </c:pt>
                <c:pt idx="208" formatCode="0.0">
                  <c:v>4.7462999999999997</c:v>
                </c:pt>
                <c:pt idx="209" formatCode="0.0">
                  <c:v>4.7462999999999997</c:v>
                </c:pt>
                <c:pt idx="210" formatCode="0.0">
                  <c:v>4.7462999999999997</c:v>
                </c:pt>
                <c:pt idx="211" formatCode="0.0">
                  <c:v>4.6951000000000001</c:v>
                </c:pt>
                <c:pt idx="212" formatCode="0.0">
                  <c:v>4.6951000000000001</c:v>
                </c:pt>
                <c:pt idx="213" formatCode="0.0">
                  <c:v>4.6951000000000001</c:v>
                </c:pt>
                <c:pt idx="214" formatCode="0.0">
                  <c:v>4.6348000000000003</c:v>
                </c:pt>
                <c:pt idx="215" formatCode="0.0">
                  <c:v>4.6348000000000003</c:v>
                </c:pt>
                <c:pt idx="216" formatCode="0.0">
                  <c:v>4.6348000000000003</c:v>
                </c:pt>
                <c:pt idx="217" formatCode="0.0">
                  <c:v>4.6063000000000001</c:v>
                </c:pt>
                <c:pt idx="218" formatCode="0.0">
                  <c:v>4.6063000000000001</c:v>
                </c:pt>
                <c:pt idx="219" formatCode="0.0">
                  <c:v>4.6063000000000001</c:v>
                </c:pt>
                <c:pt idx="220" formatCode="0.0">
                  <c:v>4.7051999999999996</c:v>
                </c:pt>
                <c:pt idx="221" formatCode="0.0">
                  <c:v>4.7051999999999996</c:v>
                </c:pt>
                <c:pt idx="222" formatCode="0.0">
                  <c:v>4.7051999999999996</c:v>
                </c:pt>
                <c:pt idx="223" formatCode="0.0">
                  <c:v>4.7380000000000004</c:v>
                </c:pt>
                <c:pt idx="224" formatCode="0.0">
                  <c:v>4.7380000000000004</c:v>
                </c:pt>
                <c:pt idx="225" formatCode="0.0">
                  <c:v>4.7380000000000004</c:v>
                </c:pt>
                <c:pt idx="226" formatCode="0.0">
                  <c:v>4.6441999999999997</c:v>
                </c:pt>
                <c:pt idx="227" formatCode="0.0">
                  <c:v>4.6441999999999997</c:v>
                </c:pt>
                <c:pt idx="228" formatCode="0.0">
                  <c:v>4.6441999999999997</c:v>
                </c:pt>
                <c:pt idx="229" formatCode="0.0">
                  <c:v>4.5034999999999998</c:v>
                </c:pt>
                <c:pt idx="230" formatCode="0.0">
                  <c:v>4.5034999999999998</c:v>
                </c:pt>
                <c:pt idx="231" formatCode="0.0">
                  <c:v>4.5034999999999998</c:v>
                </c:pt>
                <c:pt idx="232" formatCode="0.0">
                  <c:v>4.7380000000000004</c:v>
                </c:pt>
                <c:pt idx="233" formatCode="0.0">
                  <c:v>4.7380000000000004</c:v>
                </c:pt>
                <c:pt idx="234" formatCode="0.0">
                  <c:v>4.7380000000000004</c:v>
                </c:pt>
              </c:numCache>
            </c:numRef>
          </c:yVal>
          <c:smooth val="0"/>
          <c:extLst>
            <c:ext xmlns:c16="http://schemas.microsoft.com/office/drawing/2014/chart" uri="{C3380CC4-5D6E-409C-BE32-E72D297353CC}">
              <c16:uniqueId val="{00000001-131F-4A2D-920A-0B26CA172AA4}"/>
            </c:ext>
          </c:extLst>
        </c:ser>
        <c:ser>
          <c:idx val="1"/>
          <c:order val="1"/>
          <c:tx>
            <c:strRef>
              <c:f>'Prix-menages 2025 '!$C$2</c:f>
              <c:strCache>
                <c:ptCount val="1"/>
                <c:pt idx="0">
                  <c:v>PX_BOIS_GRANSACS_100KWH ou en c€/kWh TTC</c:v>
                </c:pt>
              </c:strCache>
            </c:strRef>
          </c:tx>
          <c:spPr>
            <a:ln w="38100" cap="rnd">
              <a:solidFill>
                <a:srgbClr val="FFC000"/>
              </a:solidFill>
              <a:round/>
            </a:ln>
            <a:effectLst/>
          </c:spPr>
          <c:marker>
            <c:symbol val="none"/>
          </c:marker>
          <c:dLbls>
            <c:dLbl>
              <c:idx val="10"/>
              <c:layout>
                <c:manualLayout>
                  <c:x val="-2.3557123845828454E-3"/>
                  <c:y val="1.7140281309533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1F-4A2D-920A-0B26CA172AA4}"/>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lumMod val="50000"/>
                        <a:lumOff val="50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'Prix-menages 2025 '!$A$3:$A$237</c:f>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f>'Prix-menages 2025 '!$C$3:$C$237</c:f>
              <c:numCache>
                <c:formatCode>General</c:formatCode>
                <c:ptCount val="235"/>
                <c:pt idx="10" formatCode="0.0">
                  <c:v>7.5251999999999999</c:v>
                </c:pt>
                <c:pt idx="11" formatCode="0.0">
                  <c:v>7.5251999999999999</c:v>
                </c:pt>
                <c:pt idx="12" formatCode="0.0">
                  <c:v>7.5251999999999999</c:v>
                </c:pt>
                <c:pt idx="13" formatCode="0.0">
                  <c:v>7.5578000000000003</c:v>
                </c:pt>
                <c:pt idx="14" formatCode="0.0">
                  <c:v>7.5578000000000003</c:v>
                </c:pt>
                <c:pt idx="15" formatCode="0.0">
                  <c:v>7.5578000000000003</c:v>
                </c:pt>
                <c:pt idx="16" formatCode="0.0">
                  <c:v>7.9649999999999999</c:v>
                </c:pt>
                <c:pt idx="17" formatCode="0.0">
                  <c:v>7.9649999999999999</c:v>
                </c:pt>
                <c:pt idx="18" formatCode="0.0">
                  <c:v>7.9649999999999999</c:v>
                </c:pt>
                <c:pt idx="19" formatCode="0.0">
                  <c:v>7.8727999999999998</c:v>
                </c:pt>
                <c:pt idx="20" formatCode="0.0">
                  <c:v>7.8727999999999998</c:v>
                </c:pt>
                <c:pt idx="21" formatCode="0.0">
                  <c:v>7.8727999999999998</c:v>
                </c:pt>
                <c:pt idx="22" formatCode="0.0">
                  <c:v>7.6885000000000003</c:v>
                </c:pt>
                <c:pt idx="23" formatCode="0.0">
                  <c:v>7.6885000000000003</c:v>
                </c:pt>
                <c:pt idx="24" formatCode="0.0">
                  <c:v>7.6885000000000003</c:v>
                </c:pt>
                <c:pt idx="25" formatCode="0.0">
                  <c:v>7.5517000000000003</c:v>
                </c:pt>
                <c:pt idx="26" formatCode="0.0">
                  <c:v>7.5517000000000003</c:v>
                </c:pt>
                <c:pt idx="27" formatCode="0.0">
                  <c:v>7.5517000000000003</c:v>
                </c:pt>
                <c:pt idx="28" formatCode="0.0">
                  <c:v>8.4693000000000005</c:v>
                </c:pt>
                <c:pt idx="29" formatCode="0.0">
                  <c:v>8.4693000000000005</c:v>
                </c:pt>
                <c:pt idx="30" formatCode="0.0">
                  <c:v>8.4693000000000005</c:v>
                </c:pt>
                <c:pt idx="31" formatCode="0.0">
                  <c:v>10.0802</c:v>
                </c:pt>
                <c:pt idx="32" formatCode="0.0">
                  <c:v>10.0802</c:v>
                </c:pt>
                <c:pt idx="33" formatCode="0.0">
                  <c:v>10.0802</c:v>
                </c:pt>
                <c:pt idx="34" formatCode="0.0">
                  <c:v>10.5909</c:v>
                </c:pt>
                <c:pt idx="35" formatCode="0.0">
                  <c:v>10.5909</c:v>
                </c:pt>
                <c:pt idx="36" formatCode="0.0">
                  <c:v>10.5909</c:v>
                </c:pt>
                <c:pt idx="37" formatCode="0.0">
                  <c:v>10.070399999999999</c:v>
                </c:pt>
                <c:pt idx="38" formatCode="0.0">
                  <c:v>10.070399999999999</c:v>
                </c:pt>
                <c:pt idx="39" formatCode="0.0">
                  <c:v>10.070399999999999</c:v>
                </c:pt>
                <c:pt idx="40" formatCode="0.0">
                  <c:v>11.747199999999999</c:v>
                </c:pt>
                <c:pt idx="41" formatCode="0.0">
                  <c:v>11.747199999999999</c:v>
                </c:pt>
                <c:pt idx="42" formatCode="0.0">
                  <c:v>11.747199999999999</c:v>
                </c:pt>
                <c:pt idx="43" formatCode="0.0">
                  <c:v>13.8459</c:v>
                </c:pt>
                <c:pt idx="44" formatCode="0.0">
                  <c:v>13.8459</c:v>
                </c:pt>
                <c:pt idx="45" formatCode="0.0">
                  <c:v>13.8459</c:v>
                </c:pt>
                <c:pt idx="46" formatCode="0.0">
                  <c:v>12.364100000000001</c:v>
                </c:pt>
                <c:pt idx="47" formatCode="0.0">
                  <c:v>12.364100000000001</c:v>
                </c:pt>
                <c:pt idx="48" formatCode="0.0">
                  <c:v>12.364100000000001</c:v>
                </c:pt>
                <c:pt idx="49" formatCode="0.0">
                  <c:v>9.3687000000000005</c:v>
                </c:pt>
                <c:pt idx="50" formatCode="0.0">
                  <c:v>9.3687000000000005</c:v>
                </c:pt>
                <c:pt idx="51" formatCode="0.0">
                  <c:v>9.3687000000000005</c:v>
                </c:pt>
                <c:pt idx="52" formatCode="0.0">
                  <c:v>7.3540999999999999</c:v>
                </c:pt>
                <c:pt idx="53" formatCode="0.0">
                  <c:v>7.3540999999999999</c:v>
                </c:pt>
                <c:pt idx="54" formatCode="0.0">
                  <c:v>7.3540999999999999</c:v>
                </c:pt>
                <c:pt idx="55" formatCode="0.0">
                  <c:v>7.0913000000000004</c:v>
                </c:pt>
                <c:pt idx="56" formatCode="0.0">
                  <c:v>7.0913000000000004</c:v>
                </c:pt>
                <c:pt idx="57" formatCode="0.0">
                  <c:v>7.0913000000000004</c:v>
                </c:pt>
                <c:pt idx="58" formatCode="0.0">
                  <c:v>6.6478000000000002</c:v>
                </c:pt>
                <c:pt idx="59" formatCode="0.0">
                  <c:v>6.6478000000000002</c:v>
                </c:pt>
                <c:pt idx="60" formatCode="0.0">
                  <c:v>6.6478000000000002</c:v>
                </c:pt>
                <c:pt idx="61" formatCode="0.0">
                  <c:v>6.3868999999999998</c:v>
                </c:pt>
                <c:pt idx="62" formatCode="0.0">
                  <c:v>6.3868999999999998</c:v>
                </c:pt>
                <c:pt idx="63" formatCode="0.0">
                  <c:v>6.3868999999999998</c:v>
                </c:pt>
                <c:pt idx="64" formatCode="0.0">
                  <c:v>6.3042999999999996</c:v>
                </c:pt>
                <c:pt idx="65" formatCode="0.0">
                  <c:v>6.3042999999999996</c:v>
                </c:pt>
                <c:pt idx="66" formatCode="0.0">
                  <c:v>6.3042999999999996</c:v>
                </c:pt>
                <c:pt idx="67" formatCode="0.0">
                  <c:v>6.6130000000000004</c:v>
                </c:pt>
                <c:pt idx="68" formatCode="0.0">
                  <c:v>6.6130000000000004</c:v>
                </c:pt>
                <c:pt idx="69" formatCode="0.0">
                  <c:v>6.6130000000000004</c:v>
                </c:pt>
                <c:pt idx="70" formatCode="0.0">
                  <c:v>6.2282999999999999</c:v>
                </c:pt>
                <c:pt idx="71" formatCode="0.0">
                  <c:v>6.2282999999999999</c:v>
                </c:pt>
                <c:pt idx="72" formatCode="0.0">
                  <c:v>6.2282999999999999</c:v>
                </c:pt>
                <c:pt idx="73" formatCode="0.0">
                  <c:v>6.2042999999999999</c:v>
                </c:pt>
                <c:pt idx="74" formatCode="0.0">
                  <c:v>6.2042999999999999</c:v>
                </c:pt>
                <c:pt idx="75" formatCode="0.0">
                  <c:v>6.2042999999999999</c:v>
                </c:pt>
                <c:pt idx="76" formatCode="0.0">
                  <c:v>6.7717000000000001</c:v>
                </c:pt>
                <c:pt idx="77" formatCode="0.0">
                  <c:v>6.7717000000000001</c:v>
                </c:pt>
                <c:pt idx="78" formatCode="0.0">
                  <c:v>6.7717000000000001</c:v>
                </c:pt>
                <c:pt idx="79" formatCode="0.0">
                  <c:v>6.9283000000000001</c:v>
                </c:pt>
                <c:pt idx="80" formatCode="0.0">
                  <c:v>6.9283000000000001</c:v>
                </c:pt>
                <c:pt idx="81" formatCode="0.0">
                  <c:v>6.9283000000000001</c:v>
                </c:pt>
                <c:pt idx="82" formatCode="0.0">
                  <c:v>6.3673999999999999</c:v>
                </c:pt>
                <c:pt idx="83" formatCode="0.0">
                  <c:v>6.3673999999999999</c:v>
                </c:pt>
                <c:pt idx="84" formatCode="0.0">
                  <c:v>6.3673999999999999</c:v>
                </c:pt>
                <c:pt idx="85" formatCode="0.0">
                  <c:v>6.2065000000000001</c:v>
                </c:pt>
                <c:pt idx="86" formatCode="0.0">
                  <c:v>6.2065000000000001</c:v>
                </c:pt>
                <c:pt idx="87" formatCode="0.0">
                  <c:v>6.2065000000000001</c:v>
                </c:pt>
                <c:pt idx="88" formatCode="0.0">
                  <c:v>6.3196000000000003</c:v>
                </c:pt>
                <c:pt idx="89" formatCode="0.0">
                  <c:v>6.3196000000000003</c:v>
                </c:pt>
                <c:pt idx="90" formatCode="0.0">
                  <c:v>6.3196000000000003</c:v>
                </c:pt>
                <c:pt idx="91" formatCode="0.0">
                  <c:v>6.1543000000000001</c:v>
                </c:pt>
                <c:pt idx="92" formatCode="0.0">
                  <c:v>6.1543000000000001</c:v>
                </c:pt>
                <c:pt idx="93" formatCode="0.0">
                  <c:v>6.1543000000000001</c:v>
                </c:pt>
                <c:pt idx="94" formatCode="0.0">
                  <c:v>6.0477999999999996</c:v>
                </c:pt>
                <c:pt idx="95" formatCode="0.0">
                  <c:v>6.0477999999999996</c:v>
                </c:pt>
                <c:pt idx="96" formatCode="0.0">
                  <c:v>6.0477999999999996</c:v>
                </c:pt>
                <c:pt idx="97" formatCode="0.0">
                  <c:v>6.0174000000000003</c:v>
                </c:pt>
                <c:pt idx="98" formatCode="0.0">
                  <c:v>6.0174000000000003</c:v>
                </c:pt>
                <c:pt idx="99" formatCode="0.0">
                  <c:v>6.0174000000000003</c:v>
                </c:pt>
                <c:pt idx="100" formatCode="0.0">
                  <c:v>5.9912999999999998</c:v>
                </c:pt>
                <c:pt idx="101" formatCode="0.0">
                  <c:v>5.9912999999999998</c:v>
                </c:pt>
                <c:pt idx="102" formatCode="0.0">
                  <c:v>5.9912999999999998</c:v>
                </c:pt>
                <c:pt idx="103" formatCode="0.0">
                  <c:v>5.8716999999999997</c:v>
                </c:pt>
                <c:pt idx="104" formatCode="0.0">
                  <c:v>5.8716999999999997</c:v>
                </c:pt>
                <c:pt idx="105" formatCode="0.0">
                  <c:v>5.8716999999999997</c:v>
                </c:pt>
                <c:pt idx="106" formatCode="0.0">
                  <c:v>5.7065000000000001</c:v>
                </c:pt>
                <c:pt idx="107" formatCode="0.0">
                  <c:v>5.7065000000000001</c:v>
                </c:pt>
                <c:pt idx="108" formatCode="0.0">
                  <c:v>5.7065000000000001</c:v>
                </c:pt>
                <c:pt idx="109" formatCode="0.0">
                  <c:v>5.9562999999999997</c:v>
                </c:pt>
                <c:pt idx="110" formatCode="0.0">
                  <c:v>5.9562999999999997</c:v>
                </c:pt>
                <c:pt idx="111" formatCode="0.0">
                  <c:v>5.9562999999999997</c:v>
                </c:pt>
                <c:pt idx="112" formatCode="0.0">
                  <c:v>6.3409000000000004</c:v>
                </c:pt>
                <c:pt idx="113" formatCode="0.0">
                  <c:v>6.3409000000000004</c:v>
                </c:pt>
                <c:pt idx="114" formatCode="0.0">
                  <c:v>6.3409000000000004</c:v>
                </c:pt>
                <c:pt idx="115" formatCode="0.0">
                  <c:v>6.1641000000000004</c:v>
                </c:pt>
                <c:pt idx="116" formatCode="0.0">
                  <c:v>6.1641000000000004</c:v>
                </c:pt>
                <c:pt idx="117" formatCode="0.0">
                  <c:v>6.1641000000000004</c:v>
                </c:pt>
                <c:pt idx="118" formatCode="0.0">
                  <c:v>5.8422000000000001</c:v>
                </c:pt>
                <c:pt idx="119" formatCode="0.0">
                  <c:v>5.8422000000000001</c:v>
                </c:pt>
                <c:pt idx="120" formatCode="0.0">
                  <c:v>5.8422000000000001</c:v>
                </c:pt>
                <c:pt idx="121" formatCode="0.0">
                  <c:v>5.6817000000000002</c:v>
                </c:pt>
                <c:pt idx="122" formatCode="0.0">
                  <c:v>5.6817000000000002</c:v>
                </c:pt>
                <c:pt idx="123" formatCode="0.0">
                  <c:v>5.6817000000000002</c:v>
                </c:pt>
                <c:pt idx="124" formatCode="0.0">
                  <c:v>6.2854000000000001</c:v>
                </c:pt>
                <c:pt idx="125" formatCode="0.0">
                  <c:v>6.2854000000000001</c:v>
                </c:pt>
                <c:pt idx="126" formatCode="0.0">
                  <c:v>6.2854000000000001</c:v>
                </c:pt>
                <c:pt idx="127" formatCode="0.0">
                  <c:v>6.0934999999999997</c:v>
                </c:pt>
                <c:pt idx="128" formatCode="0.0">
                  <c:v>6.0934999999999997</c:v>
                </c:pt>
                <c:pt idx="129" formatCode="0.0">
                  <c:v>6.0934999999999997</c:v>
                </c:pt>
                <c:pt idx="130" formatCode="0.0">
                  <c:v>5.85</c:v>
                </c:pt>
                <c:pt idx="131" formatCode="0.0">
                  <c:v>5.85</c:v>
                </c:pt>
                <c:pt idx="132" formatCode="0.0">
                  <c:v>5.85</c:v>
                </c:pt>
                <c:pt idx="133" formatCode="0.0">
                  <c:v>5.8673999999999999</c:v>
                </c:pt>
                <c:pt idx="134" formatCode="0.0">
                  <c:v>5.8673999999999999</c:v>
                </c:pt>
                <c:pt idx="135" formatCode="0.0">
                  <c:v>5.8673999999999999</c:v>
                </c:pt>
                <c:pt idx="136" formatCode="0.0">
                  <c:v>6.5305999999999997</c:v>
                </c:pt>
                <c:pt idx="137" formatCode="0.0">
                  <c:v>6.5305999999999997</c:v>
                </c:pt>
                <c:pt idx="138" formatCode="0.0">
                  <c:v>6.5305999999999997</c:v>
                </c:pt>
                <c:pt idx="139" formatCode="0.0">
                  <c:v>6.6054000000000004</c:v>
                </c:pt>
                <c:pt idx="140" formatCode="0.0">
                  <c:v>6.6054000000000004</c:v>
                </c:pt>
                <c:pt idx="141" formatCode="0.0">
                  <c:v>6.6054000000000004</c:v>
                </c:pt>
                <c:pt idx="142" formatCode="0.0">
                  <c:v>6.4348000000000001</c:v>
                </c:pt>
                <c:pt idx="143" formatCode="0.0">
                  <c:v>6.4348000000000001</c:v>
                </c:pt>
                <c:pt idx="144" formatCode="0.0">
                  <c:v>6.4348000000000001</c:v>
                </c:pt>
                <c:pt idx="145" formatCode="0.0">
                  <c:v>6.45</c:v>
                </c:pt>
                <c:pt idx="146" formatCode="0.0">
                  <c:v>6.45</c:v>
                </c:pt>
                <c:pt idx="147" formatCode="0.0">
                  <c:v>6.45</c:v>
                </c:pt>
                <c:pt idx="148" formatCode="0.0">
                  <c:v>6.7728000000000002</c:v>
                </c:pt>
                <c:pt idx="149" formatCode="0.0">
                  <c:v>6.7728000000000002</c:v>
                </c:pt>
                <c:pt idx="150" formatCode="0.0">
                  <c:v>6.7728000000000002</c:v>
                </c:pt>
                <c:pt idx="151" formatCode="0.0">
                  <c:v>6.5948000000000002</c:v>
                </c:pt>
                <c:pt idx="152" formatCode="0.0">
                  <c:v>6.5948000000000002</c:v>
                </c:pt>
                <c:pt idx="153" formatCode="0.0">
                  <c:v>6.5948000000000002</c:v>
                </c:pt>
                <c:pt idx="154" formatCode="0.0">
                  <c:v>6.1955999999999998</c:v>
                </c:pt>
                <c:pt idx="155" formatCode="0.0">
                  <c:v>6.1955999999999998</c:v>
                </c:pt>
                <c:pt idx="156" formatCode="0.0">
                  <c:v>6.1955999999999998</c:v>
                </c:pt>
                <c:pt idx="157" formatCode="0.0">
                  <c:v>5.9132999999999996</c:v>
                </c:pt>
                <c:pt idx="158" formatCode="0.0">
                  <c:v>5.9132999999999996</c:v>
                </c:pt>
                <c:pt idx="159" formatCode="0.0">
                  <c:v>5.9132999999999996</c:v>
                </c:pt>
                <c:pt idx="160" formatCode="0.0">
                  <c:v>6.0833000000000004</c:v>
                </c:pt>
                <c:pt idx="161" formatCode="0.0">
                  <c:v>6.0833000000000004</c:v>
                </c:pt>
                <c:pt idx="162" formatCode="0.0">
                  <c:v>6.0833000000000004</c:v>
                </c:pt>
                <c:pt idx="163" formatCode="0.0">
                  <c:v>5.85</c:v>
                </c:pt>
                <c:pt idx="164" formatCode="0.0">
                  <c:v>5.85</c:v>
                </c:pt>
                <c:pt idx="165" formatCode="0.0">
                  <c:v>5.85</c:v>
                </c:pt>
                <c:pt idx="166" formatCode="0.0">
                  <c:v>5.7695999999999996</c:v>
                </c:pt>
                <c:pt idx="167" formatCode="0.0">
                  <c:v>5.7695999999999996</c:v>
                </c:pt>
                <c:pt idx="168" formatCode="0.0">
                  <c:v>5.7695999999999996</c:v>
                </c:pt>
                <c:pt idx="169" formatCode="0.0">
                  <c:v>5.85</c:v>
                </c:pt>
                <c:pt idx="170" formatCode="0.0">
                  <c:v>5.85</c:v>
                </c:pt>
                <c:pt idx="171" formatCode="0.0">
                  <c:v>5.85</c:v>
                </c:pt>
                <c:pt idx="172" formatCode="0.0">
                  <c:v>5.8434999999999997</c:v>
                </c:pt>
                <c:pt idx="173" formatCode="0.0">
                  <c:v>5.8434999999999997</c:v>
                </c:pt>
                <c:pt idx="174" formatCode="0.0">
                  <c:v>5.8434999999999997</c:v>
                </c:pt>
                <c:pt idx="175" formatCode="0.0">
                  <c:v>5.8956</c:v>
                </c:pt>
                <c:pt idx="176" formatCode="0.0">
                  <c:v>5.8956</c:v>
                </c:pt>
                <c:pt idx="177" formatCode="0.0">
                  <c:v>5.8956</c:v>
                </c:pt>
                <c:pt idx="178" formatCode="0.0">
                  <c:v>5.8239000000000001</c:v>
                </c:pt>
                <c:pt idx="179" formatCode="0.0">
                  <c:v>5.8239000000000001</c:v>
                </c:pt>
                <c:pt idx="180" formatCode="0.0">
                  <c:v>5.8239000000000001</c:v>
                </c:pt>
                <c:pt idx="181" formatCode="0.0">
                  <c:v>5.7656000000000001</c:v>
                </c:pt>
                <c:pt idx="182" formatCode="0.0">
                  <c:v>5.7656000000000001</c:v>
                </c:pt>
                <c:pt idx="183" formatCode="0.0">
                  <c:v>5.7656000000000001</c:v>
                </c:pt>
                <c:pt idx="184" formatCode="0.0">
                  <c:v>5.6615000000000002</c:v>
                </c:pt>
                <c:pt idx="185" formatCode="0.0">
                  <c:v>5.6615000000000002</c:v>
                </c:pt>
                <c:pt idx="186" formatCode="0.0">
                  <c:v>5.6615000000000002</c:v>
                </c:pt>
                <c:pt idx="187" formatCode="0.0">
                  <c:v>5.5991999999999997</c:v>
                </c:pt>
                <c:pt idx="188" formatCode="0.0">
                  <c:v>5.5991999999999997</c:v>
                </c:pt>
                <c:pt idx="189" formatCode="0.0">
                  <c:v>5.5991999999999997</c:v>
                </c:pt>
                <c:pt idx="190" formatCode="0.0">
                  <c:v>5.5359999999999996</c:v>
                </c:pt>
                <c:pt idx="191" formatCode="0.0">
                  <c:v>5.5359999999999996</c:v>
                </c:pt>
                <c:pt idx="192" formatCode="0.0">
                  <c:v>5.5359999999999996</c:v>
                </c:pt>
                <c:pt idx="193" formatCode="0.0">
                  <c:v>5.4139999999999997</c:v>
                </c:pt>
                <c:pt idx="194" formatCode="0.0">
                  <c:v>5.4139999999999997</c:v>
                </c:pt>
                <c:pt idx="195" formatCode="0.0">
                  <c:v>5.4139999999999997</c:v>
                </c:pt>
                <c:pt idx="196" formatCode="0.0">
                  <c:v>5.4775</c:v>
                </c:pt>
                <c:pt idx="197" formatCode="0.0">
                  <c:v>5.4775</c:v>
                </c:pt>
                <c:pt idx="198" formatCode="0.0">
                  <c:v>5.4775</c:v>
                </c:pt>
                <c:pt idx="199" formatCode="0.0">
                  <c:v>5.5319000000000003</c:v>
                </c:pt>
                <c:pt idx="200" formatCode="0.0">
                  <c:v>5.5319000000000003</c:v>
                </c:pt>
                <c:pt idx="201" formatCode="0.0">
                  <c:v>5.5319000000000003</c:v>
                </c:pt>
                <c:pt idx="202" formatCode="0.0">
                  <c:v>5.5351999999999997</c:v>
                </c:pt>
                <c:pt idx="203" formatCode="0.0">
                  <c:v>5.5351999999999997</c:v>
                </c:pt>
                <c:pt idx="204" formatCode="0.0">
                  <c:v>5.5351999999999997</c:v>
                </c:pt>
                <c:pt idx="205" formatCode="0.0">
                  <c:v>5.4855</c:v>
                </c:pt>
                <c:pt idx="206" formatCode="0.0">
                  <c:v>5.4855</c:v>
                </c:pt>
                <c:pt idx="207" formatCode="0.0">
                  <c:v>5.4855</c:v>
                </c:pt>
                <c:pt idx="208" formatCode="0.0">
                  <c:v>5.6045999999999996</c:v>
                </c:pt>
                <c:pt idx="209" formatCode="0.0">
                  <c:v>5.6045999999999996</c:v>
                </c:pt>
                <c:pt idx="210" formatCode="0.0">
                  <c:v>5.6045999999999996</c:v>
                </c:pt>
                <c:pt idx="211" formatCode="0.0">
                  <c:v>5.5831</c:v>
                </c:pt>
                <c:pt idx="212" formatCode="0.0">
                  <c:v>5.5831</c:v>
                </c:pt>
                <c:pt idx="213" formatCode="0.0">
                  <c:v>5.5831</c:v>
                </c:pt>
                <c:pt idx="214" formatCode="0.0">
                  <c:v>5.4469000000000003</c:v>
                </c:pt>
                <c:pt idx="215" formatCode="0.0">
                  <c:v>5.4469000000000003</c:v>
                </c:pt>
                <c:pt idx="216" formatCode="0.0">
                  <c:v>5.4469000000000003</c:v>
                </c:pt>
                <c:pt idx="217" formatCode="0.0">
                  <c:v>5.4250999999999996</c:v>
                </c:pt>
                <c:pt idx="218" formatCode="0.0">
                  <c:v>5.4250999999999996</c:v>
                </c:pt>
                <c:pt idx="219" formatCode="0.0">
                  <c:v>5.4250999999999996</c:v>
                </c:pt>
                <c:pt idx="220" formatCode="0.0">
                  <c:v>5.5640000000000001</c:v>
                </c:pt>
                <c:pt idx="221" formatCode="0.0">
                  <c:v>5.5640000000000001</c:v>
                </c:pt>
                <c:pt idx="222" formatCode="0.0">
                  <c:v>5.5640000000000001</c:v>
                </c:pt>
                <c:pt idx="223" formatCode="0.0">
                  <c:v>5.7691999999999997</c:v>
                </c:pt>
                <c:pt idx="224" formatCode="0.0">
                  <c:v>5.7691999999999997</c:v>
                </c:pt>
                <c:pt idx="225" formatCode="0.0">
                  <c:v>5.7691999999999997</c:v>
                </c:pt>
                <c:pt idx="226" formatCode="0.0">
                  <c:v>5.6028000000000002</c:v>
                </c:pt>
                <c:pt idx="227" formatCode="0.0">
                  <c:v>5.6028000000000002</c:v>
                </c:pt>
                <c:pt idx="228" formatCode="0.0">
                  <c:v>5.6028000000000002</c:v>
                </c:pt>
                <c:pt idx="229" formatCode="0.0">
                  <c:v>5.4917999999999996</c:v>
                </c:pt>
                <c:pt idx="230" formatCode="0.0">
                  <c:v>5.4917999999999996</c:v>
                </c:pt>
                <c:pt idx="231" formatCode="0.0">
                  <c:v>5.4917999999999996</c:v>
                </c:pt>
                <c:pt idx="232" formatCode="0.0">
                  <c:v>5.7691999999999997</c:v>
                </c:pt>
                <c:pt idx="233" formatCode="0.0">
                  <c:v>5.7691999999999997</c:v>
                </c:pt>
                <c:pt idx="234" formatCode="0.0">
                  <c:v>5.7691999999999997</c:v>
                </c:pt>
              </c:numCache>
            </c:numRef>
          </c:yVal>
          <c:smooth val="0"/>
          <c:extLst>
            <c:ext xmlns:c16="http://schemas.microsoft.com/office/drawing/2014/chart" uri="{C3380CC4-5D6E-409C-BE32-E72D297353CC}">
              <c16:uniqueId val="{00000003-131F-4A2D-920A-0B26CA172AA4}"/>
            </c:ext>
          </c:extLst>
        </c:ser>
        <c:ser>
          <c:idx val="2"/>
          <c:order val="2"/>
          <c:tx>
            <c:strRef>
              <c:f>'Prix-menages 2025 '!$G$2</c:f>
              <c:strCache>
                <c:ptCount val="1"/>
                <c:pt idx="0">
                  <c:v>PX_GAZ_D_TTES_TRANCHES TTC</c:v>
                </c:pt>
              </c:strCache>
            </c:strRef>
          </c:tx>
          <c:spPr>
            <a:ln w="38100" cap="rnd">
              <a:solidFill>
                <a:srgbClr val="00B0F0"/>
              </a:solidFill>
              <a:round/>
            </a:ln>
            <a:effectLst/>
          </c:spPr>
          <c:marker>
            <c:symbol val="none"/>
          </c:marker>
          <c:dLbls>
            <c:dLbl>
              <c:idx val="12"/>
              <c:layout>
                <c:manualLayout>
                  <c:x val="-5.8892809614571138E-3"/>
                  <c:y val="-2.448584072519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1F-4A2D-920A-0B26CA172AA4}"/>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lumMod val="50000"/>
                        <a:lumOff val="50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'Prix-menages 2025 '!$A$3:$A$237</c:f>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f>'Prix-menages 2025 '!$H$3:$H$237</c:f>
              <c:numCache>
                <c:formatCode>General</c:formatCode>
                <c:ptCount val="235"/>
                <c:pt idx="12" formatCode="0.0">
                  <c:v>12.9765</c:v>
                </c:pt>
                <c:pt idx="13" formatCode="0.0">
                  <c:v>12.9765</c:v>
                </c:pt>
                <c:pt idx="14" formatCode="0.0">
                  <c:v>12.9765</c:v>
                </c:pt>
                <c:pt idx="15" formatCode="0.0">
                  <c:v>12.9765</c:v>
                </c:pt>
                <c:pt idx="16" formatCode="0.0">
                  <c:v>12.9765</c:v>
                </c:pt>
                <c:pt idx="17" formatCode="0.0">
                  <c:v>12.9765</c:v>
                </c:pt>
                <c:pt idx="18" formatCode="0.0">
                  <c:v>12.9765</c:v>
                </c:pt>
                <c:pt idx="19" formatCode="0.0">
                  <c:v>13.31</c:v>
                </c:pt>
                <c:pt idx="20" formatCode="0.0">
                  <c:v>13.31</c:v>
                </c:pt>
                <c:pt idx="21" formatCode="0.0">
                  <c:v>13.31</c:v>
                </c:pt>
                <c:pt idx="22" formatCode="0.0">
                  <c:v>13.31</c:v>
                </c:pt>
                <c:pt idx="23" formatCode="0.0">
                  <c:v>13.31</c:v>
                </c:pt>
                <c:pt idx="24" formatCode="0.0">
                  <c:v>13.31</c:v>
                </c:pt>
                <c:pt idx="25" formatCode="0.0">
                  <c:v>11.972300000000001</c:v>
                </c:pt>
                <c:pt idx="26" formatCode="0.0">
                  <c:v>11.972300000000001</c:v>
                </c:pt>
                <c:pt idx="27" formatCode="0.0">
                  <c:v>11.972300000000001</c:v>
                </c:pt>
                <c:pt idx="28" formatCode="0.0">
                  <c:v>11.972300000000001</c:v>
                </c:pt>
                <c:pt idx="29" formatCode="0.0">
                  <c:v>11.972300000000001</c:v>
                </c:pt>
                <c:pt idx="30" formatCode="0.0">
                  <c:v>11.972300000000001</c:v>
                </c:pt>
                <c:pt idx="31" formatCode="0.0">
                  <c:v>11.809200000000001</c:v>
                </c:pt>
                <c:pt idx="32" formatCode="0.0">
                  <c:v>11.809200000000001</c:v>
                </c:pt>
                <c:pt idx="33" formatCode="0.0">
                  <c:v>11.809200000000001</c:v>
                </c:pt>
                <c:pt idx="34" formatCode="0.0">
                  <c:v>11.809200000000001</c:v>
                </c:pt>
                <c:pt idx="35" formatCode="0.0">
                  <c:v>11.809200000000001</c:v>
                </c:pt>
                <c:pt idx="36" formatCode="0.0">
                  <c:v>11.809200000000001</c:v>
                </c:pt>
                <c:pt idx="37" formatCode="0.0">
                  <c:v>10.440799999999999</c:v>
                </c:pt>
                <c:pt idx="38" formatCode="0.0">
                  <c:v>10.440799999999999</c:v>
                </c:pt>
                <c:pt idx="39" formatCode="0.0">
                  <c:v>10.440799999999999</c:v>
                </c:pt>
                <c:pt idx="40" formatCode="0.0">
                  <c:v>10.440799999999999</c:v>
                </c:pt>
                <c:pt idx="41" formatCode="0.0">
                  <c:v>10.440799999999999</c:v>
                </c:pt>
                <c:pt idx="42" formatCode="0.0">
                  <c:v>10.440799999999999</c:v>
                </c:pt>
                <c:pt idx="43" formatCode="0.0">
                  <c:v>10.0822</c:v>
                </c:pt>
                <c:pt idx="44" formatCode="0.0">
                  <c:v>10.0822</c:v>
                </c:pt>
                <c:pt idx="45" formatCode="0.0">
                  <c:v>10.0822</c:v>
                </c:pt>
                <c:pt idx="46" formatCode="0.0">
                  <c:v>10.0822</c:v>
                </c:pt>
                <c:pt idx="47" formatCode="0.0">
                  <c:v>10.0822</c:v>
                </c:pt>
                <c:pt idx="48" formatCode="0.0">
                  <c:v>10.0822</c:v>
                </c:pt>
                <c:pt idx="49" formatCode="0.0">
                  <c:v>8.5946999999999996</c:v>
                </c:pt>
                <c:pt idx="50" formatCode="0.0">
                  <c:v>8.5946999999999996</c:v>
                </c:pt>
                <c:pt idx="51" formatCode="0.0">
                  <c:v>8.5946999999999996</c:v>
                </c:pt>
                <c:pt idx="52" formatCode="0.0">
                  <c:v>8.5946999999999996</c:v>
                </c:pt>
                <c:pt idx="53" formatCode="0.0">
                  <c:v>8.5946999999999996</c:v>
                </c:pt>
                <c:pt idx="54" formatCode="0.0">
                  <c:v>8.5946999999999996</c:v>
                </c:pt>
                <c:pt idx="55" formatCode="0.0">
                  <c:v>7.8785999999999996</c:v>
                </c:pt>
                <c:pt idx="56" formatCode="0.0">
                  <c:v>7.8785999999999996</c:v>
                </c:pt>
                <c:pt idx="57" formatCode="0.0">
                  <c:v>7.8785999999999996</c:v>
                </c:pt>
                <c:pt idx="58" formatCode="0.0">
                  <c:v>7.8785999999999996</c:v>
                </c:pt>
                <c:pt idx="59" formatCode="0.0">
                  <c:v>7.8785999999999996</c:v>
                </c:pt>
                <c:pt idx="60" formatCode="0.0">
                  <c:v>7.8785999999999996</c:v>
                </c:pt>
                <c:pt idx="61" formatCode="0.0">
                  <c:v>6.9097</c:v>
                </c:pt>
                <c:pt idx="62" formatCode="0.0">
                  <c:v>6.9097</c:v>
                </c:pt>
                <c:pt idx="63" formatCode="0.0">
                  <c:v>6.9097</c:v>
                </c:pt>
                <c:pt idx="64" formatCode="0.0">
                  <c:v>6.9097</c:v>
                </c:pt>
                <c:pt idx="65" formatCode="0.0">
                  <c:v>6.9097</c:v>
                </c:pt>
                <c:pt idx="66" formatCode="0.0">
                  <c:v>6.9097</c:v>
                </c:pt>
                <c:pt idx="67" formatCode="0.0">
                  <c:v>7.5133999999999999</c:v>
                </c:pt>
                <c:pt idx="68" formatCode="0.0">
                  <c:v>7.5133999999999999</c:v>
                </c:pt>
                <c:pt idx="69" formatCode="0.0">
                  <c:v>7.5133999999999999</c:v>
                </c:pt>
                <c:pt idx="70" formatCode="0.0">
                  <c:v>7.5133999999999999</c:v>
                </c:pt>
                <c:pt idx="71" formatCode="0.0">
                  <c:v>7.5133999999999999</c:v>
                </c:pt>
                <c:pt idx="72" formatCode="0.0">
                  <c:v>7.5133999999999999</c:v>
                </c:pt>
                <c:pt idx="73" formatCode="0.0">
                  <c:v>7.1958000000000002</c:v>
                </c:pt>
                <c:pt idx="74" formatCode="0.0">
                  <c:v>7.1958000000000002</c:v>
                </c:pt>
                <c:pt idx="75" formatCode="0.0">
                  <c:v>7.1958000000000002</c:v>
                </c:pt>
                <c:pt idx="76" formatCode="0.0">
                  <c:v>7.1958000000000002</c:v>
                </c:pt>
                <c:pt idx="77" formatCode="0.0">
                  <c:v>7.1958000000000002</c:v>
                </c:pt>
                <c:pt idx="78" formatCode="0.0">
                  <c:v>7.1958000000000002</c:v>
                </c:pt>
                <c:pt idx="79" formatCode="0.0">
                  <c:v>8.3918999999999997</c:v>
                </c:pt>
                <c:pt idx="80" formatCode="0.0">
                  <c:v>8.3918999999999997</c:v>
                </c:pt>
                <c:pt idx="81" formatCode="0.0">
                  <c:v>8.3918999999999997</c:v>
                </c:pt>
                <c:pt idx="82" formatCode="0.0">
                  <c:v>8.3918999999999997</c:v>
                </c:pt>
                <c:pt idx="83" formatCode="0.0">
                  <c:v>8.3918999999999997</c:v>
                </c:pt>
                <c:pt idx="84" formatCode="0.0">
                  <c:v>8.3918999999999997</c:v>
                </c:pt>
                <c:pt idx="85" formatCode="0.0">
                  <c:v>7.3781999999999996</c:v>
                </c:pt>
                <c:pt idx="86" formatCode="0.0">
                  <c:v>7.3781999999999996</c:v>
                </c:pt>
                <c:pt idx="87" formatCode="0.0">
                  <c:v>7.3781999999999996</c:v>
                </c:pt>
                <c:pt idx="88" formatCode="0.0">
                  <c:v>7.3781999999999996</c:v>
                </c:pt>
                <c:pt idx="89" formatCode="0.0">
                  <c:v>7.3781999999999996</c:v>
                </c:pt>
                <c:pt idx="90" formatCode="0.0">
                  <c:v>7.3781999999999996</c:v>
                </c:pt>
                <c:pt idx="91" formatCode="0.0">
                  <c:v>7.6292999999999997</c:v>
                </c:pt>
                <c:pt idx="92" formatCode="0.0">
                  <c:v>7.6292999999999997</c:v>
                </c:pt>
                <c:pt idx="93" formatCode="0.0">
                  <c:v>7.6292999999999997</c:v>
                </c:pt>
                <c:pt idx="94" formatCode="0.0">
                  <c:v>7.6292999999999997</c:v>
                </c:pt>
                <c:pt idx="95" formatCode="0.0">
                  <c:v>7.6292999999999997</c:v>
                </c:pt>
                <c:pt idx="96" formatCode="0.0">
                  <c:v>7.6292999999999997</c:v>
                </c:pt>
                <c:pt idx="97" formatCode="0.0">
                  <c:v>6.6478000000000002</c:v>
                </c:pt>
                <c:pt idx="98" formatCode="0.0">
                  <c:v>6.6478000000000002</c:v>
                </c:pt>
                <c:pt idx="99" formatCode="0.0">
                  <c:v>6.6478000000000002</c:v>
                </c:pt>
                <c:pt idx="100" formatCode="0.0">
                  <c:v>6.6478000000000002</c:v>
                </c:pt>
                <c:pt idx="101" formatCode="0.0">
                  <c:v>6.6478000000000002</c:v>
                </c:pt>
                <c:pt idx="102" formatCode="0.0">
                  <c:v>6.6478000000000002</c:v>
                </c:pt>
                <c:pt idx="103" formatCode="0.0">
                  <c:v>6.9513999999999996</c:v>
                </c:pt>
                <c:pt idx="104" formatCode="0.0">
                  <c:v>6.9513999999999996</c:v>
                </c:pt>
                <c:pt idx="105" formatCode="0.0">
                  <c:v>6.9513999999999996</c:v>
                </c:pt>
                <c:pt idx="106" formatCode="0.0">
                  <c:v>6.9513999999999996</c:v>
                </c:pt>
                <c:pt idx="107" formatCode="0.0">
                  <c:v>6.9513999999999996</c:v>
                </c:pt>
                <c:pt idx="108" formatCode="0.0">
                  <c:v>6.9513999999999996</c:v>
                </c:pt>
                <c:pt idx="109" formatCode="0.0">
                  <c:v>6.3868999999999998</c:v>
                </c:pt>
                <c:pt idx="110" formatCode="0.0">
                  <c:v>6.3868999999999998</c:v>
                </c:pt>
                <c:pt idx="111" formatCode="0.0">
                  <c:v>6.3868999999999998</c:v>
                </c:pt>
                <c:pt idx="112" formatCode="0.0">
                  <c:v>6.3868999999999998</c:v>
                </c:pt>
                <c:pt idx="113" formatCode="0.0">
                  <c:v>6.3868999999999998</c:v>
                </c:pt>
                <c:pt idx="114" formatCode="0.0">
                  <c:v>6.3868999999999998</c:v>
                </c:pt>
                <c:pt idx="115" formatCode="0.0">
                  <c:v>6.7644000000000002</c:v>
                </c:pt>
                <c:pt idx="116" formatCode="0.0">
                  <c:v>6.7644000000000002</c:v>
                </c:pt>
                <c:pt idx="117" formatCode="0.0">
                  <c:v>6.7644000000000002</c:v>
                </c:pt>
                <c:pt idx="118" formatCode="0.0">
                  <c:v>6.7644000000000002</c:v>
                </c:pt>
                <c:pt idx="119" formatCode="0.0">
                  <c:v>6.7644000000000002</c:v>
                </c:pt>
                <c:pt idx="120" formatCode="0.0">
                  <c:v>6.7644000000000002</c:v>
                </c:pt>
                <c:pt idx="121" formatCode="0.0">
                  <c:v>6.4962999999999997</c:v>
                </c:pt>
                <c:pt idx="122" formatCode="0.0">
                  <c:v>6.4962999999999997</c:v>
                </c:pt>
                <c:pt idx="123" formatCode="0.0">
                  <c:v>6.4962999999999997</c:v>
                </c:pt>
                <c:pt idx="124" formatCode="0.0">
                  <c:v>6.4962999999999997</c:v>
                </c:pt>
                <c:pt idx="125" formatCode="0.0">
                  <c:v>6.4962999999999997</c:v>
                </c:pt>
                <c:pt idx="126" formatCode="0.0">
                  <c:v>6.4962999999999997</c:v>
                </c:pt>
                <c:pt idx="127" formatCode="0.0">
                  <c:v>7.3247999999999998</c:v>
                </c:pt>
                <c:pt idx="128" formatCode="0.0">
                  <c:v>7.3247999999999998</c:v>
                </c:pt>
                <c:pt idx="129" formatCode="0.0">
                  <c:v>7.3247999999999998</c:v>
                </c:pt>
                <c:pt idx="130" formatCode="0.0">
                  <c:v>7.3247999999999998</c:v>
                </c:pt>
                <c:pt idx="131" formatCode="0.0">
                  <c:v>7.3247999999999998</c:v>
                </c:pt>
                <c:pt idx="132" formatCode="0.0">
                  <c:v>7.3247999999999998</c:v>
                </c:pt>
                <c:pt idx="133" formatCode="0.0">
                  <c:v>7.0060000000000002</c:v>
                </c:pt>
                <c:pt idx="134" formatCode="0.0">
                  <c:v>7.0060000000000002</c:v>
                </c:pt>
                <c:pt idx="135" formatCode="0.0">
                  <c:v>7.0060000000000002</c:v>
                </c:pt>
                <c:pt idx="136" formatCode="0.0">
                  <c:v>7.0060000000000002</c:v>
                </c:pt>
                <c:pt idx="137" formatCode="0.0">
                  <c:v>7.0060000000000002</c:v>
                </c:pt>
                <c:pt idx="138" formatCode="0.0">
                  <c:v>7.0060000000000002</c:v>
                </c:pt>
                <c:pt idx="139" formatCode="0.0">
                  <c:v>7.6165000000000003</c:v>
                </c:pt>
                <c:pt idx="140" formatCode="0.0">
                  <c:v>7.6165000000000003</c:v>
                </c:pt>
                <c:pt idx="141" formatCode="0.0">
                  <c:v>7.6165000000000003</c:v>
                </c:pt>
                <c:pt idx="142" formatCode="0.0">
                  <c:v>7.6165000000000003</c:v>
                </c:pt>
                <c:pt idx="143" formatCode="0.0">
                  <c:v>7.6165000000000003</c:v>
                </c:pt>
                <c:pt idx="144" formatCode="0.0">
                  <c:v>7.6165000000000003</c:v>
                </c:pt>
                <c:pt idx="145" formatCode="0.0">
                  <c:v>7.0077999999999996</c:v>
                </c:pt>
                <c:pt idx="146" formatCode="0.0">
                  <c:v>7.0077999999999996</c:v>
                </c:pt>
                <c:pt idx="147" formatCode="0.0">
                  <c:v>7.0077999999999996</c:v>
                </c:pt>
                <c:pt idx="148" formatCode="0.0">
                  <c:v>7.0077999999999996</c:v>
                </c:pt>
                <c:pt idx="149" formatCode="0.0">
                  <c:v>7.0077999999999996</c:v>
                </c:pt>
                <c:pt idx="150" formatCode="0.0">
                  <c:v>7.0077999999999996</c:v>
                </c:pt>
                <c:pt idx="151" formatCode="0.0">
                  <c:v>7.2850999999999999</c:v>
                </c:pt>
                <c:pt idx="152" formatCode="0.0">
                  <c:v>7.2850999999999999</c:v>
                </c:pt>
                <c:pt idx="153" formatCode="0.0">
                  <c:v>7.2850999999999999</c:v>
                </c:pt>
                <c:pt idx="154" formatCode="0.0">
                  <c:v>7.2850999999999999</c:v>
                </c:pt>
                <c:pt idx="155" formatCode="0.0">
                  <c:v>7.2850999999999999</c:v>
                </c:pt>
                <c:pt idx="156" formatCode="0.0">
                  <c:v>7.2850999999999999</c:v>
                </c:pt>
                <c:pt idx="157" formatCode="0.0">
                  <c:v>6.7828999999999997</c:v>
                </c:pt>
                <c:pt idx="158" formatCode="0.0">
                  <c:v>6.7828999999999997</c:v>
                </c:pt>
                <c:pt idx="159" formatCode="0.0">
                  <c:v>6.7828999999999997</c:v>
                </c:pt>
                <c:pt idx="160" formatCode="0.0">
                  <c:v>6.7828999999999997</c:v>
                </c:pt>
                <c:pt idx="161" formatCode="0.0">
                  <c:v>6.7828999999999997</c:v>
                </c:pt>
                <c:pt idx="162" formatCode="0.0">
                  <c:v>6.7828999999999997</c:v>
                </c:pt>
                <c:pt idx="163" formatCode="0.0">
                  <c:v>6.8221999999999996</c:v>
                </c:pt>
                <c:pt idx="164" formatCode="0.0">
                  <c:v>6.8221999999999996</c:v>
                </c:pt>
                <c:pt idx="165" formatCode="0.0">
                  <c:v>6.8221999999999996</c:v>
                </c:pt>
                <c:pt idx="166" formatCode="0.0">
                  <c:v>6.8221999999999996</c:v>
                </c:pt>
                <c:pt idx="167" formatCode="0.0">
                  <c:v>6.8221999999999996</c:v>
                </c:pt>
                <c:pt idx="168" formatCode="0.0">
                  <c:v>6.8221999999999996</c:v>
                </c:pt>
                <c:pt idx="169" formatCode="0.0">
                  <c:v>6.3452000000000002</c:v>
                </c:pt>
                <c:pt idx="170" formatCode="0.0">
                  <c:v>6.3452000000000002</c:v>
                </c:pt>
                <c:pt idx="171" formatCode="0.0">
                  <c:v>6.3452000000000002</c:v>
                </c:pt>
                <c:pt idx="172" formatCode="0.0">
                  <c:v>6.3452000000000002</c:v>
                </c:pt>
                <c:pt idx="173" formatCode="0.0">
                  <c:v>6.3452000000000002</c:v>
                </c:pt>
                <c:pt idx="174" formatCode="0.0">
                  <c:v>6.3452000000000002</c:v>
                </c:pt>
                <c:pt idx="175" formatCode="0.0">
                  <c:v>6.4569999999999999</c:v>
                </c:pt>
                <c:pt idx="176" formatCode="0.0">
                  <c:v>6.4569999999999999</c:v>
                </c:pt>
                <c:pt idx="177" formatCode="0.0">
                  <c:v>6.4569999999999999</c:v>
                </c:pt>
                <c:pt idx="178" formatCode="0.0">
                  <c:v>6.4569999999999999</c:v>
                </c:pt>
                <c:pt idx="179" formatCode="0.0">
                  <c:v>6.4569999999999999</c:v>
                </c:pt>
                <c:pt idx="180" formatCode="0.0">
                  <c:v>6.4569999999999999</c:v>
                </c:pt>
                <c:pt idx="181" formatCode="0.0">
                  <c:v>5.7930000000000001</c:v>
                </c:pt>
                <c:pt idx="182" formatCode="0.0">
                  <c:v>5.7930000000000001</c:v>
                </c:pt>
                <c:pt idx="183" formatCode="0.0">
                  <c:v>5.7930000000000001</c:v>
                </c:pt>
                <c:pt idx="184" formatCode="0.0">
                  <c:v>5.7930000000000001</c:v>
                </c:pt>
                <c:pt idx="185" formatCode="0.0">
                  <c:v>5.7930000000000001</c:v>
                </c:pt>
                <c:pt idx="186" formatCode="0.0">
                  <c:v>5.7930000000000001</c:v>
                </c:pt>
                <c:pt idx="187" formatCode="0.0">
                  <c:v>5.7489999999999997</c:v>
                </c:pt>
                <c:pt idx="188" formatCode="0.0">
                  <c:v>5.7489999999999997</c:v>
                </c:pt>
                <c:pt idx="189" formatCode="0.0">
                  <c:v>5.7489999999999997</c:v>
                </c:pt>
                <c:pt idx="190" formatCode="0.0">
                  <c:v>5.7489999999999997</c:v>
                </c:pt>
                <c:pt idx="191" formatCode="0.0">
                  <c:v>5.7489999999999997</c:v>
                </c:pt>
                <c:pt idx="192" formatCode="0.0">
                  <c:v>5.7489999999999997</c:v>
                </c:pt>
                <c:pt idx="193" formatCode="0.0">
                  <c:v>5.2009999999999996</c:v>
                </c:pt>
                <c:pt idx="194" formatCode="0.0">
                  <c:v>5.2009999999999996</c:v>
                </c:pt>
                <c:pt idx="195" formatCode="0.0">
                  <c:v>5.2009999999999996</c:v>
                </c:pt>
                <c:pt idx="196" formatCode="0.0">
                  <c:v>5.2009999999999996</c:v>
                </c:pt>
                <c:pt idx="197" formatCode="0.0">
                  <c:v>5.2009999999999996</c:v>
                </c:pt>
                <c:pt idx="198" formatCode="0.0">
                  <c:v>5.2009999999999996</c:v>
                </c:pt>
                <c:pt idx="199" formatCode="0.0">
                  <c:v>5.8253000000000004</c:v>
                </c:pt>
                <c:pt idx="200" formatCode="0.0">
                  <c:v>5.8253000000000004</c:v>
                </c:pt>
                <c:pt idx="201" formatCode="0.0">
                  <c:v>5.8253000000000004</c:v>
                </c:pt>
                <c:pt idx="202" formatCode="0.0">
                  <c:v>5.8253000000000004</c:v>
                </c:pt>
                <c:pt idx="203" formatCode="0.0">
                  <c:v>5.8253000000000004</c:v>
                </c:pt>
                <c:pt idx="204" formatCode="0.0">
                  <c:v>5.8253000000000004</c:v>
                </c:pt>
                <c:pt idx="205" formatCode="0.0">
                  <c:v>5.5039999999999996</c:v>
                </c:pt>
                <c:pt idx="206" formatCode="0.0">
                  <c:v>5.5039999999999996</c:v>
                </c:pt>
                <c:pt idx="207" formatCode="0.0">
                  <c:v>5.5039999999999996</c:v>
                </c:pt>
                <c:pt idx="208" formatCode="0.0">
                  <c:v>5.5039999999999996</c:v>
                </c:pt>
                <c:pt idx="209" formatCode="0.0">
                  <c:v>5.5039999999999996</c:v>
                </c:pt>
                <c:pt idx="210" formatCode="0.0">
                  <c:v>5.5039999999999996</c:v>
                </c:pt>
                <c:pt idx="211" formatCode="0.0">
                  <c:v>5.7755000000000001</c:v>
                </c:pt>
                <c:pt idx="212" formatCode="0.0">
                  <c:v>5.7755000000000001</c:v>
                </c:pt>
                <c:pt idx="213" formatCode="0.0">
                  <c:v>5.7755000000000001</c:v>
                </c:pt>
                <c:pt idx="214" formatCode="0.0">
                  <c:v>5.7755000000000001</c:v>
                </c:pt>
                <c:pt idx="215" formatCode="0.0">
                  <c:v>5.7755000000000001</c:v>
                </c:pt>
                <c:pt idx="216" formatCode="0.0">
                  <c:v>5.7755000000000001</c:v>
                </c:pt>
                <c:pt idx="217" formatCode="0.0">
                  <c:v>5.2</c:v>
                </c:pt>
                <c:pt idx="218" formatCode="0.0">
                  <c:v>5.2</c:v>
                </c:pt>
                <c:pt idx="219" formatCode="0.0">
                  <c:v>5.2</c:v>
                </c:pt>
                <c:pt idx="220" formatCode="0.0">
                  <c:v>5.2</c:v>
                </c:pt>
                <c:pt idx="221" formatCode="0.0">
                  <c:v>5.2</c:v>
                </c:pt>
                <c:pt idx="222" formatCode="0.0">
                  <c:v>5.2</c:v>
                </c:pt>
                <c:pt idx="223" formatCode="0.0">
                  <c:v>5.1482999999999999</c:v>
                </c:pt>
                <c:pt idx="224" formatCode="0.0">
                  <c:v>5.1482999999999999</c:v>
                </c:pt>
                <c:pt idx="225" formatCode="0.0">
                  <c:v>5.1482999999999999</c:v>
                </c:pt>
                <c:pt idx="226" formatCode="0.0">
                  <c:v>5.1482999999999999</c:v>
                </c:pt>
                <c:pt idx="227" formatCode="0.0">
                  <c:v>5.1482999999999999</c:v>
                </c:pt>
                <c:pt idx="228" formatCode="0.0">
                  <c:v>5.1482999999999999</c:v>
                </c:pt>
                <c:pt idx="229" formatCode="0.0">
                  <c:v>5.1363000000000003</c:v>
                </c:pt>
                <c:pt idx="230" formatCode="0.0">
                  <c:v>5.1363000000000003</c:v>
                </c:pt>
                <c:pt idx="231" formatCode="0.0">
                  <c:v>5.1363000000000003</c:v>
                </c:pt>
                <c:pt idx="232" formatCode="0.0">
                  <c:v>5.1363000000000003</c:v>
                </c:pt>
                <c:pt idx="233" formatCode="0.0">
                  <c:v>5.1363000000000003</c:v>
                </c:pt>
                <c:pt idx="234" formatCode="0.0">
                  <c:v>5.1363000000000003</c:v>
                </c:pt>
              </c:numCache>
            </c:numRef>
          </c:yVal>
          <c:smooth val="0"/>
          <c:extLst>
            <c:ext xmlns:c16="http://schemas.microsoft.com/office/drawing/2014/chart" uri="{C3380CC4-5D6E-409C-BE32-E72D297353CC}">
              <c16:uniqueId val="{00000005-131F-4A2D-920A-0B26CA172AA4}"/>
            </c:ext>
          </c:extLst>
        </c:ser>
        <c:ser>
          <c:idx val="5"/>
          <c:order val="5"/>
          <c:tx>
            <c:strRef>
              <c:f>'Prix-menages 2025 '!$J$2</c:f>
              <c:strCache>
                <c:ptCount val="1"/>
                <c:pt idx="0">
                  <c:v>PX_ELE_D_TTES_TRANCHES TTC</c:v>
                </c:pt>
              </c:strCache>
            </c:strRef>
          </c:tx>
          <c:spPr>
            <a:ln w="38100" cap="rnd">
              <a:solidFill>
                <a:srgbClr val="F4EE00"/>
              </a:solidFill>
              <a:round/>
            </a:ln>
            <a:effectLst/>
          </c:spPr>
          <c:marker>
            <c:symbol val="none"/>
          </c:marker>
          <c:dLbls>
            <c:dLbl>
              <c:idx val="12"/>
              <c:layout>
                <c:manualLayout>
                  <c:x val="-2.44390320767339E-2"/>
                  <c:y val="3.28873761223720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1F-4A2D-920A-0B26CA172AA4}"/>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lumMod val="50000"/>
                        <a:lumOff val="50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'Prix-menages 2025 '!$A$3:$A$237</c:f>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f>'Prix-menages 2025 '!$J$3:$J$237</c:f>
              <c:numCache>
                <c:formatCode>General</c:formatCode>
                <c:ptCount val="235"/>
                <c:pt idx="12" formatCode="0.0">
                  <c:v>26.011600000000001</c:v>
                </c:pt>
                <c:pt idx="13" formatCode="0.0">
                  <c:v>26.011600000000001</c:v>
                </c:pt>
                <c:pt idx="14" formatCode="0.0">
                  <c:v>26.011600000000001</c:v>
                </c:pt>
                <c:pt idx="15" formatCode="0.0">
                  <c:v>26.011600000000001</c:v>
                </c:pt>
                <c:pt idx="16" formatCode="0.0">
                  <c:v>26.011600000000001</c:v>
                </c:pt>
                <c:pt idx="17" formatCode="0.0">
                  <c:v>26.011600000000001</c:v>
                </c:pt>
                <c:pt idx="18" formatCode="0.0">
                  <c:v>26.011600000000001</c:v>
                </c:pt>
                <c:pt idx="19" formatCode="0.0">
                  <c:v>28.4969</c:v>
                </c:pt>
                <c:pt idx="20" formatCode="0.0">
                  <c:v>28.4969</c:v>
                </c:pt>
                <c:pt idx="21" formatCode="0.0">
                  <c:v>28.4969</c:v>
                </c:pt>
                <c:pt idx="22" formatCode="0.0">
                  <c:v>28.4969</c:v>
                </c:pt>
                <c:pt idx="23" formatCode="0.0">
                  <c:v>28.4969</c:v>
                </c:pt>
                <c:pt idx="24" formatCode="0.0">
                  <c:v>28.4969</c:v>
                </c:pt>
                <c:pt idx="25" formatCode="0.0">
                  <c:v>27.5352</c:v>
                </c:pt>
                <c:pt idx="26" formatCode="0.0">
                  <c:v>27.5352</c:v>
                </c:pt>
                <c:pt idx="27" formatCode="0.0">
                  <c:v>27.5352</c:v>
                </c:pt>
                <c:pt idx="28" formatCode="0.0">
                  <c:v>27.5352</c:v>
                </c:pt>
                <c:pt idx="29" formatCode="0.0">
                  <c:v>27.5352</c:v>
                </c:pt>
                <c:pt idx="30" formatCode="0.0">
                  <c:v>27.5352</c:v>
                </c:pt>
                <c:pt idx="31" formatCode="0.0">
                  <c:v>25.1921</c:v>
                </c:pt>
                <c:pt idx="32" formatCode="0.0">
                  <c:v>25.1921</c:v>
                </c:pt>
                <c:pt idx="33" formatCode="0.0">
                  <c:v>25.1921</c:v>
                </c:pt>
                <c:pt idx="34" formatCode="0.0">
                  <c:v>25.1921</c:v>
                </c:pt>
                <c:pt idx="35" formatCode="0.0">
                  <c:v>25.1921</c:v>
                </c:pt>
                <c:pt idx="36" formatCode="0.0">
                  <c:v>25.1921</c:v>
                </c:pt>
                <c:pt idx="37" formatCode="0.0">
                  <c:v>22.318000000000001</c:v>
                </c:pt>
                <c:pt idx="38" formatCode="0.0">
                  <c:v>22.318000000000001</c:v>
                </c:pt>
                <c:pt idx="39" formatCode="0.0">
                  <c:v>22.318000000000001</c:v>
                </c:pt>
                <c:pt idx="40" formatCode="0.0">
                  <c:v>22.318000000000001</c:v>
                </c:pt>
                <c:pt idx="41" formatCode="0.0">
                  <c:v>22.318000000000001</c:v>
                </c:pt>
                <c:pt idx="42" formatCode="0.0">
                  <c:v>22.318000000000001</c:v>
                </c:pt>
                <c:pt idx="43" formatCode="0.0">
                  <c:v>21.1464</c:v>
                </c:pt>
                <c:pt idx="44" formatCode="0.0">
                  <c:v>21.1464</c:v>
                </c:pt>
                <c:pt idx="45" formatCode="0.0">
                  <c:v>21.1464</c:v>
                </c:pt>
                <c:pt idx="46" formatCode="0.0">
                  <c:v>21.1464</c:v>
                </c:pt>
                <c:pt idx="47" formatCode="0.0">
                  <c:v>21.1464</c:v>
                </c:pt>
                <c:pt idx="48" formatCode="0.0">
                  <c:v>21.1464</c:v>
                </c:pt>
                <c:pt idx="49" formatCode="0.0">
                  <c:v>20.4025</c:v>
                </c:pt>
                <c:pt idx="50" formatCode="0.0">
                  <c:v>20.4025</c:v>
                </c:pt>
                <c:pt idx="51" formatCode="0.0">
                  <c:v>20.4025</c:v>
                </c:pt>
                <c:pt idx="52" formatCode="0.0">
                  <c:v>20.4025</c:v>
                </c:pt>
                <c:pt idx="53" formatCode="0.0">
                  <c:v>20.4025</c:v>
                </c:pt>
                <c:pt idx="54" formatCode="0.0">
                  <c:v>20.4025</c:v>
                </c:pt>
                <c:pt idx="55" formatCode="0.0">
                  <c:v>19.682500000000001</c:v>
                </c:pt>
                <c:pt idx="56" formatCode="0.0">
                  <c:v>19.682500000000001</c:v>
                </c:pt>
                <c:pt idx="57" formatCode="0.0">
                  <c:v>19.682500000000001</c:v>
                </c:pt>
                <c:pt idx="58" formatCode="0.0">
                  <c:v>19.682500000000001</c:v>
                </c:pt>
                <c:pt idx="59" formatCode="0.0">
                  <c:v>19.682500000000001</c:v>
                </c:pt>
                <c:pt idx="60" formatCode="0.0">
                  <c:v>19.682500000000001</c:v>
                </c:pt>
                <c:pt idx="61" formatCode="0.0">
                  <c:v>18.987300000000001</c:v>
                </c:pt>
                <c:pt idx="62" formatCode="0.0">
                  <c:v>18.987300000000001</c:v>
                </c:pt>
                <c:pt idx="63" formatCode="0.0">
                  <c:v>18.987300000000001</c:v>
                </c:pt>
                <c:pt idx="64" formatCode="0.0">
                  <c:v>18.987300000000001</c:v>
                </c:pt>
                <c:pt idx="65" formatCode="0.0">
                  <c:v>18.987300000000001</c:v>
                </c:pt>
                <c:pt idx="66" formatCode="0.0">
                  <c:v>18.987300000000001</c:v>
                </c:pt>
                <c:pt idx="67" formatCode="0.0">
                  <c:v>19.2011</c:v>
                </c:pt>
                <c:pt idx="68" formatCode="0.0">
                  <c:v>19.2011</c:v>
                </c:pt>
                <c:pt idx="69" formatCode="0.0">
                  <c:v>19.2011</c:v>
                </c:pt>
                <c:pt idx="70" formatCode="0.0">
                  <c:v>19.2011</c:v>
                </c:pt>
                <c:pt idx="71" formatCode="0.0">
                  <c:v>19.2011</c:v>
                </c:pt>
                <c:pt idx="72" formatCode="0.0">
                  <c:v>19.2011</c:v>
                </c:pt>
                <c:pt idx="73" formatCode="0.0">
                  <c:v>18.5562</c:v>
                </c:pt>
                <c:pt idx="74" formatCode="0.0">
                  <c:v>18.5562</c:v>
                </c:pt>
                <c:pt idx="75" formatCode="0.0">
                  <c:v>18.5562</c:v>
                </c:pt>
                <c:pt idx="76" formatCode="0.0">
                  <c:v>18.5562</c:v>
                </c:pt>
                <c:pt idx="77" formatCode="0.0">
                  <c:v>18.5562</c:v>
                </c:pt>
                <c:pt idx="78" formatCode="0.0">
                  <c:v>18.5562</c:v>
                </c:pt>
                <c:pt idx="79" formatCode="0.0">
                  <c:v>18.537600000000001</c:v>
                </c:pt>
                <c:pt idx="80" formatCode="0.0">
                  <c:v>18.537600000000001</c:v>
                </c:pt>
                <c:pt idx="81" formatCode="0.0">
                  <c:v>18.537600000000001</c:v>
                </c:pt>
                <c:pt idx="82" formatCode="0.0">
                  <c:v>18.537600000000001</c:v>
                </c:pt>
                <c:pt idx="83" formatCode="0.0">
                  <c:v>18.537600000000001</c:v>
                </c:pt>
                <c:pt idx="84" formatCode="0.0">
                  <c:v>18.537600000000001</c:v>
                </c:pt>
                <c:pt idx="85" formatCode="0.0">
                  <c:v>17.040800000000001</c:v>
                </c:pt>
                <c:pt idx="86" formatCode="0.0">
                  <c:v>17.040800000000001</c:v>
                </c:pt>
                <c:pt idx="87" formatCode="0.0">
                  <c:v>17.040800000000001</c:v>
                </c:pt>
                <c:pt idx="88" formatCode="0.0">
                  <c:v>17.040800000000001</c:v>
                </c:pt>
                <c:pt idx="89" formatCode="0.0">
                  <c:v>17.040800000000001</c:v>
                </c:pt>
                <c:pt idx="90" formatCode="0.0">
                  <c:v>17.040800000000001</c:v>
                </c:pt>
                <c:pt idx="91" formatCode="0.0">
                  <c:v>17.437999999999999</c:v>
                </c:pt>
                <c:pt idx="92" formatCode="0.0">
                  <c:v>17.437999999999999</c:v>
                </c:pt>
                <c:pt idx="93" formatCode="0.0">
                  <c:v>17.437999999999999</c:v>
                </c:pt>
                <c:pt idx="94" formatCode="0.0">
                  <c:v>17.437999999999999</c:v>
                </c:pt>
                <c:pt idx="95" formatCode="0.0">
                  <c:v>17.437999999999999</c:v>
                </c:pt>
                <c:pt idx="96" formatCode="0.0">
                  <c:v>17.437999999999999</c:v>
                </c:pt>
                <c:pt idx="97" formatCode="0.0">
                  <c:v>16.915700000000001</c:v>
                </c:pt>
                <c:pt idx="98" formatCode="0.0">
                  <c:v>16.915700000000001</c:v>
                </c:pt>
                <c:pt idx="99" formatCode="0.0">
                  <c:v>16.915700000000001</c:v>
                </c:pt>
                <c:pt idx="100" formatCode="0.0">
                  <c:v>16.915700000000001</c:v>
                </c:pt>
                <c:pt idx="101" formatCode="0.0">
                  <c:v>16.915700000000001</c:v>
                </c:pt>
                <c:pt idx="102" formatCode="0.0">
                  <c:v>16.915700000000001</c:v>
                </c:pt>
                <c:pt idx="103" formatCode="0.0">
                  <c:v>16.884799999999998</c:v>
                </c:pt>
                <c:pt idx="104" formatCode="0.0">
                  <c:v>16.884799999999998</c:v>
                </c:pt>
                <c:pt idx="105" formatCode="0.0">
                  <c:v>16.884799999999998</c:v>
                </c:pt>
                <c:pt idx="106" formatCode="0.0">
                  <c:v>16.884799999999998</c:v>
                </c:pt>
                <c:pt idx="107" formatCode="0.0">
                  <c:v>16.884799999999998</c:v>
                </c:pt>
                <c:pt idx="108" formatCode="0.0">
                  <c:v>16.884799999999998</c:v>
                </c:pt>
                <c:pt idx="109" formatCode="0.0">
                  <c:v>16.3918</c:v>
                </c:pt>
                <c:pt idx="110" formatCode="0.0">
                  <c:v>16.3918</c:v>
                </c:pt>
                <c:pt idx="111" formatCode="0.0">
                  <c:v>16.3918</c:v>
                </c:pt>
                <c:pt idx="112" formatCode="0.0">
                  <c:v>16.3918</c:v>
                </c:pt>
                <c:pt idx="113" formatCode="0.0">
                  <c:v>16.3918</c:v>
                </c:pt>
                <c:pt idx="114" formatCode="0.0">
                  <c:v>16.3918</c:v>
                </c:pt>
                <c:pt idx="115" formatCode="0.0">
                  <c:v>16.627199999999998</c:v>
                </c:pt>
                <c:pt idx="116" formatCode="0.0">
                  <c:v>16.627199999999998</c:v>
                </c:pt>
                <c:pt idx="117" formatCode="0.0">
                  <c:v>16.627199999999998</c:v>
                </c:pt>
                <c:pt idx="118" formatCode="0.0">
                  <c:v>16.627199999999998</c:v>
                </c:pt>
                <c:pt idx="119" formatCode="0.0">
                  <c:v>16.627199999999998</c:v>
                </c:pt>
                <c:pt idx="120" formatCode="0.0">
                  <c:v>16.627199999999998</c:v>
                </c:pt>
                <c:pt idx="121" formatCode="0.0">
                  <c:v>16.354500000000002</c:v>
                </c:pt>
                <c:pt idx="122" formatCode="0.0">
                  <c:v>16.354500000000002</c:v>
                </c:pt>
                <c:pt idx="123" formatCode="0.0">
                  <c:v>16.354500000000002</c:v>
                </c:pt>
                <c:pt idx="124" formatCode="0.0">
                  <c:v>16.354500000000002</c:v>
                </c:pt>
                <c:pt idx="125" formatCode="0.0">
                  <c:v>16.354500000000002</c:v>
                </c:pt>
                <c:pt idx="126" formatCode="0.0">
                  <c:v>16.354500000000002</c:v>
                </c:pt>
                <c:pt idx="127" formatCode="0.0">
                  <c:v>16.316199999999998</c:v>
                </c:pt>
                <c:pt idx="128" formatCode="0.0">
                  <c:v>16.316199999999998</c:v>
                </c:pt>
                <c:pt idx="129" formatCode="0.0">
                  <c:v>16.316199999999998</c:v>
                </c:pt>
                <c:pt idx="130" formatCode="0.0">
                  <c:v>16.316199999999998</c:v>
                </c:pt>
                <c:pt idx="131" formatCode="0.0">
                  <c:v>16.316199999999998</c:v>
                </c:pt>
                <c:pt idx="132" formatCode="0.0">
                  <c:v>16.316199999999998</c:v>
                </c:pt>
                <c:pt idx="133" formatCode="0.0">
                  <c:v>16.178799999999999</c:v>
                </c:pt>
                <c:pt idx="134" formatCode="0.0">
                  <c:v>16.178799999999999</c:v>
                </c:pt>
                <c:pt idx="135" formatCode="0.0">
                  <c:v>16.178799999999999</c:v>
                </c:pt>
                <c:pt idx="136" formatCode="0.0">
                  <c:v>16.178799999999999</c:v>
                </c:pt>
                <c:pt idx="137" formatCode="0.0">
                  <c:v>16.178799999999999</c:v>
                </c:pt>
                <c:pt idx="138" formatCode="0.0">
                  <c:v>16.178799999999999</c:v>
                </c:pt>
                <c:pt idx="139" formatCode="0.0">
                  <c:v>16.3249</c:v>
                </c:pt>
                <c:pt idx="140" formatCode="0.0">
                  <c:v>16.3249</c:v>
                </c:pt>
                <c:pt idx="141" formatCode="0.0">
                  <c:v>16.3249</c:v>
                </c:pt>
                <c:pt idx="142" formatCode="0.0">
                  <c:v>16.3249</c:v>
                </c:pt>
                <c:pt idx="143" formatCode="0.0">
                  <c:v>16.3249</c:v>
                </c:pt>
                <c:pt idx="144" formatCode="0.0">
                  <c:v>16.3249</c:v>
                </c:pt>
                <c:pt idx="145" formatCode="0.0">
                  <c:v>15.1716</c:v>
                </c:pt>
                <c:pt idx="146" formatCode="0.0">
                  <c:v>15.1716</c:v>
                </c:pt>
                <c:pt idx="147" formatCode="0.0">
                  <c:v>15.1716</c:v>
                </c:pt>
                <c:pt idx="148" formatCode="0.0">
                  <c:v>15.1716</c:v>
                </c:pt>
                <c:pt idx="149" formatCode="0.0">
                  <c:v>15.1716</c:v>
                </c:pt>
                <c:pt idx="150" formatCode="0.0">
                  <c:v>15.1716</c:v>
                </c:pt>
                <c:pt idx="151" formatCode="0.0">
                  <c:v>15.014699999999999</c:v>
                </c:pt>
                <c:pt idx="152" formatCode="0.0">
                  <c:v>15.014699999999999</c:v>
                </c:pt>
                <c:pt idx="153" formatCode="0.0">
                  <c:v>15.014699999999999</c:v>
                </c:pt>
                <c:pt idx="154" formatCode="0.0">
                  <c:v>15.014699999999999</c:v>
                </c:pt>
                <c:pt idx="155" formatCode="0.0">
                  <c:v>15.014699999999999</c:v>
                </c:pt>
                <c:pt idx="156" formatCode="0.0">
                  <c:v>15.014699999999999</c:v>
                </c:pt>
                <c:pt idx="157" formatCode="0.0">
                  <c:v>14.401899999999999</c:v>
                </c:pt>
                <c:pt idx="158" formatCode="0.0">
                  <c:v>14.401899999999999</c:v>
                </c:pt>
                <c:pt idx="159" formatCode="0.0">
                  <c:v>14.401899999999999</c:v>
                </c:pt>
                <c:pt idx="160" formatCode="0.0">
                  <c:v>14.401899999999999</c:v>
                </c:pt>
                <c:pt idx="161" formatCode="0.0">
                  <c:v>14.401899999999999</c:v>
                </c:pt>
                <c:pt idx="162" formatCode="0.0">
                  <c:v>14.401899999999999</c:v>
                </c:pt>
                <c:pt idx="163" formatCode="0.0">
                  <c:v>14.4536</c:v>
                </c:pt>
                <c:pt idx="164" formatCode="0.0">
                  <c:v>14.4536</c:v>
                </c:pt>
                <c:pt idx="165" formatCode="0.0">
                  <c:v>14.4536</c:v>
                </c:pt>
                <c:pt idx="166" formatCode="0.0">
                  <c:v>14.4536</c:v>
                </c:pt>
                <c:pt idx="167" formatCode="0.0">
                  <c:v>14.4536</c:v>
                </c:pt>
                <c:pt idx="168" formatCode="0.0">
                  <c:v>14.4536</c:v>
                </c:pt>
                <c:pt idx="169" formatCode="0.0">
                  <c:v>13.2958</c:v>
                </c:pt>
                <c:pt idx="170" formatCode="0.0">
                  <c:v>13.2958</c:v>
                </c:pt>
                <c:pt idx="171" formatCode="0.0">
                  <c:v>13.2958</c:v>
                </c:pt>
                <c:pt idx="172" formatCode="0.0">
                  <c:v>13.2958</c:v>
                </c:pt>
                <c:pt idx="173" formatCode="0.0">
                  <c:v>13.2958</c:v>
                </c:pt>
                <c:pt idx="174" formatCode="0.0">
                  <c:v>13.2958</c:v>
                </c:pt>
                <c:pt idx="175" formatCode="0.0">
                  <c:v>13.6812</c:v>
                </c:pt>
                <c:pt idx="176" formatCode="0.0">
                  <c:v>13.6812</c:v>
                </c:pt>
                <c:pt idx="177" formatCode="0.0">
                  <c:v>13.6812</c:v>
                </c:pt>
                <c:pt idx="178" formatCode="0.0">
                  <c:v>13.6812</c:v>
                </c:pt>
                <c:pt idx="179" formatCode="0.0">
                  <c:v>13.6812</c:v>
                </c:pt>
                <c:pt idx="180" formatCode="0.0">
                  <c:v>13.6812</c:v>
                </c:pt>
                <c:pt idx="181" formatCode="0.0">
                  <c:v>13.1952</c:v>
                </c:pt>
                <c:pt idx="182" formatCode="0.0">
                  <c:v>13.1952</c:v>
                </c:pt>
                <c:pt idx="183" formatCode="0.0">
                  <c:v>13.1952</c:v>
                </c:pt>
                <c:pt idx="184" formatCode="0.0">
                  <c:v>13.1952</c:v>
                </c:pt>
                <c:pt idx="185" formatCode="0.0">
                  <c:v>13.1952</c:v>
                </c:pt>
                <c:pt idx="186" formatCode="0.0">
                  <c:v>13.1952</c:v>
                </c:pt>
                <c:pt idx="187" formatCode="0.0">
                  <c:v>12.823399999999999</c:v>
                </c:pt>
                <c:pt idx="188" formatCode="0.0">
                  <c:v>12.823399999999999</c:v>
                </c:pt>
                <c:pt idx="189" formatCode="0.0">
                  <c:v>12.823399999999999</c:v>
                </c:pt>
                <c:pt idx="190" formatCode="0.0">
                  <c:v>12.823399999999999</c:v>
                </c:pt>
                <c:pt idx="191" formatCode="0.0">
                  <c:v>12.823399999999999</c:v>
                </c:pt>
                <c:pt idx="192" formatCode="0.0">
                  <c:v>12.823399999999999</c:v>
                </c:pt>
                <c:pt idx="193" formatCode="0.0">
                  <c:v>12.133800000000001</c:v>
                </c:pt>
                <c:pt idx="194" formatCode="0.0">
                  <c:v>12.133800000000001</c:v>
                </c:pt>
                <c:pt idx="195" formatCode="0.0">
                  <c:v>12.133800000000001</c:v>
                </c:pt>
                <c:pt idx="196" formatCode="0.0">
                  <c:v>12.133800000000001</c:v>
                </c:pt>
                <c:pt idx="197" formatCode="0.0">
                  <c:v>12.133800000000001</c:v>
                </c:pt>
                <c:pt idx="198" formatCode="0.0">
                  <c:v>12.133800000000001</c:v>
                </c:pt>
                <c:pt idx="199" formatCode="0.0">
                  <c:v>11.882400000000001</c:v>
                </c:pt>
                <c:pt idx="200" formatCode="0.0">
                  <c:v>11.882400000000001</c:v>
                </c:pt>
                <c:pt idx="201" formatCode="0.0">
                  <c:v>11.882400000000001</c:v>
                </c:pt>
                <c:pt idx="202" formatCode="0.0">
                  <c:v>11.882400000000001</c:v>
                </c:pt>
                <c:pt idx="203" formatCode="0.0">
                  <c:v>11.882400000000001</c:v>
                </c:pt>
                <c:pt idx="204" formatCode="0.0">
                  <c:v>11.882400000000001</c:v>
                </c:pt>
                <c:pt idx="205" formatCode="0.0">
                  <c:v>11.168900000000001</c:v>
                </c:pt>
                <c:pt idx="206" formatCode="0.0">
                  <c:v>11.168900000000001</c:v>
                </c:pt>
                <c:pt idx="207" formatCode="0.0">
                  <c:v>11.168900000000001</c:v>
                </c:pt>
                <c:pt idx="208" formatCode="0.0">
                  <c:v>11.168900000000001</c:v>
                </c:pt>
                <c:pt idx="209" formatCode="0.0">
                  <c:v>11.168900000000001</c:v>
                </c:pt>
                <c:pt idx="210" formatCode="0.0">
                  <c:v>11.168900000000001</c:v>
                </c:pt>
                <c:pt idx="211" formatCode="0.0">
                  <c:v>11.411799999999999</c:v>
                </c:pt>
                <c:pt idx="212" formatCode="0.0">
                  <c:v>11.411799999999999</c:v>
                </c:pt>
                <c:pt idx="213" formatCode="0.0">
                  <c:v>11.411799999999999</c:v>
                </c:pt>
                <c:pt idx="214" formatCode="0.0">
                  <c:v>11.411799999999999</c:v>
                </c:pt>
                <c:pt idx="215" formatCode="0.0">
                  <c:v>11.411799999999999</c:v>
                </c:pt>
                <c:pt idx="216" formatCode="0.0">
                  <c:v>11.411799999999999</c:v>
                </c:pt>
                <c:pt idx="217" formatCode="0.0">
                  <c:v>11.074199999999999</c:v>
                </c:pt>
                <c:pt idx="218" formatCode="0.0">
                  <c:v>11.074199999999999</c:v>
                </c:pt>
                <c:pt idx="219" formatCode="0.0">
                  <c:v>11.074199999999999</c:v>
                </c:pt>
                <c:pt idx="220" formatCode="0.0">
                  <c:v>11.074199999999999</c:v>
                </c:pt>
                <c:pt idx="221" formatCode="0.0">
                  <c:v>11.074199999999999</c:v>
                </c:pt>
                <c:pt idx="222" formatCode="0.0">
                  <c:v>11.074199999999999</c:v>
                </c:pt>
                <c:pt idx="223" formatCode="0.0">
                  <c:v>11.6295</c:v>
                </c:pt>
                <c:pt idx="224" formatCode="0.0">
                  <c:v>11.6295</c:v>
                </c:pt>
                <c:pt idx="225" formatCode="0.0">
                  <c:v>11.6295</c:v>
                </c:pt>
                <c:pt idx="226" formatCode="0.0">
                  <c:v>11.6295</c:v>
                </c:pt>
                <c:pt idx="227" formatCode="0.0">
                  <c:v>11.6295</c:v>
                </c:pt>
                <c:pt idx="228" formatCode="0.0">
                  <c:v>11.6295</c:v>
                </c:pt>
                <c:pt idx="229" formatCode="0.0">
                  <c:v>11.217499999999999</c:v>
                </c:pt>
                <c:pt idx="230" formatCode="0.0">
                  <c:v>11.217499999999999</c:v>
                </c:pt>
                <c:pt idx="231" formatCode="0.0">
                  <c:v>11.217499999999999</c:v>
                </c:pt>
                <c:pt idx="232" formatCode="0.0">
                  <c:v>11.217499999999999</c:v>
                </c:pt>
                <c:pt idx="233" formatCode="0.0">
                  <c:v>11.217499999999999</c:v>
                </c:pt>
                <c:pt idx="234" formatCode="0.0">
                  <c:v>11.217499999999999</c:v>
                </c:pt>
              </c:numCache>
            </c:numRef>
          </c:yVal>
          <c:smooth val="0"/>
          <c:extLst>
            <c:ext xmlns:c16="http://schemas.microsoft.com/office/drawing/2014/chart" uri="{C3380CC4-5D6E-409C-BE32-E72D297353CC}">
              <c16:uniqueId val="{00000007-131F-4A2D-920A-0B26CA172AA4}"/>
            </c:ext>
          </c:extLst>
        </c:ser>
        <c:ser>
          <c:idx val="7"/>
          <c:order val="7"/>
          <c:tx>
            <c:strRef>
              <c:f>'Prix-menages 2025 '!$M$2</c:f>
              <c:strCache>
                <c:ptCount val="1"/>
                <c:pt idx="0">
                  <c:v>PX_PETRO_PROPANE_PCS_100KWH ou en c€/kWh TTC</c:v>
                </c:pt>
              </c:strCache>
            </c:strRef>
          </c:tx>
          <c:spPr>
            <a:ln w="38100" cap="rnd">
              <a:solidFill>
                <a:srgbClr val="784AF8"/>
              </a:solidFill>
              <a:round/>
            </a:ln>
            <a:effectLst/>
          </c:spPr>
          <c:marker>
            <c:symbol val="none"/>
          </c:marker>
          <c:dLbls>
            <c:dLbl>
              <c:idx val="9"/>
              <c:layout>
                <c:manualLayout>
                  <c:x val="-1.6489986692080093E-2"/>
                  <c:y val="-2.6934424797717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1F-4A2D-920A-0B26CA172AA4}"/>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lumMod val="50000"/>
                        <a:lumOff val="50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'Prix-menages 2025 '!$A$3:$A$237</c:f>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f>'Prix-menages 2025 '!$M$3:$M$237</c:f>
              <c:numCache>
                <c:formatCode>General</c:formatCode>
                <c:ptCount val="235"/>
                <c:pt idx="9" formatCode="0.0">
                  <c:v>16.229099999999999</c:v>
                </c:pt>
                <c:pt idx="10" formatCode="0.0">
                  <c:v>15.8605</c:v>
                </c:pt>
                <c:pt idx="11" formatCode="0.0">
                  <c:v>16.280899999999999</c:v>
                </c:pt>
                <c:pt idx="12" formatCode="0.0">
                  <c:v>16.3413</c:v>
                </c:pt>
                <c:pt idx="13" formatCode="0.0">
                  <c:v>15.9895</c:v>
                </c:pt>
                <c:pt idx="14" formatCode="0.0">
                  <c:v>15.6995</c:v>
                </c:pt>
                <c:pt idx="15" formatCode="0.0">
                  <c:v>15.5566</c:v>
                </c:pt>
                <c:pt idx="16" formatCode="0.0">
                  <c:v>15.8066</c:v>
                </c:pt>
                <c:pt idx="17" formatCode="0.0">
                  <c:v>15.738</c:v>
                </c:pt>
                <c:pt idx="18" formatCode="0.0">
                  <c:v>15.7371</c:v>
                </c:pt>
                <c:pt idx="19" formatCode="0.0">
                  <c:v>15.7201</c:v>
                </c:pt>
                <c:pt idx="20" formatCode="0.0">
                  <c:v>15.6532</c:v>
                </c:pt>
                <c:pt idx="21" formatCode="0.0">
                  <c:v>16.054200000000002</c:v>
                </c:pt>
                <c:pt idx="22" formatCode="0.0">
                  <c:v>16.014500000000002</c:v>
                </c:pt>
                <c:pt idx="23" formatCode="0.0">
                  <c:v>16.494399999999999</c:v>
                </c:pt>
                <c:pt idx="24" formatCode="0.0">
                  <c:v>16.546399999999998</c:v>
                </c:pt>
                <c:pt idx="25" formatCode="0.0">
                  <c:v>16.155899999999999</c:v>
                </c:pt>
                <c:pt idx="26" formatCode="0.0">
                  <c:v>15.591200000000001</c:v>
                </c:pt>
                <c:pt idx="27" formatCode="0.0">
                  <c:v>15.5586</c:v>
                </c:pt>
                <c:pt idx="28" formatCode="0.0">
                  <c:v>15.799799999999999</c:v>
                </c:pt>
                <c:pt idx="29" formatCode="0.0">
                  <c:v>15.651300000000001</c:v>
                </c:pt>
                <c:pt idx="30" formatCode="0.0">
                  <c:v>15.6288</c:v>
                </c:pt>
                <c:pt idx="31" formatCode="0.0">
                  <c:v>15.4968</c:v>
                </c:pt>
                <c:pt idx="32" formatCode="0.0">
                  <c:v>15.6379</c:v>
                </c:pt>
                <c:pt idx="33" formatCode="0.0">
                  <c:v>15.791600000000001</c:v>
                </c:pt>
                <c:pt idx="34" formatCode="0.0">
                  <c:v>15.508699999999999</c:v>
                </c:pt>
                <c:pt idx="35" formatCode="0.0">
                  <c:v>15.795999999999999</c:v>
                </c:pt>
                <c:pt idx="36" formatCode="0.0">
                  <c:v>15.532999999999999</c:v>
                </c:pt>
                <c:pt idx="37" formatCode="0.0">
                  <c:v>15.3599</c:v>
                </c:pt>
                <c:pt idx="38" formatCode="0.0">
                  <c:v>15.4643</c:v>
                </c:pt>
                <c:pt idx="39" formatCode="0.0">
                  <c:v>15.2584</c:v>
                </c:pt>
                <c:pt idx="40" formatCode="0.0">
                  <c:v>15.6464</c:v>
                </c:pt>
                <c:pt idx="41" formatCode="0.0">
                  <c:v>15.0176</c:v>
                </c:pt>
                <c:pt idx="42" formatCode="0.0">
                  <c:v>14.9841</c:v>
                </c:pt>
                <c:pt idx="43" formatCode="0.0">
                  <c:v>14.8758</c:v>
                </c:pt>
                <c:pt idx="44" formatCode="0.0">
                  <c:v>14.726900000000001</c:v>
                </c:pt>
                <c:pt idx="45" formatCode="0.0">
                  <c:v>15.025399999999999</c:v>
                </c:pt>
                <c:pt idx="46" formatCode="0.0">
                  <c:v>14.395099999999999</c:v>
                </c:pt>
                <c:pt idx="47" formatCode="0.0">
                  <c:v>15.079800000000001</c:v>
                </c:pt>
                <c:pt idx="48" formatCode="0.0">
                  <c:v>14.956</c:v>
                </c:pt>
                <c:pt idx="49" formatCode="0.0">
                  <c:v>15.298</c:v>
                </c:pt>
                <c:pt idx="50" formatCode="0.0">
                  <c:v>14.6029</c:v>
                </c:pt>
                <c:pt idx="51" formatCode="0.0">
                  <c:v>14.410399999999999</c:v>
                </c:pt>
                <c:pt idx="52" formatCode="0.0">
                  <c:v>14.495900000000001</c:v>
                </c:pt>
                <c:pt idx="53" formatCode="0.0">
                  <c:v>13.969799999999999</c:v>
                </c:pt>
                <c:pt idx="54" formatCode="0.0">
                  <c:v>14.204800000000001</c:v>
                </c:pt>
                <c:pt idx="55" formatCode="0.0">
                  <c:v>14.2576</c:v>
                </c:pt>
                <c:pt idx="56" formatCode="0.0">
                  <c:v>13.8348</c:v>
                </c:pt>
                <c:pt idx="57" formatCode="0.0">
                  <c:v>13.905200000000001</c:v>
                </c:pt>
                <c:pt idx="58" formatCode="0.0">
                  <c:v>15.090999999999999</c:v>
                </c:pt>
                <c:pt idx="59" formatCode="0.0">
                  <c:v>13.1022</c:v>
                </c:pt>
                <c:pt idx="60" formatCode="0.0">
                  <c:v>13.767099999999999</c:v>
                </c:pt>
                <c:pt idx="61" formatCode="0.0">
                  <c:v>13.1106</c:v>
                </c:pt>
                <c:pt idx="62" formatCode="0.0">
                  <c:v>13.6714</c:v>
                </c:pt>
                <c:pt idx="63" formatCode="0.0">
                  <c:v>13.685600000000001</c:v>
                </c:pt>
                <c:pt idx="64" formatCode="0.0">
                  <c:v>13.676299999999999</c:v>
                </c:pt>
                <c:pt idx="65" formatCode="0.0">
                  <c:v>13.6313</c:v>
                </c:pt>
                <c:pt idx="66" formatCode="0.0">
                  <c:v>13.4772</c:v>
                </c:pt>
                <c:pt idx="67" formatCode="0.0">
                  <c:v>13.5685</c:v>
                </c:pt>
                <c:pt idx="68" formatCode="0.0">
                  <c:v>13.413600000000001</c:v>
                </c:pt>
                <c:pt idx="69" formatCode="0.0">
                  <c:v>13.582599999999999</c:v>
                </c:pt>
                <c:pt idx="70" formatCode="0.0">
                  <c:v>13.5077</c:v>
                </c:pt>
                <c:pt idx="71" formatCode="0.0">
                  <c:v>13.432499999999999</c:v>
                </c:pt>
                <c:pt idx="72" formatCode="0.0">
                  <c:v>13.523199999999999</c:v>
                </c:pt>
                <c:pt idx="73" formatCode="0.0">
                  <c:v>13.2981</c:v>
                </c:pt>
                <c:pt idx="74" formatCode="0.0">
                  <c:v>13.516500000000001</c:v>
                </c:pt>
                <c:pt idx="75" formatCode="0.0">
                  <c:v>13.7408</c:v>
                </c:pt>
                <c:pt idx="76" formatCode="0.0">
                  <c:v>13.6381</c:v>
                </c:pt>
                <c:pt idx="77" formatCode="0.0">
                  <c:v>13.5334</c:v>
                </c:pt>
                <c:pt idx="78" formatCode="0.0">
                  <c:v>13.4001</c:v>
                </c:pt>
                <c:pt idx="79" formatCode="0.0">
                  <c:v>13.408200000000001</c:v>
                </c:pt>
                <c:pt idx="80" formatCode="0.0">
                  <c:v>13.535500000000001</c:v>
                </c:pt>
                <c:pt idx="81" formatCode="0.0">
                  <c:v>13.8416</c:v>
                </c:pt>
                <c:pt idx="82" formatCode="0.0">
                  <c:v>14.1839</c:v>
                </c:pt>
                <c:pt idx="83" formatCode="0.0">
                  <c:v>13.8931</c:v>
                </c:pt>
                <c:pt idx="84" formatCode="0.0">
                  <c:v>13.9672</c:v>
                </c:pt>
                <c:pt idx="85" formatCode="0.0">
                  <c:v>13.881600000000001</c:v>
                </c:pt>
                <c:pt idx="86" formatCode="0.0">
                  <c:v>13.8223</c:v>
                </c:pt>
                <c:pt idx="87" formatCode="0.0">
                  <c:v>13.8126</c:v>
                </c:pt>
                <c:pt idx="88" formatCode="0.0">
                  <c:v>13.690899999999999</c:v>
                </c:pt>
                <c:pt idx="89" formatCode="0.0">
                  <c:v>13.9246</c:v>
                </c:pt>
                <c:pt idx="90" formatCode="0.0">
                  <c:v>13.8743</c:v>
                </c:pt>
                <c:pt idx="91" formatCode="0.0">
                  <c:v>13.719099999999999</c:v>
                </c:pt>
                <c:pt idx="92" formatCode="0.0">
                  <c:v>13.713699999999999</c:v>
                </c:pt>
                <c:pt idx="93" formatCode="0.0">
                  <c:v>13.6439</c:v>
                </c:pt>
                <c:pt idx="94" formatCode="0.0">
                  <c:v>13.1745</c:v>
                </c:pt>
                <c:pt idx="95" formatCode="0.0">
                  <c:v>13.5044</c:v>
                </c:pt>
                <c:pt idx="96" formatCode="0.0">
                  <c:v>13.2812</c:v>
                </c:pt>
                <c:pt idx="97" formatCode="0.0">
                  <c:v>13.2036</c:v>
                </c:pt>
                <c:pt idx="98" formatCode="0.0">
                  <c:v>13.2065</c:v>
                </c:pt>
                <c:pt idx="99" formatCode="0.0">
                  <c:v>13.3347</c:v>
                </c:pt>
                <c:pt idx="100" formatCode="0.0">
                  <c:v>13.0762</c:v>
                </c:pt>
                <c:pt idx="101" formatCode="0.0">
                  <c:v>12.876200000000001</c:v>
                </c:pt>
                <c:pt idx="102" formatCode="0.0">
                  <c:v>12.8979</c:v>
                </c:pt>
                <c:pt idx="103" formatCode="0.0">
                  <c:v>12.662100000000001</c:v>
                </c:pt>
                <c:pt idx="104" formatCode="0.0">
                  <c:v>12.636799999999999</c:v>
                </c:pt>
                <c:pt idx="105" formatCode="0.0">
                  <c:v>12.8621</c:v>
                </c:pt>
                <c:pt idx="106" formatCode="0.0">
                  <c:v>12.3322</c:v>
                </c:pt>
                <c:pt idx="107" formatCode="0.0">
                  <c:v>12.0526</c:v>
                </c:pt>
                <c:pt idx="108" formatCode="0.0">
                  <c:v>12.258599999999999</c:v>
                </c:pt>
                <c:pt idx="109" formatCode="0.0">
                  <c:v>11.9727</c:v>
                </c:pt>
                <c:pt idx="110" formatCode="0.0">
                  <c:v>11.848599999999999</c:v>
                </c:pt>
                <c:pt idx="111" formatCode="0.0">
                  <c:v>11.579700000000001</c:v>
                </c:pt>
                <c:pt idx="112" formatCode="0.0">
                  <c:v>11.632300000000001</c:v>
                </c:pt>
                <c:pt idx="113" formatCode="0.0">
                  <c:v>11.6541</c:v>
                </c:pt>
                <c:pt idx="114" formatCode="0.0">
                  <c:v>11.464700000000001</c:v>
                </c:pt>
                <c:pt idx="115" formatCode="0.0">
                  <c:v>11.1393</c:v>
                </c:pt>
                <c:pt idx="116" formatCode="0.0">
                  <c:v>10.6517</c:v>
                </c:pt>
                <c:pt idx="117" formatCode="0.0">
                  <c:v>10.813000000000001</c:v>
                </c:pt>
                <c:pt idx="118" formatCode="0.0">
                  <c:v>10.8337</c:v>
                </c:pt>
                <c:pt idx="119" formatCode="0.0">
                  <c:v>10.926299999999999</c:v>
                </c:pt>
                <c:pt idx="120" formatCode="0.0">
                  <c:v>10.938000000000001</c:v>
                </c:pt>
                <c:pt idx="121" formatCode="0.0">
                  <c:v>10.819800000000001</c:v>
                </c:pt>
                <c:pt idx="122" formatCode="0.0">
                  <c:v>11.072699999999999</c:v>
                </c:pt>
                <c:pt idx="123" formatCode="0.0">
                  <c:v>10.9939</c:v>
                </c:pt>
                <c:pt idx="124" formatCode="0.0">
                  <c:v>11.227399999999999</c:v>
                </c:pt>
                <c:pt idx="125" formatCode="0.0">
                  <c:v>11.197699999999999</c:v>
                </c:pt>
                <c:pt idx="126" formatCode="0.0">
                  <c:v>11.338699999999999</c:v>
                </c:pt>
                <c:pt idx="127" formatCode="0.0">
                  <c:v>11.286199999999999</c:v>
                </c:pt>
                <c:pt idx="128" formatCode="0.0">
                  <c:v>11.3283</c:v>
                </c:pt>
                <c:pt idx="129" formatCode="0.0">
                  <c:v>11.313000000000001</c:v>
                </c:pt>
                <c:pt idx="130" formatCode="0.0">
                  <c:v>11.606999999999999</c:v>
                </c:pt>
                <c:pt idx="131" formatCode="0.0">
                  <c:v>11.5562</c:v>
                </c:pt>
                <c:pt idx="132" formatCode="0.0">
                  <c:v>11.315799999999999</c:v>
                </c:pt>
                <c:pt idx="133" formatCode="0.0">
                  <c:v>11.3462</c:v>
                </c:pt>
                <c:pt idx="134" formatCode="0.0">
                  <c:v>11.507</c:v>
                </c:pt>
                <c:pt idx="135" formatCode="0.0">
                  <c:v>11.785</c:v>
                </c:pt>
                <c:pt idx="136" formatCode="0.0">
                  <c:v>11.940200000000001</c:v>
                </c:pt>
                <c:pt idx="137" formatCode="0.0">
                  <c:v>11.835800000000001</c:v>
                </c:pt>
                <c:pt idx="138" formatCode="0.0">
                  <c:v>11.835900000000001</c:v>
                </c:pt>
                <c:pt idx="139" formatCode="0.0">
                  <c:v>12.0695</c:v>
                </c:pt>
                <c:pt idx="140" formatCode="0.0">
                  <c:v>12.3475</c:v>
                </c:pt>
                <c:pt idx="141" formatCode="0.0">
                  <c:v>12.5342</c:v>
                </c:pt>
                <c:pt idx="142" formatCode="0.0">
                  <c:v>12.428800000000001</c:v>
                </c:pt>
                <c:pt idx="143" formatCode="0.0">
                  <c:v>12.3369</c:v>
                </c:pt>
                <c:pt idx="144" formatCode="0.0">
                  <c:v>12.219200000000001</c:v>
                </c:pt>
                <c:pt idx="145" formatCode="0.0">
                  <c:v>12.2225</c:v>
                </c:pt>
                <c:pt idx="146" formatCode="0.0">
                  <c:v>12.1983</c:v>
                </c:pt>
                <c:pt idx="147" formatCode="0.0">
                  <c:v>12.3705</c:v>
                </c:pt>
                <c:pt idx="148" formatCode="0.0">
                  <c:v>12.5418</c:v>
                </c:pt>
                <c:pt idx="149" formatCode="0.0">
                  <c:v>12.5189</c:v>
                </c:pt>
                <c:pt idx="150" formatCode="0.0">
                  <c:v>12.508699999999999</c:v>
                </c:pt>
                <c:pt idx="151" formatCode="0.0">
                  <c:v>12.2369</c:v>
                </c:pt>
                <c:pt idx="152" formatCode="0.0">
                  <c:v>11.8735</c:v>
                </c:pt>
                <c:pt idx="153" formatCode="0.0">
                  <c:v>11.941599999999999</c:v>
                </c:pt>
                <c:pt idx="154" formatCode="0.0">
                  <c:v>11.842599999999999</c:v>
                </c:pt>
                <c:pt idx="155" formatCode="0.0">
                  <c:v>11.8802</c:v>
                </c:pt>
                <c:pt idx="156" formatCode="0.0">
                  <c:v>11.8771</c:v>
                </c:pt>
                <c:pt idx="157" formatCode="0.0">
                  <c:v>11.914300000000001</c:v>
                </c:pt>
                <c:pt idx="158" formatCode="0.0">
                  <c:v>11.9031</c:v>
                </c:pt>
                <c:pt idx="159" formatCode="0.0">
                  <c:v>12.4617</c:v>
                </c:pt>
                <c:pt idx="160" formatCode="0.0">
                  <c:v>12.6562</c:v>
                </c:pt>
                <c:pt idx="161" formatCode="0.0">
                  <c:v>12.6134</c:v>
                </c:pt>
                <c:pt idx="162" formatCode="0.0">
                  <c:v>12.527900000000001</c:v>
                </c:pt>
                <c:pt idx="163" formatCode="0.0">
                  <c:v>12.6107</c:v>
                </c:pt>
                <c:pt idx="164" formatCode="0.0">
                  <c:v>12.6107</c:v>
                </c:pt>
                <c:pt idx="165" formatCode="0.0">
                  <c:v>12.4109</c:v>
                </c:pt>
                <c:pt idx="166" formatCode="0.0">
                  <c:v>11.957800000000001</c:v>
                </c:pt>
                <c:pt idx="167" formatCode="0.0">
                  <c:v>11.757999999999999</c:v>
                </c:pt>
                <c:pt idx="168" formatCode="0.0">
                  <c:v>11.558199999999999</c:v>
                </c:pt>
                <c:pt idx="169" formatCode="0.0">
                  <c:v>11.741899999999999</c:v>
                </c:pt>
                <c:pt idx="170" formatCode="0.0">
                  <c:v>11.941700000000001</c:v>
                </c:pt>
                <c:pt idx="171" formatCode="0.0">
                  <c:v>12.0253</c:v>
                </c:pt>
                <c:pt idx="172" formatCode="0.0">
                  <c:v>11.943199999999999</c:v>
                </c:pt>
                <c:pt idx="173" formatCode="0.0">
                  <c:v>11.6265</c:v>
                </c:pt>
                <c:pt idx="174" formatCode="0.0">
                  <c:v>11.4267</c:v>
                </c:pt>
                <c:pt idx="175" formatCode="0.0">
                  <c:v>11.4267</c:v>
                </c:pt>
                <c:pt idx="176" formatCode="0.0">
                  <c:v>11.4267</c:v>
                </c:pt>
                <c:pt idx="177" formatCode="0.0">
                  <c:v>11.4267</c:v>
                </c:pt>
                <c:pt idx="178" formatCode="0.0">
                  <c:v>11.152699999999999</c:v>
                </c:pt>
                <c:pt idx="179" formatCode="0.0">
                  <c:v>11.152699999999999</c:v>
                </c:pt>
                <c:pt idx="180" formatCode="0.0">
                  <c:v>11.152699999999999</c:v>
                </c:pt>
                <c:pt idx="181" formatCode="0.0">
                  <c:v>11.152699999999999</c:v>
                </c:pt>
                <c:pt idx="182" formatCode="0.0">
                  <c:v>11.152699999999999</c:v>
                </c:pt>
                <c:pt idx="183" formatCode="0.0">
                  <c:v>11.319800000000001</c:v>
                </c:pt>
                <c:pt idx="184" formatCode="0.0">
                  <c:v>10.9657</c:v>
                </c:pt>
                <c:pt idx="185" formatCode="0.0">
                  <c:v>10.9657</c:v>
                </c:pt>
                <c:pt idx="186" formatCode="0.0">
                  <c:v>10.631600000000001</c:v>
                </c:pt>
                <c:pt idx="187" formatCode="0.0">
                  <c:v>10.631600000000001</c:v>
                </c:pt>
                <c:pt idx="188" formatCode="0.0">
                  <c:v>10.034599999999999</c:v>
                </c:pt>
                <c:pt idx="189" formatCode="0.0">
                  <c:v>9.9346999999999994</c:v>
                </c:pt>
                <c:pt idx="190" formatCode="0.0">
                  <c:v>9.4856999999999996</c:v>
                </c:pt>
                <c:pt idx="191" formatCode="0.0">
                  <c:v>9.4856999999999996</c:v>
                </c:pt>
                <c:pt idx="192" formatCode="0.0">
                  <c:v>9.4856999999999996</c:v>
                </c:pt>
                <c:pt idx="193" formatCode="0.0">
                  <c:v>9.3688000000000002</c:v>
                </c:pt>
                <c:pt idx="194" formatCode="0.0">
                  <c:v>9.3688000000000002</c:v>
                </c:pt>
                <c:pt idx="195" formatCode="0.0">
                  <c:v>9.5358000000000001</c:v>
                </c:pt>
                <c:pt idx="196" formatCode="0.0">
                  <c:v>9.5358000000000001</c:v>
                </c:pt>
                <c:pt idx="197" formatCode="0.0">
                  <c:v>10.152200000000001</c:v>
                </c:pt>
                <c:pt idx="198" formatCode="0.0">
                  <c:v>9.6844999999999999</c:v>
                </c:pt>
                <c:pt idx="199" formatCode="0.0">
                  <c:v>9.3678000000000008</c:v>
                </c:pt>
                <c:pt idx="200" formatCode="0.0">
                  <c:v>9.2507999999999999</c:v>
                </c:pt>
                <c:pt idx="201" formatCode="0.0">
                  <c:v>9.0510999999999999</c:v>
                </c:pt>
                <c:pt idx="202" formatCode="0.0">
                  <c:v>8.7005999999999997</c:v>
                </c:pt>
                <c:pt idx="203" formatCode="0.0">
                  <c:v>8.7925000000000004</c:v>
                </c:pt>
                <c:pt idx="204" formatCode="0.0">
                  <c:v>8.7925000000000004</c:v>
                </c:pt>
                <c:pt idx="205" formatCode="0.0">
                  <c:v>8.7925000000000004</c:v>
                </c:pt>
                <c:pt idx="206" formatCode="0.0">
                  <c:v>8.8759999999999994</c:v>
                </c:pt>
                <c:pt idx="207" formatCode="0.0">
                  <c:v>9.0429999999999993</c:v>
                </c:pt>
                <c:pt idx="208" formatCode="0.0">
                  <c:v>9.2431999999999999</c:v>
                </c:pt>
                <c:pt idx="209" formatCode="0.0">
                  <c:v>9.6770999999999994</c:v>
                </c:pt>
                <c:pt idx="210" formatCode="0.0">
                  <c:v>9.8942999999999994</c:v>
                </c:pt>
                <c:pt idx="211" formatCode="0.0">
                  <c:v>10.011200000000001</c:v>
                </c:pt>
                <c:pt idx="212" formatCode="0.0">
                  <c:v>10.6286</c:v>
                </c:pt>
                <c:pt idx="213" formatCode="0.0">
                  <c:v>10.912599999999999</c:v>
                </c:pt>
                <c:pt idx="214" formatCode="0.0">
                  <c:v>10.962</c:v>
                </c:pt>
                <c:pt idx="215" formatCode="0.0">
                  <c:v>10.962</c:v>
                </c:pt>
                <c:pt idx="216" formatCode="0.0">
                  <c:v>10.795</c:v>
                </c:pt>
                <c:pt idx="217" formatCode="0.0">
                  <c:v>10.4612</c:v>
                </c:pt>
                <c:pt idx="218" formatCode="0.0">
                  <c:v>10.3614</c:v>
                </c:pt>
                <c:pt idx="219" formatCode="0.0">
                  <c:v>10.196</c:v>
                </c:pt>
                <c:pt idx="220" formatCode="0.0">
                  <c:v>10.196</c:v>
                </c:pt>
                <c:pt idx="221" formatCode="0.0">
                  <c:v>10.196</c:v>
                </c:pt>
                <c:pt idx="222" formatCode="0.0">
                  <c:v>10.087400000000001</c:v>
                </c:pt>
                <c:pt idx="223" formatCode="0.0">
                  <c:v>9.4199000000000002</c:v>
                </c:pt>
                <c:pt idx="224" formatCode="0.0">
                  <c:v>9.4199000000000002</c:v>
                </c:pt>
                <c:pt idx="225" formatCode="0.0">
                  <c:v>9.4199000000000002</c:v>
                </c:pt>
                <c:pt idx="226" formatCode="0.0">
                  <c:v>9.2373999999999992</c:v>
                </c:pt>
                <c:pt idx="227" formatCode="0.0">
                  <c:v>9.2373999999999992</c:v>
                </c:pt>
                <c:pt idx="228" formatCode="0.0">
                  <c:v>9.2373999999999992</c:v>
                </c:pt>
                <c:pt idx="229" formatCode="0.0">
                  <c:v>9.2373999999999992</c:v>
                </c:pt>
                <c:pt idx="230" formatCode="0.0">
                  <c:v>9.2373999999999992</c:v>
                </c:pt>
                <c:pt idx="231" formatCode="0.0">
                  <c:v>9.2373999999999992</c:v>
                </c:pt>
                <c:pt idx="232" formatCode="0.0">
                  <c:v>9.2373999999999992</c:v>
                </c:pt>
                <c:pt idx="233" formatCode="0.0">
                  <c:v>9.2373999999999992</c:v>
                </c:pt>
                <c:pt idx="234" formatCode="0.0">
                  <c:v>9.2373999999999992</c:v>
                </c:pt>
              </c:numCache>
            </c:numRef>
          </c:yVal>
          <c:smooth val="0"/>
          <c:extLst>
            <c:ext xmlns:c16="http://schemas.microsoft.com/office/drawing/2014/chart" uri="{C3380CC4-5D6E-409C-BE32-E72D297353CC}">
              <c16:uniqueId val="{00000009-131F-4A2D-920A-0B26CA172AA4}"/>
            </c:ext>
          </c:extLst>
        </c:ser>
        <c:ser>
          <c:idx val="8"/>
          <c:order val="8"/>
          <c:tx>
            <c:strRef>
              <c:f>'Prix-menages 2025 '!$F$2</c:f>
              <c:strCache>
                <c:ptCount val="1"/>
                <c:pt idx="0">
                  <c:v>PX_PETRO_FOD_100KWH_C1 ou en c€/kWh TTC</c:v>
                </c:pt>
              </c:strCache>
            </c:strRef>
          </c:tx>
          <c:spPr>
            <a:ln w="38100" cap="rnd">
              <a:solidFill>
                <a:sysClr val="windowText" lastClr="000000"/>
              </a:solidFill>
              <a:round/>
            </a:ln>
            <a:effectLst/>
          </c:spPr>
          <c:marker>
            <c:symbol val="none"/>
          </c:marker>
          <c:dLbls>
            <c:dLbl>
              <c:idx val="8"/>
              <c:layout>
                <c:manualLayout>
                  <c:x val="0"/>
                  <c:y val="-9.04830111378167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1F-4A2D-920A-0B26CA172AA4}"/>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lumMod val="50000"/>
                        <a:lumOff val="50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'Prix-menages 2025 '!$A$3:$A$237</c:f>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f>'Prix-menages 2025 '!$F$3:$F$237</c:f>
              <c:numCache>
                <c:formatCode>General</c:formatCode>
                <c:ptCount val="235"/>
                <c:pt idx="8" formatCode="0.0">
                  <c:v>11.6843</c:v>
                </c:pt>
                <c:pt idx="9" formatCode="0.0">
                  <c:v>11.242599999999999</c:v>
                </c:pt>
                <c:pt idx="10" formatCode="0.0">
                  <c:v>11.2235</c:v>
                </c:pt>
                <c:pt idx="11" formatCode="0.0">
                  <c:v>11.255699999999999</c:v>
                </c:pt>
                <c:pt idx="12" formatCode="0.0">
                  <c:v>11.537800000000001</c:v>
                </c:pt>
                <c:pt idx="13" formatCode="0.0">
                  <c:v>11.3169</c:v>
                </c:pt>
                <c:pt idx="14" formatCode="0.0">
                  <c:v>10.7742</c:v>
                </c:pt>
                <c:pt idx="15" formatCode="0.0">
                  <c:v>11.1035</c:v>
                </c:pt>
                <c:pt idx="16" formatCode="0.0">
                  <c:v>11.5595</c:v>
                </c:pt>
                <c:pt idx="17" formatCode="0.0">
                  <c:v>12.1595</c:v>
                </c:pt>
                <c:pt idx="18" formatCode="0.0">
                  <c:v>12.2157</c:v>
                </c:pt>
                <c:pt idx="19" formatCode="0.0">
                  <c:v>11.6495</c:v>
                </c:pt>
                <c:pt idx="20" formatCode="0.0">
                  <c:v>11.6267</c:v>
                </c:pt>
                <c:pt idx="21" formatCode="0.0">
                  <c:v>11.691700000000001</c:v>
                </c:pt>
                <c:pt idx="22" formatCode="0.0">
                  <c:v>11.4697</c:v>
                </c:pt>
                <c:pt idx="23" formatCode="0.0">
                  <c:v>11.6136</c:v>
                </c:pt>
                <c:pt idx="24" formatCode="0.0">
                  <c:v>12.168100000000001</c:v>
                </c:pt>
                <c:pt idx="25" formatCode="0.0">
                  <c:v>12.0425</c:v>
                </c:pt>
                <c:pt idx="26" formatCode="0.0">
                  <c:v>12.215299999999999</c:v>
                </c:pt>
                <c:pt idx="27" formatCode="0.0">
                  <c:v>12.7376</c:v>
                </c:pt>
                <c:pt idx="28" formatCode="0.0">
                  <c:v>12.718299999999999</c:v>
                </c:pt>
                <c:pt idx="29" formatCode="0.0">
                  <c:v>13.0055</c:v>
                </c:pt>
                <c:pt idx="30" formatCode="0.0">
                  <c:v>12.4589</c:v>
                </c:pt>
                <c:pt idx="31" formatCode="0.0">
                  <c:v>12.3751</c:v>
                </c:pt>
                <c:pt idx="32" formatCode="0.0">
                  <c:v>13.068</c:v>
                </c:pt>
                <c:pt idx="33" formatCode="0.0">
                  <c:v>13.5778</c:v>
                </c:pt>
                <c:pt idx="34" formatCode="0.0">
                  <c:v>13.8073</c:v>
                </c:pt>
                <c:pt idx="35" formatCode="0.0">
                  <c:v>13.1661</c:v>
                </c:pt>
                <c:pt idx="36" formatCode="0.0">
                  <c:v>11.8523</c:v>
                </c:pt>
                <c:pt idx="37" formatCode="0.0">
                  <c:v>11.4413</c:v>
                </c:pt>
                <c:pt idx="38" formatCode="0.0">
                  <c:v>11.4689</c:v>
                </c:pt>
                <c:pt idx="39" formatCode="0.0">
                  <c:v>12.4665</c:v>
                </c:pt>
                <c:pt idx="40" formatCode="0.0">
                  <c:v>12.9968</c:v>
                </c:pt>
                <c:pt idx="41" formatCode="0.0">
                  <c:v>13.2118</c:v>
                </c:pt>
                <c:pt idx="42" formatCode="0.0">
                  <c:v>13.784800000000001</c:v>
                </c:pt>
                <c:pt idx="43" formatCode="0.0">
                  <c:v>13.5061</c:v>
                </c:pt>
                <c:pt idx="44" formatCode="0.0">
                  <c:v>14.969799999999999</c:v>
                </c:pt>
                <c:pt idx="45" formatCode="0.0">
                  <c:v>16.761800000000001</c:v>
                </c:pt>
                <c:pt idx="46" formatCode="0.0">
                  <c:v>15.4625</c:v>
                </c:pt>
                <c:pt idx="47" formatCode="0.0">
                  <c:v>15.3231</c:v>
                </c:pt>
                <c:pt idx="48" formatCode="0.0">
                  <c:v>16.189699999999998</c:v>
                </c:pt>
                <c:pt idx="49" formatCode="0.0">
                  <c:v>17.024100000000001</c:v>
                </c:pt>
                <c:pt idx="50" formatCode="0.0">
                  <c:v>15.3239</c:v>
                </c:pt>
                <c:pt idx="51" formatCode="0.0">
                  <c:v>15.3184</c:v>
                </c:pt>
                <c:pt idx="52" formatCode="0.0">
                  <c:v>16.3353</c:v>
                </c:pt>
                <c:pt idx="53" formatCode="0.0">
                  <c:v>11.950200000000001</c:v>
                </c:pt>
                <c:pt idx="54" formatCode="0.0">
                  <c:v>11.101000000000001</c:v>
                </c:pt>
                <c:pt idx="55" formatCode="0.0">
                  <c:v>10.207800000000001</c:v>
                </c:pt>
                <c:pt idx="56" formatCode="0.0">
                  <c:v>10.6159</c:v>
                </c:pt>
                <c:pt idx="57" formatCode="0.0">
                  <c:v>10.411199999999999</c:v>
                </c:pt>
                <c:pt idx="58" formatCode="0.0">
                  <c:v>9.2164000000000001</c:v>
                </c:pt>
                <c:pt idx="59" formatCode="0.0">
                  <c:v>8.9893999999999998</c:v>
                </c:pt>
                <c:pt idx="60" formatCode="0.0">
                  <c:v>9.0754999999999999</c:v>
                </c:pt>
                <c:pt idx="61" formatCode="0.0">
                  <c:v>8.8074999999999992</c:v>
                </c:pt>
                <c:pt idx="62" formatCode="0.0">
                  <c:v>8.6763999999999992</c:v>
                </c:pt>
                <c:pt idx="63" formatCode="0.0">
                  <c:v>8.5149000000000008</c:v>
                </c:pt>
                <c:pt idx="64" formatCode="0.0">
                  <c:v>8.6258999999999997</c:v>
                </c:pt>
                <c:pt idx="65" formatCode="0.0">
                  <c:v>8.3838000000000008</c:v>
                </c:pt>
                <c:pt idx="66" formatCode="0.0">
                  <c:v>7.8894000000000002</c:v>
                </c:pt>
                <c:pt idx="67" formatCode="0.0">
                  <c:v>7.5464000000000002</c:v>
                </c:pt>
                <c:pt idx="68" formatCode="0.0">
                  <c:v>7.1327999999999996</c:v>
                </c:pt>
                <c:pt idx="69" formatCode="0.0">
                  <c:v>6.9915000000000003</c:v>
                </c:pt>
                <c:pt idx="70" formatCode="0.0">
                  <c:v>6.9915000000000003</c:v>
                </c:pt>
                <c:pt idx="71" formatCode="0.0">
                  <c:v>7.2638999999999996</c:v>
                </c:pt>
                <c:pt idx="72" formatCode="0.0">
                  <c:v>7.4253999999999998</c:v>
                </c:pt>
                <c:pt idx="73" formatCode="0.0">
                  <c:v>7.5362999999999998</c:v>
                </c:pt>
                <c:pt idx="74" formatCode="0.0">
                  <c:v>7.4051999999999998</c:v>
                </c:pt>
                <c:pt idx="75" formatCode="0.0">
                  <c:v>7.4555999999999996</c:v>
                </c:pt>
                <c:pt idx="76" formatCode="0.0">
                  <c:v>8.0709999999999997</c:v>
                </c:pt>
                <c:pt idx="77" formatCode="0.0">
                  <c:v>8.8881999999999994</c:v>
                </c:pt>
                <c:pt idx="78" formatCode="0.0">
                  <c:v>9.5742999999999991</c:v>
                </c:pt>
                <c:pt idx="79" formatCode="0.0">
                  <c:v>9.6651000000000007</c:v>
                </c:pt>
                <c:pt idx="80" formatCode="0.0">
                  <c:v>9.3926999999999996</c:v>
                </c:pt>
                <c:pt idx="81" formatCode="0.0">
                  <c:v>9.3623999999999992</c:v>
                </c:pt>
                <c:pt idx="82" formatCode="0.0">
                  <c:v>9.4430999999999994</c:v>
                </c:pt>
                <c:pt idx="83" formatCode="0.0">
                  <c:v>9.1404999999999994</c:v>
                </c:pt>
                <c:pt idx="84" formatCode="0.0">
                  <c:v>9.2010000000000005</c:v>
                </c:pt>
                <c:pt idx="85" formatCode="0.0">
                  <c:v>9.1102000000000007</c:v>
                </c:pt>
                <c:pt idx="86" formatCode="0.0">
                  <c:v>9.7053999999999991</c:v>
                </c:pt>
                <c:pt idx="87" formatCode="0.0">
                  <c:v>9.6145999999999994</c:v>
                </c:pt>
                <c:pt idx="88" formatCode="0.0">
                  <c:v>9.5541</c:v>
                </c:pt>
                <c:pt idx="89" formatCode="0.0">
                  <c:v>9.4027999999999992</c:v>
                </c:pt>
                <c:pt idx="90" formatCode="0.0">
                  <c:v>9.0396000000000001</c:v>
                </c:pt>
                <c:pt idx="91" formatCode="0.0">
                  <c:v>9.1303999999999998</c:v>
                </c:pt>
                <c:pt idx="92" formatCode="0.0">
                  <c:v>9.8163999999999998</c:v>
                </c:pt>
                <c:pt idx="93" formatCode="0.0">
                  <c:v>10.209899999999999</c:v>
                </c:pt>
                <c:pt idx="94" formatCode="0.0">
                  <c:v>9.5440000000000005</c:v>
                </c:pt>
                <c:pt idx="95" formatCode="0.0">
                  <c:v>9.2413000000000007</c:v>
                </c:pt>
                <c:pt idx="96" formatCode="0.0">
                  <c:v>9.1504999999999992</c:v>
                </c:pt>
                <c:pt idx="97" formatCode="0.0">
                  <c:v>9.2312999999999992</c:v>
                </c:pt>
                <c:pt idx="98" formatCode="0.0">
                  <c:v>9.2211999999999996</c:v>
                </c:pt>
                <c:pt idx="99" formatCode="0.0">
                  <c:v>8.7973999999999997</c:v>
                </c:pt>
                <c:pt idx="100" formatCode="0.0">
                  <c:v>8.5957000000000008</c:v>
                </c:pt>
                <c:pt idx="101" formatCode="0.0">
                  <c:v>8.6158000000000001</c:v>
                </c:pt>
                <c:pt idx="102" formatCode="0.0">
                  <c:v>8.7973999999999997</c:v>
                </c:pt>
                <c:pt idx="103" formatCode="0.0">
                  <c:v>8.0509000000000004</c:v>
                </c:pt>
                <c:pt idx="104" formatCode="0.0">
                  <c:v>7.8592000000000004</c:v>
                </c:pt>
                <c:pt idx="105" formatCode="0.0">
                  <c:v>7.5162000000000004</c:v>
                </c:pt>
                <c:pt idx="106" formatCode="0.0">
                  <c:v>7.3346</c:v>
                </c:pt>
                <c:pt idx="107" formatCode="0.0">
                  <c:v>6.9915000000000003</c:v>
                </c:pt>
                <c:pt idx="108" formatCode="0.0">
                  <c:v>6.8704999999999998</c:v>
                </c:pt>
                <c:pt idx="109" formatCode="0.0">
                  <c:v>6.8906999999999998</c:v>
                </c:pt>
                <c:pt idx="110" formatCode="0.0">
                  <c:v>7.2236000000000002</c:v>
                </c:pt>
                <c:pt idx="111" formatCode="0.0">
                  <c:v>7.5564999999999998</c:v>
                </c:pt>
                <c:pt idx="112" formatCode="0.0">
                  <c:v>7.5868000000000002</c:v>
                </c:pt>
                <c:pt idx="113" formatCode="0.0">
                  <c:v>7.9096000000000002</c:v>
                </c:pt>
                <c:pt idx="114" formatCode="0.0">
                  <c:v>7.9398999999999997</c:v>
                </c:pt>
                <c:pt idx="115" formatCode="0.0">
                  <c:v>7.4585999999999997</c:v>
                </c:pt>
                <c:pt idx="116" formatCode="0.0">
                  <c:v>6.8048999999999999</c:v>
                </c:pt>
                <c:pt idx="117" formatCode="0.0">
                  <c:v>7.0641999999999996</c:v>
                </c:pt>
                <c:pt idx="118" formatCode="0.0">
                  <c:v>6.4345999999999997</c:v>
                </c:pt>
                <c:pt idx="119" formatCode="0.0">
                  <c:v>6.1773999999999996</c:v>
                </c:pt>
                <c:pt idx="120" formatCode="0.0">
                  <c:v>6.4729999999999999</c:v>
                </c:pt>
                <c:pt idx="121" formatCode="0.0">
                  <c:v>6.6425000000000001</c:v>
                </c:pt>
                <c:pt idx="122" formatCode="0.0">
                  <c:v>6.3105000000000002</c:v>
                </c:pt>
                <c:pt idx="123" formatCode="0.0">
                  <c:v>5.9706000000000001</c:v>
                </c:pt>
                <c:pt idx="124" formatCode="0.0">
                  <c:v>5.9877000000000002</c:v>
                </c:pt>
                <c:pt idx="125" formatCode="0.0">
                  <c:v>5.5114999999999998</c:v>
                </c:pt>
                <c:pt idx="126" formatCode="0.0">
                  <c:v>5.6760000000000002</c:v>
                </c:pt>
                <c:pt idx="127" formatCode="0.0">
                  <c:v>5.7294</c:v>
                </c:pt>
                <c:pt idx="128" formatCode="0.0">
                  <c:v>6.6193</c:v>
                </c:pt>
                <c:pt idx="129" formatCode="0.0">
                  <c:v>6.7191000000000001</c:v>
                </c:pt>
                <c:pt idx="130" formatCode="0.0">
                  <c:v>6.9492000000000003</c:v>
                </c:pt>
                <c:pt idx="131" formatCode="0.0">
                  <c:v>6.8784999999999998</c:v>
                </c:pt>
                <c:pt idx="132" formatCode="0.0">
                  <c:v>7.2034000000000002</c:v>
                </c:pt>
                <c:pt idx="133" formatCode="0.0">
                  <c:v>7.6654999999999998</c:v>
                </c:pt>
                <c:pt idx="134" formatCode="0.0">
                  <c:v>7.8491</c:v>
                </c:pt>
                <c:pt idx="135" formatCode="0.0">
                  <c:v>7.6443000000000003</c:v>
                </c:pt>
                <c:pt idx="136" formatCode="0.0">
                  <c:v>7.7531999999999996</c:v>
                </c:pt>
                <c:pt idx="137" formatCode="0.0">
                  <c:v>7.5636000000000001</c:v>
                </c:pt>
                <c:pt idx="138" formatCode="0.0">
                  <c:v>6.7716000000000003</c:v>
                </c:pt>
                <c:pt idx="139" formatCode="0.0">
                  <c:v>7.4264000000000001</c:v>
                </c:pt>
                <c:pt idx="140" formatCode="0.0">
                  <c:v>8.2243999999999993</c:v>
                </c:pt>
                <c:pt idx="141" formatCode="0.0">
                  <c:v>8.3061000000000007</c:v>
                </c:pt>
                <c:pt idx="142" formatCode="0.0">
                  <c:v>8.8004999999999995</c:v>
                </c:pt>
                <c:pt idx="143" formatCode="0.0">
                  <c:v>8.8529</c:v>
                </c:pt>
                <c:pt idx="144" formatCode="0.0">
                  <c:v>8.7621000000000002</c:v>
                </c:pt>
                <c:pt idx="145" formatCode="0.0">
                  <c:v>8.8256999999999994</c:v>
                </c:pt>
                <c:pt idx="146" formatCode="0.0">
                  <c:v>8.8620000000000001</c:v>
                </c:pt>
                <c:pt idx="147" formatCode="0.0">
                  <c:v>8.8034999999999997</c:v>
                </c:pt>
                <c:pt idx="148" formatCode="0.0">
                  <c:v>8.9103999999999992</c:v>
                </c:pt>
                <c:pt idx="149" formatCode="0.0">
                  <c:v>9.0739000000000001</c:v>
                </c:pt>
                <c:pt idx="150" formatCode="0.0">
                  <c:v>9.0951000000000004</c:v>
                </c:pt>
                <c:pt idx="151" formatCode="0.0">
                  <c:v>9.1606000000000005</c:v>
                </c:pt>
                <c:pt idx="152" formatCode="0.0">
                  <c:v>9.0204000000000004</c:v>
                </c:pt>
                <c:pt idx="153" formatCode="0.0">
                  <c:v>9.1263000000000005</c:v>
                </c:pt>
                <c:pt idx="154" formatCode="0.0">
                  <c:v>9.4491999999999994</c:v>
                </c:pt>
                <c:pt idx="155" formatCode="0.0">
                  <c:v>9.1697000000000006</c:v>
                </c:pt>
                <c:pt idx="156" formatCode="0.0">
                  <c:v>9.2605000000000004</c:v>
                </c:pt>
                <c:pt idx="157" formatCode="0.0">
                  <c:v>9.1011000000000006</c:v>
                </c:pt>
                <c:pt idx="158" formatCode="0.0">
                  <c:v>9.1595999999999993</c:v>
                </c:pt>
                <c:pt idx="159" formatCode="0.0">
                  <c:v>9.5006000000000004</c:v>
                </c:pt>
                <c:pt idx="160" formatCode="0.0">
                  <c:v>9.7871000000000006</c:v>
                </c:pt>
                <c:pt idx="161" formatCode="0.0">
                  <c:v>10.1029</c:v>
                </c:pt>
                <c:pt idx="162" formatCode="0.0">
                  <c:v>9.7850999999999999</c:v>
                </c:pt>
                <c:pt idx="163" formatCode="0.0">
                  <c:v>9.5510999999999999</c:v>
                </c:pt>
                <c:pt idx="164" formatCode="0.0">
                  <c:v>9.657</c:v>
                </c:pt>
                <c:pt idx="165" formatCode="0.0">
                  <c:v>10.0273</c:v>
                </c:pt>
                <c:pt idx="166" formatCode="0.0">
                  <c:v>9.9232999999999993</c:v>
                </c:pt>
                <c:pt idx="167" formatCode="0.0">
                  <c:v>10.0192</c:v>
                </c:pt>
                <c:pt idx="168" formatCode="0.0">
                  <c:v>9.3291000000000004</c:v>
                </c:pt>
                <c:pt idx="169" formatCode="0.0">
                  <c:v>9.093</c:v>
                </c:pt>
                <c:pt idx="170" formatCode="0.0">
                  <c:v>9.6318000000000001</c:v>
                </c:pt>
                <c:pt idx="171" formatCode="0.0">
                  <c:v>10.0212</c:v>
                </c:pt>
                <c:pt idx="172" formatCode="0.0">
                  <c:v>10.241099999999999</c:v>
                </c:pt>
                <c:pt idx="173" formatCode="0.0">
                  <c:v>10.2906</c:v>
                </c:pt>
                <c:pt idx="174" formatCode="0.0">
                  <c:v>9.8285</c:v>
                </c:pt>
                <c:pt idx="175" formatCode="0.0">
                  <c:v>9.4047999999999998</c:v>
                </c:pt>
                <c:pt idx="176" formatCode="0.0">
                  <c:v>9.4724000000000004</c:v>
                </c:pt>
                <c:pt idx="177" formatCode="0.0">
                  <c:v>9.0708000000000002</c:v>
                </c:pt>
                <c:pt idx="178" formatCode="0.0">
                  <c:v>9.0869999999999997</c:v>
                </c:pt>
                <c:pt idx="179" formatCode="0.0">
                  <c:v>8.6289999999999996</c:v>
                </c:pt>
                <c:pt idx="180" formatCode="0.0">
                  <c:v>9.0213999999999999</c:v>
                </c:pt>
                <c:pt idx="181" formatCode="0.0">
                  <c:v>8.7833000000000006</c:v>
                </c:pt>
                <c:pt idx="182" formatCode="0.0">
                  <c:v>8.6865000000000006</c:v>
                </c:pt>
                <c:pt idx="183" formatCode="0.0">
                  <c:v>9.2514000000000003</c:v>
                </c:pt>
                <c:pt idx="184" formatCode="0.0">
                  <c:v>9.2059999999999995</c:v>
                </c:pt>
                <c:pt idx="185" formatCode="0.0">
                  <c:v>8.6632999999999996</c:v>
                </c:pt>
                <c:pt idx="186" formatCode="0.0">
                  <c:v>8.3988999999999994</c:v>
                </c:pt>
                <c:pt idx="187" formatCode="0.0">
                  <c:v>8.0175999999999998</c:v>
                </c:pt>
                <c:pt idx="188" formatCode="0.0">
                  <c:v>7.5212000000000003</c:v>
                </c:pt>
                <c:pt idx="189" formatCode="0.0">
                  <c:v>7.4828999999999999</c:v>
                </c:pt>
                <c:pt idx="190" formatCode="0.0">
                  <c:v>7.2064000000000004</c:v>
                </c:pt>
                <c:pt idx="191" formatCode="0.0">
                  <c:v>7.0369000000000002</c:v>
                </c:pt>
                <c:pt idx="192" formatCode="0.0">
                  <c:v>7.0541</c:v>
                </c:pt>
                <c:pt idx="193" formatCode="0.0">
                  <c:v>7.3647999999999998</c:v>
                </c:pt>
                <c:pt idx="194" formatCode="0.0">
                  <c:v>7.4112</c:v>
                </c:pt>
                <c:pt idx="195" formatCode="0.0">
                  <c:v>7.2972000000000001</c:v>
                </c:pt>
                <c:pt idx="196" formatCode="0.0">
                  <c:v>7.0126999999999997</c:v>
                </c:pt>
                <c:pt idx="197" formatCode="0.0">
                  <c:v>6.5869999999999997</c:v>
                </c:pt>
                <c:pt idx="198" formatCode="0.0">
                  <c:v>6.8059000000000003</c:v>
                </c:pt>
                <c:pt idx="199" formatCode="0.0">
                  <c:v>6.2762000000000002</c:v>
                </c:pt>
                <c:pt idx="200" formatCode="0.0">
                  <c:v>6.2591000000000001</c:v>
                </c:pt>
                <c:pt idx="201" formatCode="0.0">
                  <c:v>6.0824999999999996</c:v>
                </c:pt>
                <c:pt idx="202" formatCode="0.0">
                  <c:v>5.8455000000000004</c:v>
                </c:pt>
                <c:pt idx="203" formatCode="0.0">
                  <c:v>6.0754999999999999</c:v>
                </c:pt>
                <c:pt idx="204" formatCode="0.0">
                  <c:v>5.5983000000000001</c:v>
                </c:pt>
                <c:pt idx="205" formatCode="0.0">
                  <c:v>5.8807999999999998</c:v>
                </c:pt>
                <c:pt idx="206" formatCode="0.0">
                  <c:v>5.4843000000000002</c:v>
                </c:pt>
                <c:pt idx="207" formatCode="0.0">
                  <c:v>5.4550000000000001</c:v>
                </c:pt>
                <c:pt idx="208" formatCode="0.0">
                  <c:v>5.1593999999999998</c:v>
                </c:pt>
                <c:pt idx="209" formatCode="0.0">
                  <c:v>5.7092999999999998</c:v>
                </c:pt>
                <c:pt idx="210" formatCode="0.0">
                  <c:v>6.14</c:v>
                </c:pt>
                <c:pt idx="211" formatCode="0.0">
                  <c:v>5.7698</c:v>
                </c:pt>
                <c:pt idx="212" formatCode="0.0">
                  <c:v>7.0278999999999998</c:v>
                </c:pt>
                <c:pt idx="213" formatCode="0.0">
                  <c:v>7.7149000000000001</c:v>
                </c:pt>
                <c:pt idx="214" formatCode="0.0">
                  <c:v>8.8731000000000009</c:v>
                </c:pt>
                <c:pt idx="215" formatCode="0.0">
                  <c:v>8.9789999999999992</c:v>
                </c:pt>
                <c:pt idx="216" formatCode="0.0">
                  <c:v>10.0212</c:v>
                </c:pt>
                <c:pt idx="217" formatCode="0.0">
                  <c:v>10.221</c:v>
                </c:pt>
                <c:pt idx="218" formatCode="0.0">
                  <c:v>9.7125000000000004</c:v>
                </c:pt>
                <c:pt idx="219" formatCode="0.0">
                  <c:v>8.5220000000000002</c:v>
                </c:pt>
                <c:pt idx="220" formatCode="0.0">
                  <c:v>8.4161000000000001</c:v>
                </c:pt>
                <c:pt idx="221" formatCode="0.0">
                  <c:v>7.8480999999999996</c:v>
                </c:pt>
                <c:pt idx="222" formatCode="0.0">
                  <c:v>7.6856</c:v>
                </c:pt>
                <c:pt idx="223" formatCode="0.0">
                  <c:v>7.7099000000000002</c:v>
                </c:pt>
                <c:pt idx="224" formatCode="0.0">
                  <c:v>7.726</c:v>
                </c:pt>
                <c:pt idx="225" formatCode="0.0">
                  <c:v>6.9692999999999996</c:v>
                </c:pt>
                <c:pt idx="226" formatCode="0.0">
                  <c:v>6.7836999999999996</c:v>
                </c:pt>
                <c:pt idx="227" formatCode="0.0">
                  <c:v>6.4195000000000002</c:v>
                </c:pt>
                <c:pt idx="228" formatCode="0.0">
                  <c:v>6.4123999999999999</c:v>
                </c:pt>
                <c:pt idx="229" formatCode="0.0">
                  <c:v>6.4093999999999998</c:v>
                </c:pt>
                <c:pt idx="230" formatCode="0.0">
                  <c:v>6.2893999999999997</c:v>
                </c:pt>
                <c:pt idx="231" formatCode="0.0">
                  <c:v>6.2862999999999998</c:v>
                </c:pt>
                <c:pt idx="232" formatCode="0.0">
                  <c:v>5.9272</c:v>
                </c:pt>
                <c:pt idx="233" formatCode="0.0">
                  <c:v>5.9080000000000004</c:v>
                </c:pt>
                <c:pt idx="234" formatCode="0.0">
                  <c:v>5.6295999999999999</c:v>
                </c:pt>
              </c:numCache>
            </c:numRef>
          </c:yVal>
          <c:smooth val="0"/>
          <c:extLst>
            <c:ext xmlns:c16="http://schemas.microsoft.com/office/drawing/2014/chart" uri="{C3380CC4-5D6E-409C-BE32-E72D297353CC}">
              <c16:uniqueId val="{0000000B-131F-4A2D-920A-0B26CA172AA4}"/>
            </c:ext>
          </c:extLst>
        </c:ser>
        <c:ser>
          <c:idx val="9"/>
          <c:order val="9"/>
          <c:tx>
            <c:strRef>
              <c:f>'Prix-menages 2025 '!$E$2</c:f>
              <c:strCache>
                <c:ptCount val="1"/>
                <c:pt idx="0">
                  <c:v>PX_BOIS_DECH_C1&lt;30%H en c€/kWh TTC</c:v>
                </c:pt>
              </c:strCache>
            </c:strRef>
          </c:tx>
          <c:spPr>
            <a:ln w="38100" cap="rnd">
              <a:solidFill>
                <a:srgbClr val="B38867"/>
              </a:solidFill>
              <a:round/>
            </a:ln>
            <a:effectLst/>
          </c:spPr>
          <c:marker>
            <c:symbol val="none"/>
          </c:marker>
          <c:dLbls>
            <c:dLbl>
              <c:idx val="10"/>
              <c:layout>
                <c:manualLayout>
                  <c:x val="-2.7090692422702897E-2"/>
                  <c:y val="-3.42626845641981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31F-4A2D-920A-0B26CA172AA4}"/>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lumMod val="50000"/>
                        <a:lumOff val="50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'Prix-menages 2025 '!$A$3:$A$237</c:f>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f>'Prix-menages 2025 '!$E$3:$E$237</c:f>
              <c:numCache>
                <c:formatCode>General</c:formatCode>
                <c:ptCount val="235"/>
                <c:pt idx="10" formatCode="0.00">
                  <c:v>3.5581610810810811</c:v>
                </c:pt>
                <c:pt idx="11" formatCode="0.00">
                  <c:v>3.7532416216216218</c:v>
                </c:pt>
                <c:pt idx="12" formatCode="0.00">
                  <c:v>3.7532416216216218</c:v>
                </c:pt>
                <c:pt idx="13" formatCode="_(* #,##0.00_);_(* \(#,##0.00\);_(* &quot;-&quot;??_);_(@_)">
                  <c:v>3.7532416216216218</c:v>
                </c:pt>
                <c:pt idx="14" formatCode="_(* #,##0.00_);_(* \(#,##0.00\);_(* &quot;-&quot;??_);_(@_)">
                  <c:v>3.7736570270270264</c:v>
                </c:pt>
                <c:pt idx="15" formatCode="_(* #,##0.00_);_(* \(#,##0.00\);_(* &quot;-&quot;??_);_(@_)">
                  <c:v>3.7736570270270264</c:v>
                </c:pt>
                <c:pt idx="16" formatCode="_(* #,##0.00_);_(* \(#,##0.00\);_(* &quot;-&quot;??_);_(@_)">
                  <c:v>3.7736570270270264</c:v>
                </c:pt>
                <c:pt idx="17" formatCode="_(* #,##0.00_);_(* \(#,##0.00\);_(* &quot;-&quot;??_);_(@_)">
                  <c:v>3.6080654054054055</c:v>
                </c:pt>
                <c:pt idx="18" formatCode="_(* #,##0.00_);_(* \(#,##0.00\);_(* &quot;-&quot;??_);_(@_)">
                  <c:v>3.6080654054054055</c:v>
                </c:pt>
                <c:pt idx="19" formatCode="_(* #,##0.00_);_(* \(#,##0.00\);_(* &quot;-&quot;??_);_(@_)">
                  <c:v>3.6080654054054055</c:v>
                </c:pt>
                <c:pt idx="20" formatCode="_(* #,##0.00_);_(* \(#,##0.00\);_(* &quot;-&quot;??_);_(@_)">
                  <c:v>3.5127935135135133</c:v>
                </c:pt>
                <c:pt idx="21" formatCode="_(* #,##0.00_);_(* \(#,##0.00\);_(* &quot;-&quot;??_);_(@_)">
                  <c:v>3.5127935135135133</c:v>
                </c:pt>
                <c:pt idx="22" formatCode="_(* #,##0.00_);_(* \(#,##0.00\);_(* &quot;-&quot;??_);_(@_)">
                  <c:v>3.5127935135135133</c:v>
                </c:pt>
                <c:pt idx="23" formatCode="_(* #,##0.00_);_(* \(#,##0.00\);_(* &quot;-&quot;??_);_(@_)">
                  <c:v>3.7600467567567559</c:v>
                </c:pt>
                <c:pt idx="24" formatCode="_(* #,##0.00_);_(* \(#,##0.00\);_(* &quot;-&quot;??_);_(@_)">
                  <c:v>3.7600467567567559</c:v>
                </c:pt>
                <c:pt idx="25" formatCode="_(* #,##0.00_);_(* \(#,##0.00\);_(* &quot;-&quot;??_);_(@_)">
                  <c:v>3.7600467567567559</c:v>
                </c:pt>
                <c:pt idx="26" formatCode="_(* #,##0.00_);_(* \(#,##0.00\);_(* &quot;-&quot;??_);_(@_)">
                  <c:v>3.5672345945945945</c:v>
                </c:pt>
                <c:pt idx="27" formatCode="_(* #,##0.00_);_(* \(#,##0.00\);_(* &quot;-&quot;??_);_(@_)">
                  <c:v>3.5672345945945945</c:v>
                </c:pt>
                <c:pt idx="28" formatCode="_(* #,##0.00_);_(* \(#,##0.00\);_(* &quot;-&quot;??_);_(@_)">
                  <c:v>3.5672345945945945</c:v>
                </c:pt>
                <c:pt idx="29" formatCode="_(* #,##0.00_);_(* \(#,##0.00\);_(* &quot;-&quot;??_);_(@_)">
                  <c:v>3.4129848648648653</c:v>
                </c:pt>
                <c:pt idx="30" formatCode="_(* #,##0.00_);_(* \(#,##0.00\);_(* &quot;-&quot;??_);_(@_)">
                  <c:v>3.4129848648648653</c:v>
                </c:pt>
                <c:pt idx="31" formatCode="_(* #,##0.00_);_(* \(#,##0.00\);_(* &quot;-&quot;??_);_(@_)">
                  <c:v>3.4129848648648653</c:v>
                </c:pt>
                <c:pt idx="32" formatCode="_(* #,##0.00_);_(* \(#,##0.00\);_(* &quot;-&quot;??_);_(@_)">
                  <c:v>3.283687297297297</c:v>
                </c:pt>
                <c:pt idx="33" formatCode="_(* #,##0.00_);_(* \(#,##0.00\);_(* &quot;-&quot;??_);_(@_)">
                  <c:v>3.283687297297297</c:v>
                </c:pt>
                <c:pt idx="34" formatCode="_(* #,##0.00_);_(* \(#,##0.00\);_(* &quot;-&quot;??_);_(@_)">
                  <c:v>3.283687297297297</c:v>
                </c:pt>
                <c:pt idx="35" formatCode="_(* #,##0.00_);_(* \(#,##0.00\);_(* &quot;-&quot;??_);_(@_)">
                  <c:v>3.5695029729729724</c:v>
                </c:pt>
                <c:pt idx="36" formatCode="_(* #,##0.00_);_(* \(#,##0.00\);_(* &quot;-&quot;??_);_(@_)">
                  <c:v>3.5695029729729724</c:v>
                </c:pt>
                <c:pt idx="37" formatCode="_(* #,##0.00_);_(* \(#,##0.00\);_(* &quot;-&quot;??_);_(@_)">
                  <c:v>3.5695029729729724</c:v>
                </c:pt>
                <c:pt idx="38" formatCode="_(* #,##0.00_);_(* \(#,##0.00\);_(* &quot;-&quot;??_);_(@_)">
                  <c:v>3.5604294594594599</c:v>
                </c:pt>
                <c:pt idx="39" formatCode="_(* #,##0.00_);_(* \(#,##0.00\);_(* &quot;-&quot;??_);_(@_)">
                  <c:v>3.5604294594594599</c:v>
                </c:pt>
                <c:pt idx="40" formatCode="_(* #,##0.00_);_(* \(#,##0.00\);_(* &quot;-&quot;??_);_(@_)">
                  <c:v>3.5604294594594599</c:v>
                </c:pt>
                <c:pt idx="41" formatCode="_(* #,##0.00_);_(* \(#,##0.00\);_(* &quot;-&quot;??_);_(@_)">
                  <c:v>3.5082567567567566</c:v>
                </c:pt>
                <c:pt idx="42" formatCode="_(* #,##0.00_);_(* \(#,##0.00\);_(* &quot;-&quot;??_);_(@_)">
                  <c:v>3.5082567567567566</c:v>
                </c:pt>
                <c:pt idx="43" formatCode="_(* #,##0.00_);_(* \(#,##0.00\);_(* &quot;-&quot;??_);_(@_)">
                  <c:v>3.1725367567567573</c:v>
                </c:pt>
                <c:pt idx="44" formatCode="_(* #,##0.00_);_(* \(#,##0.00\);_(* &quot;-&quot;??_);_(@_)">
                  <c:v>3.1725367567567573</c:v>
                </c:pt>
                <c:pt idx="45" formatCode="_(* #,##0.00_);_(* \(#,##0.00\);_(* &quot;-&quot;??_);_(@_)">
                  <c:v>3.1725367567567573</c:v>
                </c:pt>
                <c:pt idx="46" formatCode="_(* #,##0.00_);_(* \(#,##0.00\);_(* &quot;-&quot;??_);_(@_)">
                  <c:v>3.1725367567567573</c:v>
                </c:pt>
                <c:pt idx="47" formatCode="_(* #,##0.00_);_(* \(#,##0.00\);_(* &quot;-&quot;??_);_(@_)">
                  <c:v>3.1725367567567573</c:v>
                </c:pt>
                <c:pt idx="48" formatCode="_(* #,##0.00_);_(* \(#,##0.00\);_(* &quot;-&quot;??_);_(@_)">
                  <c:v>3.1725367567567573</c:v>
                </c:pt>
                <c:pt idx="49" formatCode="_(* #,##0.00_);_(* \(#,##0.00\);_(* &quot;-&quot;??_);_(@_)">
                  <c:v>3.1725367567567573</c:v>
                </c:pt>
                <c:pt idx="50" formatCode="_(* #,##0.00_);_(* \(#,##0.00\);_(* &quot;-&quot;??_);_(@_)">
                  <c:v>3.1725367567567573</c:v>
                </c:pt>
                <c:pt idx="51" formatCode="_(* #,##0.00_);_(* \(#,##0.00\);_(* &quot;-&quot;??_);_(@_)">
                  <c:v>3.1725367567567573</c:v>
                </c:pt>
                <c:pt idx="52" formatCode="_(* #,##0.00_);_(* \(#,##0.00\);_(* &quot;-&quot;??_);_(@_)">
                  <c:v>3.1725367567567573</c:v>
                </c:pt>
                <c:pt idx="53" formatCode="_(* #,##0.00_);_(* \(#,##0.00\);_(* &quot;-&quot;??_);_(@_)">
                  <c:v>3.1725367567567573</c:v>
                </c:pt>
                <c:pt idx="54" formatCode="_(* #,##0.00_);_(* \(#,##0.00\);_(* &quot;-&quot;??_);_(@_)">
                  <c:v>3.1725367567567573</c:v>
                </c:pt>
                <c:pt idx="55" formatCode="_(* #,##0.00_);_(* \(#,##0.00\);_(* &quot;-&quot;??_);_(@_)">
                  <c:v>2.780107297297298</c:v>
                </c:pt>
                <c:pt idx="56" formatCode="_(* #,##0.00_);_(* \(#,##0.00\);_(* &quot;-&quot;??_);_(@_)">
                  <c:v>2.780107297297298</c:v>
                </c:pt>
                <c:pt idx="57" formatCode="_(* #,##0.00_);_(* \(#,##0.00\);_(* &quot;-&quot;??_);_(@_)">
                  <c:v>2.780107297297298</c:v>
                </c:pt>
                <c:pt idx="58" formatCode="_(* #,##0.00_);_(* \(#,##0.00\);_(* &quot;-&quot;??_);_(@_)">
                  <c:v>2.780107297297298</c:v>
                </c:pt>
                <c:pt idx="59" formatCode="_(* #,##0.00_);_(* \(#,##0.00\);_(* &quot;-&quot;??_);_(@_)">
                  <c:v>2.780107297297298</c:v>
                </c:pt>
                <c:pt idx="60" formatCode="_(* #,##0.00_);_(* \(#,##0.00\);_(* &quot;-&quot;??_);_(@_)">
                  <c:v>2.780107297297298</c:v>
                </c:pt>
                <c:pt idx="61" formatCode="_(* #,##0.00_);_(* \(#,##0.00\);_(* &quot;-&quot;??_);_(@_)">
                  <c:v>2.780107297297298</c:v>
                </c:pt>
                <c:pt idx="62" formatCode="_(* #,##0.00_);_(* \(#,##0.00\);_(* &quot;-&quot;??_);_(@_)">
                  <c:v>2.780107297297298</c:v>
                </c:pt>
                <c:pt idx="63" formatCode="_(* #,##0.00_);_(* \(#,##0.00\);_(* &quot;-&quot;??_);_(@_)">
                  <c:v>2.780107297297298</c:v>
                </c:pt>
                <c:pt idx="64" formatCode="_(* #,##0.00_);_(* \(#,##0.00\);_(* &quot;-&quot;??_);_(@_)">
                  <c:v>2.780107297297298</c:v>
                </c:pt>
                <c:pt idx="65" formatCode="_(* #,##0.00_);_(* \(#,##0.00\);_(* &quot;-&quot;??_);_(@_)">
                  <c:v>2.780107297297298</c:v>
                </c:pt>
                <c:pt idx="66" formatCode="_(* #,##0.00_);_(* \(#,##0.00\);_(* &quot;-&quot;??_);_(@_)">
                  <c:v>2.780107297297298</c:v>
                </c:pt>
                <c:pt idx="67" formatCode="_(* #,##0.00_);_(* \(#,##0.00\);_(* &quot;-&quot;??_);_(@_)">
                  <c:v>2.8867210810810811</c:v>
                </c:pt>
                <c:pt idx="68" formatCode="_(* #,##0.00_);_(* \(#,##0.00\);_(* &quot;-&quot;??_);_(@_)">
                  <c:v>2.8867210810810811</c:v>
                </c:pt>
                <c:pt idx="69" formatCode="_(* #,##0.00_);_(* \(#,##0.00\);_(* &quot;-&quot;??_);_(@_)">
                  <c:v>2.8867210810810811</c:v>
                </c:pt>
                <c:pt idx="70" formatCode="_(* #,##0.00_);_(* \(#,##0.00\);_(* &quot;-&quot;??_);_(@_)">
                  <c:v>2.8867210810810811</c:v>
                </c:pt>
                <c:pt idx="71" formatCode="_(* #,##0.00_);_(* \(#,##0.00\);_(* &quot;-&quot;??_);_(@_)">
                  <c:v>2.8867210810810811</c:v>
                </c:pt>
                <c:pt idx="72" formatCode="_(* #,##0.00_);_(* \(#,##0.00\);_(* &quot;-&quot;??_);_(@_)">
                  <c:v>2.8867210810810811</c:v>
                </c:pt>
                <c:pt idx="73" formatCode="_(* #,##0.00_);_(* \(#,##0.00\);_(* &quot;-&quot;??_);_(@_)">
                  <c:v>2.8867210810810811</c:v>
                </c:pt>
                <c:pt idx="74" formatCode="_(* #,##0.00_);_(* \(#,##0.00\);_(* &quot;-&quot;??_);_(@_)">
                  <c:v>2.8867210810810811</c:v>
                </c:pt>
                <c:pt idx="75" formatCode="_(* #,##0.00_);_(* \(#,##0.00\);_(* &quot;-&quot;??_);_(@_)">
                  <c:v>2.8867210810810811</c:v>
                </c:pt>
                <c:pt idx="76" formatCode="_(* #,##0.00_);_(* \(#,##0.00\);_(* &quot;-&quot;??_);_(@_)">
                  <c:v>2.8867210810810811</c:v>
                </c:pt>
                <c:pt idx="77" formatCode="_(* #,##0.00_);_(* \(#,##0.00\);_(* &quot;-&quot;??_);_(@_)">
                  <c:v>2.8867210810810811</c:v>
                </c:pt>
                <c:pt idx="78" formatCode="_(* #,##0.00_);_(* \(#,##0.00\);_(* &quot;-&quot;??_);_(@_)">
                  <c:v>2.8050594594594598</c:v>
                </c:pt>
                <c:pt idx="79" formatCode="_(* #,##0.00_);_(* \(#,##0.00\);_(* &quot;-&quot;??_);_(@_)">
                  <c:v>2.8050594594594598</c:v>
                </c:pt>
                <c:pt idx="80" formatCode="_(* #,##0.00_);_(* \(#,##0.00\);_(* &quot;-&quot;??_);_(@_)">
                  <c:v>2.8050594594594598</c:v>
                </c:pt>
                <c:pt idx="81" formatCode="_(* #,##0.00_);_(* \(#,##0.00\);_(* &quot;-&quot;??_);_(@_)">
                  <c:v>2.8050594594594598</c:v>
                </c:pt>
                <c:pt idx="82" formatCode="_(* #,##0.00_);_(* \(#,##0.00\);_(* &quot;-&quot;??_);_(@_)">
                  <c:v>2.8050594594594598</c:v>
                </c:pt>
                <c:pt idx="83" formatCode="_(* #,##0.00_);_(* \(#,##0.00\);_(* &quot;-&quot;??_);_(@_)">
                  <c:v>2.8050594594594598</c:v>
                </c:pt>
                <c:pt idx="84" formatCode="_(* #,##0.00_);_(* \(#,##0.00\);_(* &quot;-&quot;??_);_(@_)">
                  <c:v>2.8050594594594598</c:v>
                </c:pt>
                <c:pt idx="85" formatCode="_(* #,##0.00_);_(* \(#,##0.00\);_(* &quot;-&quot;??_);_(@_)">
                  <c:v>2.8050594594594598</c:v>
                </c:pt>
                <c:pt idx="86" formatCode="_(* #,##0.00_);_(* \(#,##0.00\);_(* &quot;-&quot;??_);_(@_)">
                  <c:v>2.8050594594594598</c:v>
                </c:pt>
                <c:pt idx="87" formatCode="_(* #,##0.00_);_(* \(#,##0.00\);_(* &quot;-&quot;??_);_(@_)">
                  <c:v>2.8050594594594598</c:v>
                </c:pt>
                <c:pt idx="88" formatCode="_(* #,##0.00_);_(* \(#,##0.00\);_(* &quot;-&quot;??_);_(@_)">
                  <c:v>2.8050594594594598</c:v>
                </c:pt>
                <c:pt idx="89" formatCode="_(* #,##0.00_);_(* \(#,##0.00\);_(* &quot;-&quot;??_);_(@_)">
                  <c:v>2.8050594594594598</c:v>
                </c:pt>
                <c:pt idx="90" formatCode="_(* #,##0.00_);_(* \(#,##0.00\);_(* &quot;-&quot;??_);_(@_)">
                  <c:v>2.7392764864864865</c:v>
                </c:pt>
                <c:pt idx="91" formatCode="_(* #,##0.00_);_(* \(#,##0.00\);_(* &quot;-&quot;??_);_(@_)">
                  <c:v>2.7392764864864865</c:v>
                </c:pt>
                <c:pt idx="92" formatCode="_(* #,##0.00_);_(* \(#,##0.00\);_(* &quot;-&quot;??_);_(@_)">
                  <c:v>2.7392764864864865</c:v>
                </c:pt>
                <c:pt idx="93" formatCode="_(* #,##0.00_);_(* \(#,##0.00\);_(* &quot;-&quot;??_);_(@_)">
                  <c:v>2.7392764864864865</c:v>
                </c:pt>
                <c:pt idx="94" formatCode="_(* #,##0.00_);_(* \(#,##0.00\);_(* &quot;-&quot;??_);_(@_)">
                  <c:v>2.7392764864864865</c:v>
                </c:pt>
                <c:pt idx="95" formatCode="_(* #,##0.00_);_(* \(#,##0.00\);_(* &quot;-&quot;??_);_(@_)">
                  <c:v>2.7392764864864865</c:v>
                </c:pt>
                <c:pt idx="96" formatCode="_(* #,##0.00_);_(* \(#,##0.00\);_(* &quot;-&quot;??_);_(@_)">
                  <c:v>2.7392764864864865</c:v>
                </c:pt>
                <c:pt idx="97" formatCode="_(* #,##0.00_);_(* \(#,##0.00\);_(* &quot;-&quot;??_);_(@_)">
                  <c:v>2.7392764864864865</c:v>
                </c:pt>
                <c:pt idx="98" formatCode="_(* #,##0.00_);_(* \(#,##0.00\);_(* &quot;-&quot;??_);_(@_)">
                  <c:v>2.7392764864864865</c:v>
                </c:pt>
                <c:pt idx="99" formatCode="_(* #,##0.00_);_(* \(#,##0.00\);_(* &quot;-&quot;??_);_(@_)">
                  <c:v>2.7392764864864865</c:v>
                </c:pt>
                <c:pt idx="100" formatCode="_(* #,##0.00_);_(* \(#,##0.00\);_(* &quot;-&quot;??_);_(@_)">
                  <c:v>2.7392764864864865</c:v>
                </c:pt>
                <c:pt idx="101" formatCode="_(* #,##0.00_);_(* \(#,##0.00\);_(* &quot;-&quot;??_);_(@_)">
                  <c:v>2.7392764864864865</c:v>
                </c:pt>
                <c:pt idx="102" formatCode="_(* #,##0.00_);_(* \(#,##0.00\);_(* &quot;-&quot;??_);_(@_)">
                  <c:v>2.5314945945945939</c:v>
                </c:pt>
                <c:pt idx="103" formatCode="_(* #,##0.00_);_(* \(#,##0.00\);_(* &quot;-&quot;??_);_(@_)">
                  <c:v>2.5314945945945939</c:v>
                </c:pt>
                <c:pt idx="104" formatCode="_(* #,##0.00_);_(* \(#,##0.00\);_(* &quot;-&quot;??_);_(@_)">
                  <c:v>2.5314945945945939</c:v>
                </c:pt>
                <c:pt idx="105" formatCode="_(* #,##0.00_);_(* \(#,##0.00\);_(* &quot;-&quot;??_);_(@_)">
                  <c:v>2.5314945945945939</c:v>
                </c:pt>
                <c:pt idx="106" formatCode="_(* #,##0.00_);_(* \(#,##0.00\);_(* &quot;-&quot;??_);_(@_)">
                  <c:v>2.5314945945945939</c:v>
                </c:pt>
                <c:pt idx="107" formatCode="_(* #,##0.00_);_(* \(#,##0.00\);_(* &quot;-&quot;??_);_(@_)">
                  <c:v>2.5314945945945939</c:v>
                </c:pt>
                <c:pt idx="108" formatCode="_(* #,##0.00_);_(* \(#,##0.00\);_(* &quot;-&quot;??_);_(@_)">
                  <c:v>2.5314945945945939</c:v>
                </c:pt>
                <c:pt idx="109" formatCode="_(* #,##0.00_);_(* \(#,##0.00\);_(* &quot;-&quot;??_);_(@_)">
                  <c:v>2.5314945945945939</c:v>
                </c:pt>
                <c:pt idx="110" formatCode="_(* #,##0.00_);_(* \(#,##0.00\);_(* &quot;-&quot;??_);_(@_)">
                  <c:v>2.5314945945945939</c:v>
                </c:pt>
                <c:pt idx="111" formatCode="_(* #,##0.00_);_(* \(#,##0.00\);_(* &quot;-&quot;??_);_(@_)">
                  <c:v>2.5314945945945939</c:v>
                </c:pt>
                <c:pt idx="112" formatCode="_(* #,##0.00_);_(* \(#,##0.00\);_(* &quot;-&quot;??_);_(@_)">
                  <c:v>2.5314945945945939</c:v>
                </c:pt>
                <c:pt idx="113" formatCode="_(* #,##0.00_);_(* \(#,##0.00\);_(* &quot;-&quot;??_);_(@_)">
                  <c:v>2.5314945945945939</c:v>
                </c:pt>
                <c:pt idx="114" formatCode="_(* #,##0.00_);_(* \(#,##0.00\);_(* &quot;-&quot;??_);_(@_)">
                  <c:v>2.8005227027027022</c:v>
                </c:pt>
                <c:pt idx="115" formatCode="_(* #,##0.00_);_(* \(#,##0.00\);_(* &quot;-&quot;??_);_(@_)">
                  <c:v>2.8005227027027022</c:v>
                </c:pt>
                <c:pt idx="116" formatCode="_(* #,##0.00_);_(* \(#,##0.00\);_(* &quot;-&quot;??_);_(@_)">
                  <c:v>2.8005227027027022</c:v>
                </c:pt>
                <c:pt idx="117" formatCode="_(* #,##0.00_);_(* \(#,##0.00\);_(* &quot;-&quot;??_);_(@_)">
                  <c:v>2.8980629729729728</c:v>
                </c:pt>
                <c:pt idx="118" formatCode="_(* #,##0.00_);_(* \(#,##0.00\);_(* &quot;-&quot;??_);_(@_)">
                  <c:v>2.8980629729729728</c:v>
                </c:pt>
                <c:pt idx="119" formatCode="_(* #,##0.00_);_(* \(#,##0.00\);_(* &quot;-&quot;??_);_(@_)">
                  <c:v>2.8980629729729728</c:v>
                </c:pt>
                <c:pt idx="120" formatCode="_(* #,##0.00_);_(* \(#,##0.00\);_(* &quot;-&quot;??_);_(@_)">
                  <c:v>2.8980629729729728</c:v>
                </c:pt>
                <c:pt idx="121" formatCode="_(* #,##0.00_);_(* \(#,##0.00\);_(* &quot;-&quot;??_);_(@_)">
                  <c:v>2.8980629729729728</c:v>
                </c:pt>
                <c:pt idx="122" formatCode="_(* #,##0.00_);_(* \(#,##0.00\);_(* &quot;-&quot;??_);_(@_)">
                  <c:v>2.8980629729729728</c:v>
                </c:pt>
                <c:pt idx="123" formatCode="_(* #,##0.00_);_(* \(#,##0.00\);_(* &quot;-&quot;??_);_(@_)">
                  <c:v>2.8980629729729728</c:v>
                </c:pt>
                <c:pt idx="124" formatCode="_(* #,##0.00_);_(* \(#,##0.00\);_(* &quot;-&quot;??_);_(@_)">
                  <c:v>2.8980629729729728</c:v>
                </c:pt>
                <c:pt idx="125" formatCode="_(* #,##0.00_);_(* \(#,##0.00\);_(* &quot;-&quot;??_);_(@_)">
                  <c:v>2.8980629729729728</c:v>
                </c:pt>
                <c:pt idx="126" formatCode="_(* #,##0.00_);_(* \(#,##0.00\);_(* &quot;-&quot;??_);_(@_)">
                  <c:v>2.8980629729729728</c:v>
                </c:pt>
                <c:pt idx="127" formatCode="_(* #,##0.00_);_(* \(#,##0.00\);_(* &quot;-&quot;??_);_(@_)">
                  <c:v>2.8980629729729728</c:v>
                </c:pt>
                <c:pt idx="128" formatCode="_(* #,##0.00_);_(* \(#,##0.00\);_(* &quot;-&quot;??_);_(@_)">
                  <c:v>2.8980629729729728</c:v>
                </c:pt>
                <c:pt idx="129" formatCode="_(* #,##0.00_);_(* \(#,##0.00\);_(* &quot;-&quot;??_);_(@_)">
                  <c:v>2.8980629729729728</c:v>
                </c:pt>
                <c:pt idx="130" formatCode="_(* #,##0.00_);_(* \(#,##0.00\);_(* &quot;-&quot;??_);_(@_)">
                  <c:v>2.8980629729729728</c:v>
                </c:pt>
                <c:pt idx="131" formatCode="_(* #,##0.00_);_(* \(#,##0.00\);_(* &quot;-&quot;??_);_(@_)">
                  <c:v>2.8980629729729728</c:v>
                </c:pt>
                <c:pt idx="132" formatCode="_(* #,##0.00_);_(* \(#,##0.00\);_(* &quot;-&quot;??_);_(@_)">
                  <c:v>2.8980629729729728</c:v>
                </c:pt>
                <c:pt idx="133" formatCode="_(* #,##0.00_);_(* \(#,##0.00\);_(* &quot;-&quot;??_);_(@_)">
                  <c:v>2.836816756756757</c:v>
                </c:pt>
                <c:pt idx="134" formatCode="_(* #,##0.00_);_(* \(#,##0.00\);_(* &quot;-&quot;??_);_(@_)">
                  <c:v>2.836816756756757</c:v>
                </c:pt>
                <c:pt idx="135" formatCode="_(* #,##0.00_);_(* \(#,##0.00\);_(* &quot;-&quot;??_);_(@_)">
                  <c:v>2.836816756756757</c:v>
                </c:pt>
                <c:pt idx="136" formatCode="_(* #,##0.00_);_(* \(#,##0.00\);_(* &quot;-&quot;??_);_(@_)">
                  <c:v>2.836816756756757</c:v>
                </c:pt>
                <c:pt idx="137" formatCode="_(* #,##0.00_);_(* \(#,##0.00\);_(* &quot;-&quot;??_);_(@_)">
                  <c:v>2.836816756756757</c:v>
                </c:pt>
                <c:pt idx="138" formatCode="_(* #,##0.00_);_(* \(#,##0.00\);_(* &quot;-&quot;??_);_(@_)">
                  <c:v>2.836816756756757</c:v>
                </c:pt>
                <c:pt idx="139" formatCode="_(* #,##0.00_);_(* \(#,##0.00\);_(* &quot;-&quot;??_);_(@_)">
                  <c:v>2.836816756756757</c:v>
                </c:pt>
                <c:pt idx="140" formatCode="_(* #,##0.00_);_(* \(#,##0.00\);_(* &quot;-&quot;??_);_(@_)">
                  <c:v>2.836816756756757</c:v>
                </c:pt>
                <c:pt idx="141" formatCode="_(* #,##0.00_);_(* \(#,##0.00\);_(* &quot;-&quot;??_);_(@_)">
                  <c:v>2.836816756756757</c:v>
                </c:pt>
                <c:pt idx="142" formatCode="_(* #,##0.00_);_(* \(#,##0.00\);_(* &quot;-&quot;??_);_(@_)">
                  <c:v>2.836816756756757</c:v>
                </c:pt>
                <c:pt idx="143" formatCode="_(* #,##0.00_);_(* \(#,##0.00\);_(* &quot;-&quot;??_);_(@_)">
                  <c:v>2.836816756756757</c:v>
                </c:pt>
                <c:pt idx="144" formatCode="_(* #,##0.00_);_(* \(#,##0.00\);_(* &quot;-&quot;??_);_(@_)">
                  <c:v>2.836816756756757</c:v>
                </c:pt>
                <c:pt idx="145" formatCode="_(* #,##0.00_);_(* \(#,##0.00\);_(* &quot;-&quot;??_);_(@_)">
                  <c:v>2.836816756756757</c:v>
                </c:pt>
                <c:pt idx="146" formatCode="_(* #,##0.00_);_(* \(#,##0.00\);_(* &quot;-&quot;??_);_(@_)">
                  <c:v>2.836816756756757</c:v>
                </c:pt>
                <c:pt idx="147" formatCode="_(* #,##0.00_);_(* \(#,##0.00\);_(* &quot;-&quot;??_);_(@_)">
                  <c:v>2.7170000000000005</c:v>
                </c:pt>
                <c:pt idx="148" formatCode="_(* #,##0.00_);_(* \(#,##0.00\);_(* &quot;-&quot;??_);_(@_)">
                  <c:v>2.7170000000000005</c:v>
                </c:pt>
                <c:pt idx="149" formatCode="_(* #,##0.00_);_(* \(#,##0.00\);_(* &quot;-&quot;??_);_(@_)">
                  <c:v>2.7170000000000005</c:v>
                </c:pt>
                <c:pt idx="150" formatCode="_(* #,##0.00_);_(* \(#,##0.00\);_(* &quot;-&quot;??_);_(@_)">
                  <c:v>2.7170000000000005</c:v>
                </c:pt>
                <c:pt idx="151" formatCode="_(* #,##0.00_);_(* \(#,##0.00\);_(* &quot;-&quot;??_);_(@_)">
                  <c:v>2.7170000000000005</c:v>
                </c:pt>
                <c:pt idx="152" formatCode="_(* #,##0.00_);_(* \(#,##0.00\);_(* &quot;-&quot;??_);_(@_)">
                  <c:v>2.7170000000000005</c:v>
                </c:pt>
                <c:pt idx="153" formatCode="_(* #,##0.00_);_(* \(#,##0.00\);_(* &quot;-&quot;??_);_(@_)">
                  <c:v>2.7170000000000005</c:v>
                </c:pt>
                <c:pt idx="154" formatCode="_(* #,##0.00_);_(* \(#,##0.00\);_(* &quot;-&quot;??_);_(@_)">
                  <c:v>2.7170000000000005</c:v>
                </c:pt>
                <c:pt idx="155" formatCode="_(* #,##0.00_);_(* \(#,##0.00\);_(* &quot;-&quot;??_);_(@_)">
                  <c:v>2.7170000000000005</c:v>
                </c:pt>
                <c:pt idx="156" formatCode="_(* #,##0.00_);_(* \(#,##0.00\);_(* &quot;-&quot;??_);_(@_)">
                  <c:v>2.7170000000000005</c:v>
                </c:pt>
                <c:pt idx="157" formatCode="_(* #,##0.00_);_(* \(#,##0.00\);_(* &quot;-&quot;??_);_(@_)">
                  <c:v>2.7170000000000005</c:v>
                </c:pt>
                <c:pt idx="158" formatCode="_(* #,##0.00_);_(* \(#,##0.00\);_(* &quot;-&quot;??_);_(@_)">
                  <c:v>2.7170000000000005</c:v>
                </c:pt>
                <c:pt idx="159" formatCode="_(* #,##0.00_);_(* \(#,##0.00\);_(* &quot;-&quot;??_);_(@_)">
                  <c:v>2.7170000000000005</c:v>
                </c:pt>
                <c:pt idx="160" formatCode="_(* #,##0.00_);_(* \(#,##0.00\);_(* &quot;-&quot;??_);_(@_)">
                  <c:v>2.7170000000000005</c:v>
                </c:pt>
                <c:pt idx="161" formatCode="_(* #,##0.00_);_(* \(#,##0.00\);_(* &quot;-&quot;??_);_(@_)">
                  <c:v>2.7170000000000005</c:v>
                </c:pt>
                <c:pt idx="162" formatCode="_(* #,##0.00_);_(* \(#,##0.00\);_(* &quot;-&quot;??_);_(@_)">
                  <c:v>2.7170000000000005</c:v>
                </c:pt>
                <c:pt idx="163" formatCode="_(* #,##0.00_);_(* \(#,##0.00\);_(* &quot;-&quot;??_);_(@_)">
                  <c:v>2.7170000000000005</c:v>
                </c:pt>
                <c:pt idx="164" formatCode="_(* #,##0.00_);_(* \(#,##0.00\);_(* &quot;-&quot;??_);_(@_)">
                  <c:v>2.7170000000000005</c:v>
                </c:pt>
                <c:pt idx="165" formatCode="_(* #,##0.00_);_(* \(#,##0.00\);_(* &quot;-&quot;??_);_(@_)">
                  <c:v>2.7170000000000005</c:v>
                </c:pt>
                <c:pt idx="166" formatCode="_(* #,##0.00_);_(* \(#,##0.00\);_(* &quot;-&quot;??_);_(@_)">
                  <c:v>2.7170000000000005</c:v>
                </c:pt>
                <c:pt idx="167" formatCode="_(* #,##0.00_);_(* \(#,##0.00\);_(* &quot;-&quot;??_);_(@_)">
                  <c:v>2.7170000000000005</c:v>
                </c:pt>
                <c:pt idx="168" formatCode="_(* #,##0.00_);_(* \(#,##0.00\);_(* &quot;-&quot;??_);_(@_)">
                  <c:v>2.7170000000000005</c:v>
                </c:pt>
                <c:pt idx="169" formatCode="_(* #,##0.00_);_(* \(#,##0.00\);_(* &quot;-&quot;??_);_(@_)">
                  <c:v>2.7170000000000005</c:v>
                </c:pt>
                <c:pt idx="170" formatCode="_(* #,##0.00_);_(* \(#,##0.00\);_(* &quot;-&quot;??_);_(@_)">
                  <c:v>2.7170000000000005</c:v>
                </c:pt>
                <c:pt idx="171" formatCode="_(* #,##0.00_);_(* \(#,##0.00\);_(* &quot;-&quot;??_);_(@_)">
                  <c:v>2.7170000000000005</c:v>
                </c:pt>
                <c:pt idx="172" formatCode="_(* #,##0.00_);_(* \(#,##0.00\);_(* &quot;-&quot;??_);_(@_)">
                  <c:v>2.7170000000000005</c:v>
                </c:pt>
                <c:pt idx="173" formatCode="_(* #,##0.00_);_(* \(#,##0.00\);_(* &quot;-&quot;??_);_(@_)">
                  <c:v>2.7170000000000005</c:v>
                </c:pt>
                <c:pt idx="174" formatCode="_(* #,##0.00_);_(* \(#,##0.00\);_(* &quot;-&quot;??_);_(@_)">
                  <c:v>2.7170000000000005</c:v>
                </c:pt>
                <c:pt idx="175" formatCode="_(* #,##0.00_);_(* \(#,##0.00\);_(* &quot;-&quot;??_);_(@_)">
                  <c:v>2.915</c:v>
                </c:pt>
                <c:pt idx="176" formatCode="_(* #,##0.00_);_(* \(#,##0.00\);_(* &quot;-&quot;??_);_(@_)">
                  <c:v>2.915</c:v>
                </c:pt>
                <c:pt idx="177" formatCode="_(* #,##0.00_);_(* \(#,##0.00\);_(* &quot;-&quot;??_);_(@_)">
                  <c:v>2.915</c:v>
                </c:pt>
                <c:pt idx="178" formatCode="_(* #,##0.00_);_(* \(#,##0.00\);_(* &quot;-&quot;??_);_(@_)">
                  <c:v>2.915</c:v>
                </c:pt>
                <c:pt idx="179" formatCode="_(* #,##0.00_);_(* \(#,##0.00\);_(* &quot;-&quot;??_);_(@_)">
                  <c:v>2.915</c:v>
                </c:pt>
                <c:pt idx="180" formatCode="_(* #,##0.00_);_(* \(#,##0.00\);_(* &quot;-&quot;??_);_(@_)">
                  <c:v>2.915</c:v>
                </c:pt>
                <c:pt idx="181" formatCode="_(* #,##0.00_);_(* \(#,##0.00\);_(* &quot;-&quot;??_);_(@_)">
                  <c:v>2.915</c:v>
                </c:pt>
                <c:pt idx="182" formatCode="_(* #,##0.00_);_(* \(#,##0.00\);_(* &quot;-&quot;??_);_(@_)">
                  <c:v>2.915</c:v>
                </c:pt>
                <c:pt idx="183" formatCode="_(* #,##0.00_);_(* \(#,##0.00\);_(* &quot;-&quot;??_);_(@_)">
                  <c:v>2.915</c:v>
                </c:pt>
                <c:pt idx="184" formatCode="_(* #,##0.00_);_(* \(#,##0.00\);_(* &quot;-&quot;??_);_(@_)">
                  <c:v>2.915</c:v>
                </c:pt>
                <c:pt idx="185" formatCode="_(* #,##0.00_);_(* \(#,##0.00\);_(* &quot;-&quot;??_);_(@_)">
                  <c:v>2.915</c:v>
                </c:pt>
                <c:pt idx="186" formatCode="_(* #,##0.00_);_(* \(#,##0.00\);_(* &quot;-&quot;??_);_(@_)">
                  <c:v>3.2010000000000005</c:v>
                </c:pt>
                <c:pt idx="187" formatCode="_(* #,##0.00_);_(* \(#,##0.00\);_(* &quot;-&quot;??_);_(@_)">
                  <c:v>3.2010000000000005</c:v>
                </c:pt>
                <c:pt idx="188" formatCode="_(* #,##0.00_);_(* \(#,##0.00\);_(* &quot;-&quot;??_);_(@_)">
                  <c:v>3.2010000000000005</c:v>
                </c:pt>
                <c:pt idx="189" formatCode="_(* #,##0.00_);_(* \(#,##0.00\);_(* &quot;-&quot;??_);_(@_)">
                  <c:v>3.2010000000000005</c:v>
                </c:pt>
                <c:pt idx="190" formatCode="_(* #,##0.00_);_(* \(#,##0.00\);_(* &quot;-&quot;??_);_(@_)">
                  <c:v>3.2010000000000005</c:v>
                </c:pt>
                <c:pt idx="191" formatCode="_(* #,##0.00_);_(* \(#,##0.00\);_(* &quot;-&quot;??_);_(@_)">
                  <c:v>3.2010000000000005</c:v>
                </c:pt>
                <c:pt idx="192" formatCode="_(* #,##0.00_);_(* \(#,##0.00\);_(* &quot;-&quot;??_);_(@_)">
                  <c:v>3.2010000000000005</c:v>
                </c:pt>
                <c:pt idx="193" formatCode="_(* #,##0.00_);_(* \(#,##0.00\);_(* &quot;-&quot;??_);_(@_)">
                  <c:v>3.2010000000000005</c:v>
                </c:pt>
                <c:pt idx="194" formatCode="_(* #,##0.00_);_(* \(#,##0.00\);_(* &quot;-&quot;??_);_(@_)">
                  <c:v>3.2010000000000005</c:v>
                </c:pt>
                <c:pt idx="195" formatCode="_(* #,##0.00_);_(* \(#,##0.00\);_(* &quot;-&quot;??_);_(@_)">
                  <c:v>3.2010000000000005</c:v>
                </c:pt>
                <c:pt idx="196" formatCode="_(* #,##0.00_);_(* \(#,##0.00\);_(* &quot;-&quot;??_);_(@_)">
                  <c:v>3.2010000000000005</c:v>
                </c:pt>
                <c:pt idx="197" formatCode="_(* #,##0.00_);_(* \(#,##0.00\);_(* &quot;-&quot;??_);_(@_)">
                  <c:v>3.2010000000000005</c:v>
                </c:pt>
                <c:pt idx="198" formatCode="_(* #,##0.00_);_(* \(#,##0.00\);_(* &quot;-&quot;??_);_(@_)">
                  <c:v>3.2010000000000005</c:v>
                </c:pt>
                <c:pt idx="199" formatCode="_(* #,##0.00_);_(* \(#,##0.00\);_(* &quot;-&quot;??_);_(@_)">
                  <c:v>3.2010000000000005</c:v>
                </c:pt>
                <c:pt idx="200" formatCode="_(* #,##0.00_);_(* \(#,##0.00\);_(* &quot;-&quot;??_);_(@_)">
                  <c:v>3.036</c:v>
                </c:pt>
                <c:pt idx="201" formatCode="_(* #,##0.00_);_(* \(#,##0.00\);_(* &quot;-&quot;??_);_(@_)">
                  <c:v>3.036</c:v>
                </c:pt>
                <c:pt idx="202" formatCode="_(* #,##0.00_);_(* \(#,##0.00\);_(* &quot;-&quot;??_);_(@_)">
                  <c:v>3.036</c:v>
                </c:pt>
                <c:pt idx="203" formatCode="_(* #,##0.00_);_(* \(#,##0.00\);_(* &quot;-&quot;??_);_(@_)">
                  <c:v>3.036</c:v>
                </c:pt>
                <c:pt idx="204" formatCode="_(* #,##0.00_);_(* \(#,##0.00\);_(* &quot;-&quot;??_);_(@_)">
                  <c:v>3.036</c:v>
                </c:pt>
                <c:pt idx="205" formatCode="_(* #,##0.00_);_(* \(#,##0.00\);_(* &quot;-&quot;??_);_(@_)">
                  <c:v>3.036</c:v>
                </c:pt>
                <c:pt idx="206" formatCode="_(* #,##0.00_);_(* \(#,##0.00\);_(* &quot;-&quot;??_);_(@_)">
                  <c:v>3.036</c:v>
                </c:pt>
                <c:pt idx="207" formatCode="_(* #,##0.00_);_(* \(#,##0.00\);_(* &quot;-&quot;??_);_(@_)">
                  <c:v>3.036</c:v>
                </c:pt>
                <c:pt idx="208" formatCode="_(* #,##0.00_);_(* \(#,##0.00\);_(* &quot;-&quot;??_);_(@_)">
                  <c:v>3.036</c:v>
                </c:pt>
                <c:pt idx="209" formatCode="_(* #,##0.00_);_(* \(#,##0.00\);_(* &quot;-&quot;??_);_(@_)">
                  <c:v>3.036</c:v>
                </c:pt>
                <c:pt idx="210" formatCode="_(* #,##0.00_);_(* \(#,##0.00\);_(* &quot;-&quot;??_);_(@_)">
                  <c:v>3.036</c:v>
                </c:pt>
                <c:pt idx="211" formatCode="_(* #,##0.00_);_(* \(#,##0.00\);_(* &quot;-&quot;??_);_(@_)">
                  <c:v>3.036</c:v>
                </c:pt>
                <c:pt idx="212" formatCode="_(* #,##0.00_);_(* \(#,##0.00\);_(* &quot;-&quot;??_);_(@_)">
                  <c:v>3.036</c:v>
                </c:pt>
                <c:pt idx="213" formatCode="_(* #,##0.00_);_(* \(#,##0.00\);_(* &quot;-&quot;??_);_(@_)">
                  <c:v>3.036</c:v>
                </c:pt>
                <c:pt idx="214" formatCode="_(* #,##0.00_);_(* \(#,##0.00\);_(* &quot;-&quot;??_);_(@_)">
                  <c:v>3.036</c:v>
                </c:pt>
                <c:pt idx="215" formatCode="_(* #,##0.00_);_(* \(#,##0.00\);_(* &quot;-&quot;??_);_(@_)">
                  <c:v>2.8820000000000006</c:v>
                </c:pt>
                <c:pt idx="216" formatCode="_(* #,##0.00_);_(* \(#,##0.00\);_(* &quot;-&quot;??_);_(@_)">
                  <c:v>2.8820000000000006</c:v>
                </c:pt>
                <c:pt idx="217" formatCode="_(* #,##0.00_);_(* \(#,##0.00\);_(* &quot;-&quot;??_);_(@_)">
                  <c:v>2.8820000000000006</c:v>
                </c:pt>
                <c:pt idx="218" formatCode="_(* #,##0.00_);_(* \(#,##0.00\);_(* &quot;-&quot;??_);_(@_)">
                  <c:v>2.8820000000000006</c:v>
                </c:pt>
                <c:pt idx="219" formatCode="_(* #,##0.00_);_(* \(#,##0.00\);_(* &quot;-&quot;??_);_(@_)">
                  <c:v>2.8820000000000006</c:v>
                </c:pt>
                <c:pt idx="220" formatCode="_(* #,##0.00_);_(* \(#,##0.00\);_(* &quot;-&quot;??_);_(@_)">
                  <c:v>2.8820000000000006</c:v>
                </c:pt>
                <c:pt idx="221" formatCode="_(* #,##0.00_);_(* \(#,##0.00\);_(* &quot;-&quot;??_);_(@_)">
                  <c:v>2.8820000000000006</c:v>
                </c:pt>
                <c:pt idx="222" formatCode="_(* #,##0.00_);_(* \(#,##0.00\);_(* &quot;-&quot;??_);_(@_)">
                  <c:v>2.8820000000000006</c:v>
                </c:pt>
                <c:pt idx="223" formatCode="_(* #,##0.00_);_(* \(#,##0.00\);_(* &quot;-&quot;??_);_(@_)">
                  <c:v>2.8820000000000006</c:v>
                </c:pt>
                <c:pt idx="224" formatCode="_(* #,##0.00_);_(* \(#,##0.00\);_(* &quot;-&quot;??_);_(@_)">
                  <c:v>2.8820000000000006</c:v>
                </c:pt>
                <c:pt idx="225" formatCode="_(* #,##0.00_);_(* \(#,##0.00\);_(* &quot;-&quot;??_);_(@_)">
                  <c:v>2.8820000000000006</c:v>
                </c:pt>
                <c:pt idx="226" formatCode="_(* #,##0.00_);_(* \(#,##0.00\);_(* &quot;-&quot;??_);_(@_)">
                  <c:v>2.8820000000000006</c:v>
                </c:pt>
                <c:pt idx="227" formatCode="_(* #,##0.00_);_(* \(#,##0.00\);_(* &quot;-&quot;??_);_(@_)">
                  <c:v>2.8820000000000006</c:v>
                </c:pt>
                <c:pt idx="228" formatCode="_(* #,##0.00_);_(* \(#,##0.00\);_(* &quot;-&quot;??_);_(@_)">
                  <c:v>2.8820000000000006</c:v>
                </c:pt>
                <c:pt idx="229" formatCode="_(* #,##0.00_);_(* \(#,##0.00\);_(* &quot;-&quot;??_);_(@_)">
                  <c:v>2.8820000000000006</c:v>
                </c:pt>
                <c:pt idx="230" formatCode="_(* #,##0.00_);_(* \(#,##0.00\);_(* &quot;-&quot;??_);_(@_)">
                  <c:v>2.8820000000000006</c:v>
                </c:pt>
                <c:pt idx="231" formatCode="_(* #,##0.00_);_(* \(#,##0.00\);_(* &quot;-&quot;??_);_(@_)">
                  <c:v>2.8820000000000006</c:v>
                </c:pt>
                <c:pt idx="232" formatCode="_(* #,##0.00_);_(* \(#,##0.00\);_(* &quot;-&quot;??_);_(@_)">
                  <c:v>2.8820000000000006</c:v>
                </c:pt>
                <c:pt idx="233" formatCode="_(* #,##0.00_);_(* \(#,##0.00\);_(* &quot;-&quot;??_);_(@_)">
                  <c:v>2.8820000000000006</c:v>
                </c:pt>
                <c:pt idx="234" formatCode="_(* #,##0.00_);_(* \(#,##0.00\);_(* &quot;-&quot;??_);_(@_)">
                  <c:v>2.8820000000000006</c:v>
                </c:pt>
              </c:numCache>
            </c:numRef>
          </c:yVal>
          <c:smooth val="0"/>
          <c:extLst>
            <c:ext xmlns:c16="http://schemas.microsoft.com/office/drawing/2014/chart" uri="{C3380CC4-5D6E-409C-BE32-E72D297353CC}">
              <c16:uniqueId val="{0000000D-131F-4A2D-920A-0B26CA172AA4}"/>
            </c:ext>
          </c:extLst>
        </c:ser>
        <c:dLbls>
          <c:showLegendKey val="0"/>
          <c:showVal val="0"/>
          <c:showCatName val="0"/>
          <c:showSerName val="0"/>
          <c:showPercent val="0"/>
          <c:showBubbleSize val="0"/>
        </c:dLbls>
        <c:axId val="682136271"/>
        <c:axId val="682136751"/>
        <c:extLst>
          <c:ext xmlns:c15="http://schemas.microsoft.com/office/drawing/2012/chart" uri="{02D57815-91ED-43cb-92C2-25804820EDAC}">
            <c15:filteredScatterSeries>
              <c15:ser>
                <c:idx val="3"/>
                <c:order val="3"/>
                <c:tx>
                  <c:strRef>
                    <c:extLst>
                      <c:ext uri="{02D57815-91ED-43cb-92C2-25804820EDAC}">
                        <c15:formulaRef>
                          <c15:sqref>'Prix-menages 2025 '!$I$2</c15:sqref>
                        </c15:formulaRef>
                      </c:ext>
                    </c:extLst>
                    <c:strCache>
                      <c:ptCount val="1"/>
                      <c:pt idx="0">
                        <c:v>PX_GAZ_D_D3 TTC (&gt;50 MWh)</c:v>
                      </c:pt>
                    </c:strCache>
                  </c:strRef>
                </c:tx>
                <c:spPr>
                  <a:ln w="22225" cap="rnd">
                    <a:solidFill>
                      <a:schemeClr val="accent4"/>
                    </a:solidFill>
                    <a:round/>
                  </a:ln>
                  <a:effectLst/>
                </c:spPr>
                <c:marker>
                  <c:symbol val="none"/>
                </c:marker>
                <c:xVal>
                  <c:numRef>
                    <c:extLst>
                      <c:ext uri="{02D57815-91ED-43cb-92C2-25804820EDAC}">
                        <c15:formulaRef>
                          <c15:sqref>'Prix-menages 2025 '!$A$3:$A$237</c15:sqref>
                        </c15:formulaRef>
                      </c:ext>
                    </c:extLst>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extLst>
                      <c:ext uri="{02D57815-91ED-43cb-92C2-25804820EDAC}">
                        <c15:formulaRef>
                          <c15:sqref>'Prix-menages 2025 '!$I$3:$I$237</c15:sqref>
                        </c15:formulaRef>
                      </c:ext>
                    </c:extLst>
                    <c:numCache>
                      <c:formatCode>General</c:formatCode>
                      <c:ptCount val="235"/>
                      <c:pt idx="12" formatCode="0.0">
                        <c:v>12.1959</c:v>
                      </c:pt>
                      <c:pt idx="13" formatCode="0.0">
                        <c:v>12.1959</c:v>
                      </c:pt>
                      <c:pt idx="14" formatCode="0.0">
                        <c:v>12.1959</c:v>
                      </c:pt>
                      <c:pt idx="15" formatCode="0.0">
                        <c:v>12.1959</c:v>
                      </c:pt>
                      <c:pt idx="16" formatCode="0.0">
                        <c:v>12.1959</c:v>
                      </c:pt>
                      <c:pt idx="17" formatCode="0.0">
                        <c:v>12.1959</c:v>
                      </c:pt>
                      <c:pt idx="18" formatCode="0.0">
                        <c:v>12.1959</c:v>
                      </c:pt>
                      <c:pt idx="19" formatCode="0.0">
                        <c:v>13.078200000000001</c:v>
                      </c:pt>
                      <c:pt idx="20" formatCode="0.0">
                        <c:v>13.078200000000001</c:v>
                      </c:pt>
                      <c:pt idx="21" formatCode="0.0">
                        <c:v>13.078200000000001</c:v>
                      </c:pt>
                      <c:pt idx="22" formatCode="0.0">
                        <c:v>13.078200000000001</c:v>
                      </c:pt>
                      <c:pt idx="23" formatCode="0.0">
                        <c:v>13.078200000000001</c:v>
                      </c:pt>
                      <c:pt idx="24" formatCode="0.0">
                        <c:v>13.078200000000001</c:v>
                      </c:pt>
                      <c:pt idx="25" formatCode="0.0">
                        <c:v>11.160600000000001</c:v>
                      </c:pt>
                      <c:pt idx="26" formatCode="0.0">
                        <c:v>11.160600000000001</c:v>
                      </c:pt>
                      <c:pt idx="27" formatCode="0.0">
                        <c:v>11.160600000000001</c:v>
                      </c:pt>
                      <c:pt idx="28" formatCode="0.0">
                        <c:v>11.160600000000001</c:v>
                      </c:pt>
                      <c:pt idx="29" formatCode="0.0">
                        <c:v>11.160600000000001</c:v>
                      </c:pt>
                      <c:pt idx="30" formatCode="0.0">
                        <c:v>11.160600000000001</c:v>
                      </c:pt>
                      <c:pt idx="31" formatCode="0.0">
                        <c:v>11.184799999999999</c:v>
                      </c:pt>
                      <c:pt idx="32" formatCode="0.0">
                        <c:v>11.184799999999999</c:v>
                      </c:pt>
                      <c:pt idx="33" formatCode="0.0">
                        <c:v>11.184799999999999</c:v>
                      </c:pt>
                      <c:pt idx="34" formatCode="0.0">
                        <c:v>11.184799999999999</c:v>
                      </c:pt>
                      <c:pt idx="35" formatCode="0.0">
                        <c:v>11.184799999999999</c:v>
                      </c:pt>
                      <c:pt idx="36" formatCode="0.0">
                        <c:v>11.184799999999999</c:v>
                      </c:pt>
                      <c:pt idx="37" formatCode="0.0">
                        <c:v>8.1550999999999991</c:v>
                      </c:pt>
                      <c:pt idx="38" formatCode="0.0">
                        <c:v>8.1550999999999991</c:v>
                      </c:pt>
                      <c:pt idx="39" formatCode="0.0">
                        <c:v>8.1550999999999991</c:v>
                      </c:pt>
                      <c:pt idx="40" formatCode="0.0">
                        <c:v>8.1550999999999991</c:v>
                      </c:pt>
                      <c:pt idx="41" formatCode="0.0">
                        <c:v>8.1550999999999991</c:v>
                      </c:pt>
                      <c:pt idx="42" formatCode="0.0">
                        <c:v>8.1550999999999991</c:v>
                      </c:pt>
                      <c:pt idx="43" formatCode="0.0">
                        <c:v>8.7065000000000001</c:v>
                      </c:pt>
                      <c:pt idx="44" formatCode="0.0">
                        <c:v>8.7065000000000001</c:v>
                      </c:pt>
                      <c:pt idx="45" formatCode="0.0">
                        <c:v>8.7065000000000001</c:v>
                      </c:pt>
                      <c:pt idx="46" formatCode="0.0">
                        <c:v>8.7065000000000001</c:v>
                      </c:pt>
                      <c:pt idx="47" formatCode="0.0">
                        <c:v>8.7065000000000001</c:v>
                      </c:pt>
                      <c:pt idx="48" formatCode="0.0">
                        <c:v>8.7065000000000001</c:v>
                      </c:pt>
                      <c:pt idx="49" formatCode="0.0">
                        <c:v>7.4489000000000001</c:v>
                      </c:pt>
                      <c:pt idx="50" formatCode="0.0">
                        <c:v>7.4489000000000001</c:v>
                      </c:pt>
                      <c:pt idx="51" formatCode="0.0">
                        <c:v>7.4489000000000001</c:v>
                      </c:pt>
                      <c:pt idx="52" formatCode="0.0">
                        <c:v>7.4489000000000001</c:v>
                      </c:pt>
                      <c:pt idx="53" formatCode="0.0">
                        <c:v>7.4489000000000001</c:v>
                      </c:pt>
                      <c:pt idx="54" formatCode="0.0">
                        <c:v>7.4489000000000001</c:v>
                      </c:pt>
                      <c:pt idx="55" formatCode="0.0">
                        <c:v>6.6120999999999999</c:v>
                      </c:pt>
                      <c:pt idx="56" formatCode="0.0">
                        <c:v>6.6120999999999999</c:v>
                      </c:pt>
                      <c:pt idx="57" formatCode="0.0">
                        <c:v>6.6120999999999999</c:v>
                      </c:pt>
                      <c:pt idx="58" formatCode="0.0">
                        <c:v>6.6120999999999999</c:v>
                      </c:pt>
                      <c:pt idx="59" formatCode="0.0">
                        <c:v>6.6120999999999999</c:v>
                      </c:pt>
                      <c:pt idx="60" formatCode="0.0">
                        <c:v>6.6120999999999999</c:v>
                      </c:pt>
                      <c:pt idx="61" formatCode="0.0">
                        <c:v>5.4473000000000003</c:v>
                      </c:pt>
                      <c:pt idx="62" formatCode="0.0">
                        <c:v>5.4473000000000003</c:v>
                      </c:pt>
                      <c:pt idx="63" formatCode="0.0">
                        <c:v>5.4473000000000003</c:v>
                      </c:pt>
                      <c:pt idx="64" formatCode="0.0">
                        <c:v>5.4473000000000003</c:v>
                      </c:pt>
                      <c:pt idx="65" formatCode="0.0">
                        <c:v>5.4473000000000003</c:v>
                      </c:pt>
                      <c:pt idx="66" formatCode="0.0">
                        <c:v>5.4473000000000003</c:v>
                      </c:pt>
                      <c:pt idx="67" formatCode="0.0">
                        <c:v>5.6990999999999996</c:v>
                      </c:pt>
                      <c:pt idx="68" formatCode="0.0">
                        <c:v>5.6990999999999996</c:v>
                      </c:pt>
                      <c:pt idx="69" formatCode="0.0">
                        <c:v>5.6990999999999996</c:v>
                      </c:pt>
                      <c:pt idx="70" formatCode="0.0">
                        <c:v>5.6990999999999996</c:v>
                      </c:pt>
                      <c:pt idx="71" formatCode="0.0">
                        <c:v>5.6990999999999996</c:v>
                      </c:pt>
                      <c:pt idx="72" formatCode="0.0">
                        <c:v>5.6990999999999996</c:v>
                      </c:pt>
                      <c:pt idx="73" formatCode="0.0">
                        <c:v>5.6821000000000002</c:v>
                      </c:pt>
                      <c:pt idx="74" formatCode="0.0">
                        <c:v>5.6821000000000002</c:v>
                      </c:pt>
                      <c:pt idx="75" formatCode="0.0">
                        <c:v>5.6821000000000002</c:v>
                      </c:pt>
                      <c:pt idx="76" formatCode="0.0">
                        <c:v>5.6821000000000002</c:v>
                      </c:pt>
                      <c:pt idx="77" formatCode="0.0">
                        <c:v>5.6821000000000002</c:v>
                      </c:pt>
                      <c:pt idx="78" formatCode="0.0">
                        <c:v>5.6821000000000002</c:v>
                      </c:pt>
                      <c:pt idx="79" formatCode="0.0">
                        <c:v>5.9744999999999999</c:v>
                      </c:pt>
                      <c:pt idx="80" formatCode="0.0">
                        <c:v>5.9744999999999999</c:v>
                      </c:pt>
                      <c:pt idx="81" formatCode="0.0">
                        <c:v>5.9744999999999999</c:v>
                      </c:pt>
                      <c:pt idx="82" formatCode="0.0">
                        <c:v>5.9744999999999999</c:v>
                      </c:pt>
                      <c:pt idx="83" formatCode="0.0">
                        <c:v>5.9744999999999999</c:v>
                      </c:pt>
                      <c:pt idx="84" formatCode="0.0">
                        <c:v>5.9744999999999999</c:v>
                      </c:pt>
                      <c:pt idx="85" formatCode="0.0">
                        <c:v>6.2516999999999996</c:v>
                      </c:pt>
                      <c:pt idx="86" formatCode="0.0">
                        <c:v>6.2516999999999996</c:v>
                      </c:pt>
                      <c:pt idx="87" formatCode="0.0">
                        <c:v>6.2516999999999996</c:v>
                      </c:pt>
                      <c:pt idx="88" formatCode="0.0">
                        <c:v>6.2516999999999996</c:v>
                      </c:pt>
                      <c:pt idx="89" formatCode="0.0">
                        <c:v>6.2516999999999996</c:v>
                      </c:pt>
                      <c:pt idx="90" formatCode="0.0">
                        <c:v>6.2516999999999996</c:v>
                      </c:pt>
                      <c:pt idx="91" formatCode="0.0">
                        <c:v>6.2347000000000001</c:v>
                      </c:pt>
                      <c:pt idx="92" formatCode="0.0">
                        <c:v>6.2347000000000001</c:v>
                      </c:pt>
                      <c:pt idx="93" formatCode="0.0">
                        <c:v>6.2347000000000001</c:v>
                      </c:pt>
                      <c:pt idx="94" formatCode="0.0">
                        <c:v>6.2347000000000001</c:v>
                      </c:pt>
                      <c:pt idx="95" formatCode="0.0">
                        <c:v>6.2347000000000001</c:v>
                      </c:pt>
                      <c:pt idx="96" formatCode="0.0">
                        <c:v>6.2347000000000001</c:v>
                      </c:pt>
                      <c:pt idx="97" formatCode="0.0">
                        <c:v>5.601</c:v>
                      </c:pt>
                      <c:pt idx="98" formatCode="0.0">
                        <c:v>5.601</c:v>
                      </c:pt>
                      <c:pt idx="99" formatCode="0.0">
                        <c:v>5.601</c:v>
                      </c:pt>
                      <c:pt idx="100" formatCode="0.0">
                        <c:v>5.601</c:v>
                      </c:pt>
                      <c:pt idx="101" formatCode="0.0">
                        <c:v>5.601</c:v>
                      </c:pt>
                      <c:pt idx="102" formatCode="0.0">
                        <c:v>5.601</c:v>
                      </c:pt>
                      <c:pt idx="103" formatCode="0.0">
                        <c:v>5.6006</c:v>
                      </c:pt>
                      <c:pt idx="104" formatCode="0.0">
                        <c:v>5.6006</c:v>
                      </c:pt>
                      <c:pt idx="105" formatCode="0.0">
                        <c:v>5.6006</c:v>
                      </c:pt>
                      <c:pt idx="106" formatCode="0.0">
                        <c:v>5.6006</c:v>
                      </c:pt>
                      <c:pt idx="107" formatCode="0.0">
                        <c:v>5.6006</c:v>
                      </c:pt>
                      <c:pt idx="108" formatCode="0.0">
                        <c:v>5.6006</c:v>
                      </c:pt>
                      <c:pt idx="109" formatCode="0.0">
                        <c:v>5.4181999999999997</c:v>
                      </c:pt>
                      <c:pt idx="110" formatCode="0.0">
                        <c:v>5.4181999999999997</c:v>
                      </c:pt>
                      <c:pt idx="111" formatCode="0.0">
                        <c:v>5.4181999999999997</c:v>
                      </c:pt>
                      <c:pt idx="112" formatCode="0.0">
                        <c:v>5.4181999999999997</c:v>
                      </c:pt>
                      <c:pt idx="113" formatCode="0.0">
                        <c:v>5.4181999999999997</c:v>
                      </c:pt>
                      <c:pt idx="114" formatCode="0.0">
                        <c:v>5.4181999999999997</c:v>
                      </c:pt>
                      <c:pt idx="115" formatCode="0.0">
                        <c:v>5.4870000000000001</c:v>
                      </c:pt>
                      <c:pt idx="116" formatCode="0.0">
                        <c:v>5.4870000000000001</c:v>
                      </c:pt>
                      <c:pt idx="117" formatCode="0.0">
                        <c:v>5.4870000000000001</c:v>
                      </c:pt>
                      <c:pt idx="118" formatCode="0.0">
                        <c:v>5.4870000000000001</c:v>
                      </c:pt>
                      <c:pt idx="119" formatCode="0.0">
                        <c:v>5.4870000000000001</c:v>
                      </c:pt>
                      <c:pt idx="120" formatCode="0.0">
                        <c:v>5.4870000000000001</c:v>
                      </c:pt>
                      <c:pt idx="121" formatCode="0.0">
                        <c:v>5.4874000000000001</c:v>
                      </c:pt>
                      <c:pt idx="122" formatCode="0.0">
                        <c:v>5.4874000000000001</c:v>
                      </c:pt>
                      <c:pt idx="123" formatCode="0.0">
                        <c:v>5.4874000000000001</c:v>
                      </c:pt>
                      <c:pt idx="124" formatCode="0.0">
                        <c:v>5.4874000000000001</c:v>
                      </c:pt>
                      <c:pt idx="125" formatCode="0.0">
                        <c:v>5.4874000000000001</c:v>
                      </c:pt>
                      <c:pt idx="126" formatCode="0.0">
                        <c:v>5.4874000000000001</c:v>
                      </c:pt>
                      <c:pt idx="127" formatCode="0.0">
                        <c:v>5.8882000000000003</c:v>
                      </c:pt>
                      <c:pt idx="128" formatCode="0.0">
                        <c:v>5.8882000000000003</c:v>
                      </c:pt>
                      <c:pt idx="129" formatCode="0.0">
                        <c:v>5.8882000000000003</c:v>
                      </c:pt>
                      <c:pt idx="130" formatCode="0.0">
                        <c:v>5.8882000000000003</c:v>
                      </c:pt>
                      <c:pt idx="131" formatCode="0.0">
                        <c:v>5.8882000000000003</c:v>
                      </c:pt>
                      <c:pt idx="132" formatCode="0.0">
                        <c:v>5.8882000000000003</c:v>
                      </c:pt>
                      <c:pt idx="133" formatCode="0.0">
                        <c:v>5.9545000000000003</c:v>
                      </c:pt>
                      <c:pt idx="134" formatCode="0.0">
                        <c:v>5.9545000000000003</c:v>
                      </c:pt>
                      <c:pt idx="135" formatCode="0.0">
                        <c:v>5.9545000000000003</c:v>
                      </c:pt>
                      <c:pt idx="136" formatCode="0.0">
                        <c:v>5.9545000000000003</c:v>
                      </c:pt>
                      <c:pt idx="137" formatCode="0.0">
                        <c:v>5.9545000000000003</c:v>
                      </c:pt>
                      <c:pt idx="138" formatCode="0.0">
                        <c:v>5.9545000000000003</c:v>
                      </c:pt>
                      <c:pt idx="139" formatCode="0.0">
                        <c:v>6.2112999999999996</c:v>
                      </c:pt>
                      <c:pt idx="140" formatCode="0.0">
                        <c:v>6.2112999999999996</c:v>
                      </c:pt>
                      <c:pt idx="141" formatCode="0.0">
                        <c:v>6.2112999999999996</c:v>
                      </c:pt>
                      <c:pt idx="142" formatCode="0.0">
                        <c:v>6.2112999999999996</c:v>
                      </c:pt>
                      <c:pt idx="143" formatCode="0.0">
                        <c:v>6.2112999999999996</c:v>
                      </c:pt>
                      <c:pt idx="144" formatCode="0.0">
                        <c:v>6.2112999999999996</c:v>
                      </c:pt>
                      <c:pt idx="145" formatCode="0.0">
                        <c:v>6.0955000000000004</c:v>
                      </c:pt>
                      <c:pt idx="146" formatCode="0.0">
                        <c:v>6.0955000000000004</c:v>
                      </c:pt>
                      <c:pt idx="147" formatCode="0.0">
                        <c:v>6.0955000000000004</c:v>
                      </c:pt>
                      <c:pt idx="148" formatCode="0.0">
                        <c:v>6.0955000000000004</c:v>
                      </c:pt>
                      <c:pt idx="149" formatCode="0.0">
                        <c:v>6.0955000000000004</c:v>
                      </c:pt>
                      <c:pt idx="150" formatCode="0.0">
                        <c:v>6.0955000000000004</c:v>
                      </c:pt>
                      <c:pt idx="151" formatCode="0.0">
                        <c:v>5.9119000000000002</c:v>
                      </c:pt>
                      <c:pt idx="152" formatCode="0.0">
                        <c:v>5.9119000000000002</c:v>
                      </c:pt>
                      <c:pt idx="153" formatCode="0.0">
                        <c:v>5.9119000000000002</c:v>
                      </c:pt>
                      <c:pt idx="154" formatCode="0.0">
                        <c:v>5.9119000000000002</c:v>
                      </c:pt>
                      <c:pt idx="155" formatCode="0.0">
                        <c:v>5.9119000000000002</c:v>
                      </c:pt>
                      <c:pt idx="156" formatCode="0.0">
                        <c:v>5.9119000000000002</c:v>
                      </c:pt>
                      <c:pt idx="157" formatCode="0.0">
                        <c:v>5.9817999999999998</c:v>
                      </c:pt>
                      <c:pt idx="158" formatCode="0.0">
                        <c:v>5.9817999999999998</c:v>
                      </c:pt>
                      <c:pt idx="159" formatCode="0.0">
                        <c:v>5.9817999999999998</c:v>
                      </c:pt>
                      <c:pt idx="160" formatCode="0.0">
                        <c:v>5.9817999999999998</c:v>
                      </c:pt>
                      <c:pt idx="161" formatCode="0.0">
                        <c:v>5.9817999999999998</c:v>
                      </c:pt>
                      <c:pt idx="162" formatCode="0.0">
                        <c:v>5.9817999999999998</c:v>
                      </c:pt>
                      <c:pt idx="163" formatCode="0.0">
                        <c:v>5.7701000000000002</c:v>
                      </c:pt>
                      <c:pt idx="164" formatCode="0.0">
                        <c:v>5.7701000000000002</c:v>
                      </c:pt>
                      <c:pt idx="165" formatCode="0.0">
                        <c:v>5.7701000000000002</c:v>
                      </c:pt>
                      <c:pt idx="166" formatCode="0.0">
                        <c:v>5.7701000000000002</c:v>
                      </c:pt>
                      <c:pt idx="167" formatCode="0.0">
                        <c:v>5.7701000000000002</c:v>
                      </c:pt>
                      <c:pt idx="168" formatCode="0.0">
                        <c:v>5.7701000000000002</c:v>
                      </c:pt>
                      <c:pt idx="169" formatCode="0.0">
                        <c:v>5.7723000000000004</c:v>
                      </c:pt>
                      <c:pt idx="170" formatCode="0.0">
                        <c:v>5.7723000000000004</c:v>
                      </c:pt>
                      <c:pt idx="171" formatCode="0.0">
                        <c:v>5.7723000000000004</c:v>
                      </c:pt>
                      <c:pt idx="172" formatCode="0.0">
                        <c:v>5.7723000000000004</c:v>
                      </c:pt>
                      <c:pt idx="173" formatCode="0.0">
                        <c:v>5.7723000000000004</c:v>
                      </c:pt>
                      <c:pt idx="174" formatCode="0.0">
                        <c:v>5.7723000000000004</c:v>
                      </c:pt>
                      <c:pt idx="175" formatCode="0.0">
                        <c:v>5.4240000000000004</c:v>
                      </c:pt>
                      <c:pt idx="176" formatCode="0.0">
                        <c:v>5.4240000000000004</c:v>
                      </c:pt>
                      <c:pt idx="177" formatCode="0.0">
                        <c:v>5.4240000000000004</c:v>
                      </c:pt>
                      <c:pt idx="178" formatCode="0.0">
                        <c:v>5.4240000000000004</c:v>
                      </c:pt>
                      <c:pt idx="179" formatCode="0.0">
                        <c:v>5.4240000000000004</c:v>
                      </c:pt>
                      <c:pt idx="180" formatCode="0.0">
                        <c:v>5.4240000000000004</c:v>
                      </c:pt>
                      <c:pt idx="181" formatCode="0.0">
                        <c:v>5.1230000000000002</c:v>
                      </c:pt>
                      <c:pt idx="182" formatCode="0.0">
                        <c:v>5.1230000000000002</c:v>
                      </c:pt>
                      <c:pt idx="183" formatCode="0.0">
                        <c:v>5.1230000000000002</c:v>
                      </c:pt>
                      <c:pt idx="184" formatCode="0.0">
                        <c:v>5.1230000000000002</c:v>
                      </c:pt>
                      <c:pt idx="185" formatCode="0.0">
                        <c:v>5.1230000000000002</c:v>
                      </c:pt>
                      <c:pt idx="186" formatCode="0.0">
                        <c:v>5.1230000000000002</c:v>
                      </c:pt>
                      <c:pt idx="187" formatCode="0.0">
                        <c:v>4.8448000000000002</c:v>
                      </c:pt>
                      <c:pt idx="188" formatCode="0.0">
                        <c:v>4.8448000000000002</c:v>
                      </c:pt>
                      <c:pt idx="189" formatCode="0.0">
                        <c:v>4.8448000000000002</c:v>
                      </c:pt>
                      <c:pt idx="190" formatCode="0.0">
                        <c:v>4.8448000000000002</c:v>
                      </c:pt>
                      <c:pt idx="191" formatCode="0.0">
                        <c:v>4.8448000000000002</c:v>
                      </c:pt>
                      <c:pt idx="192" formatCode="0.0">
                        <c:v>4.8448000000000002</c:v>
                      </c:pt>
                      <c:pt idx="193" formatCode="0.0">
                        <c:v>4.6021000000000001</c:v>
                      </c:pt>
                      <c:pt idx="194" formatCode="0.0">
                        <c:v>4.6021000000000001</c:v>
                      </c:pt>
                      <c:pt idx="195" formatCode="0.0">
                        <c:v>4.6021000000000001</c:v>
                      </c:pt>
                      <c:pt idx="196" formatCode="0.0">
                        <c:v>4.6021000000000001</c:v>
                      </c:pt>
                      <c:pt idx="197" formatCode="0.0">
                        <c:v>4.6021000000000001</c:v>
                      </c:pt>
                      <c:pt idx="198" formatCode="0.0">
                        <c:v>4.6021000000000001</c:v>
                      </c:pt>
                      <c:pt idx="199" formatCode="0.0">
                        <c:v>4.9898999999999996</c:v>
                      </c:pt>
                      <c:pt idx="200" formatCode="0.0">
                        <c:v>4.9898999999999996</c:v>
                      </c:pt>
                      <c:pt idx="201" formatCode="0.0">
                        <c:v>4.9898999999999996</c:v>
                      </c:pt>
                      <c:pt idx="202" formatCode="0.0">
                        <c:v>4.9898999999999996</c:v>
                      </c:pt>
                      <c:pt idx="203" formatCode="0.0">
                        <c:v>4.9898999999999996</c:v>
                      </c:pt>
                      <c:pt idx="204" formatCode="0.0">
                        <c:v>4.9898999999999996</c:v>
                      </c:pt>
                      <c:pt idx="205" formatCode="0.0">
                        <c:v>5.0890000000000004</c:v>
                      </c:pt>
                      <c:pt idx="206" formatCode="0.0">
                        <c:v>5.0890000000000004</c:v>
                      </c:pt>
                      <c:pt idx="207" formatCode="0.0">
                        <c:v>5.0890000000000004</c:v>
                      </c:pt>
                      <c:pt idx="208" formatCode="0.0">
                        <c:v>5.0890000000000004</c:v>
                      </c:pt>
                      <c:pt idx="209" formatCode="0.0">
                        <c:v>5.0890000000000004</c:v>
                      </c:pt>
                      <c:pt idx="210" formatCode="0.0">
                        <c:v>5.0890000000000004</c:v>
                      </c:pt>
                      <c:pt idx="211" formatCode="0.0">
                        <c:v>5.1519000000000004</c:v>
                      </c:pt>
                      <c:pt idx="212" formatCode="0.0">
                        <c:v>5.1519000000000004</c:v>
                      </c:pt>
                      <c:pt idx="213" formatCode="0.0">
                        <c:v>5.1519000000000004</c:v>
                      </c:pt>
                      <c:pt idx="214" formatCode="0.0">
                        <c:v>5.1519000000000004</c:v>
                      </c:pt>
                      <c:pt idx="215" formatCode="0.0">
                        <c:v>5.1519000000000004</c:v>
                      </c:pt>
                      <c:pt idx="216" formatCode="0.0">
                        <c:v>5.1519000000000004</c:v>
                      </c:pt>
                      <c:pt idx="217" formatCode="0.0">
                        <c:v>4.75</c:v>
                      </c:pt>
                      <c:pt idx="218" formatCode="0.0">
                        <c:v>4.75</c:v>
                      </c:pt>
                      <c:pt idx="219" formatCode="0.0">
                        <c:v>4.75</c:v>
                      </c:pt>
                      <c:pt idx="220" formatCode="0.0">
                        <c:v>4.75</c:v>
                      </c:pt>
                      <c:pt idx="221" formatCode="0.0">
                        <c:v>4.75</c:v>
                      </c:pt>
                      <c:pt idx="222" formatCode="0.0">
                        <c:v>4.75</c:v>
                      </c:pt>
                      <c:pt idx="223" formatCode="0.0">
                        <c:v>4.5648999999999997</c:v>
                      </c:pt>
                      <c:pt idx="224" formatCode="0.0">
                        <c:v>4.5648999999999997</c:v>
                      </c:pt>
                      <c:pt idx="225" formatCode="0.0">
                        <c:v>4.5648999999999997</c:v>
                      </c:pt>
                      <c:pt idx="226" formatCode="0.0">
                        <c:v>4.5648999999999997</c:v>
                      </c:pt>
                      <c:pt idx="227" formatCode="0.0">
                        <c:v>4.5648999999999997</c:v>
                      </c:pt>
                      <c:pt idx="228" formatCode="0.0">
                        <c:v>4.5648999999999997</c:v>
                      </c:pt>
                      <c:pt idx="229" formatCode="0.0">
                        <c:v>4.5820999999999996</c:v>
                      </c:pt>
                      <c:pt idx="230" formatCode="0.0">
                        <c:v>4.5820999999999996</c:v>
                      </c:pt>
                      <c:pt idx="231" formatCode="0.0">
                        <c:v>4.5820999999999996</c:v>
                      </c:pt>
                      <c:pt idx="232" formatCode="0.0">
                        <c:v>4.5820999999999996</c:v>
                      </c:pt>
                      <c:pt idx="233" formatCode="0.0">
                        <c:v>4.5820999999999996</c:v>
                      </c:pt>
                      <c:pt idx="234" formatCode="0.0">
                        <c:v>4.5820999999999996</c:v>
                      </c:pt>
                    </c:numCache>
                  </c:numRef>
                </c:yVal>
                <c:smooth val="0"/>
                <c:extLst>
                  <c:ext xmlns:c16="http://schemas.microsoft.com/office/drawing/2014/chart" uri="{C3380CC4-5D6E-409C-BE32-E72D297353CC}">
                    <c16:uniqueId val="{0000000E-131F-4A2D-920A-0B26CA172AA4}"/>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'Prix-menages 2025 '!$H$2</c15:sqref>
                        </c15:formulaRef>
                      </c:ext>
                    </c:extLst>
                    <c:strCache>
                      <c:ptCount val="1"/>
                      <c:pt idx="0">
                        <c:v>PX_GAZ_D_D2 TTC (5 à 50MWh)</c:v>
                      </c:pt>
                    </c:strCache>
                  </c:strRef>
                </c:tx>
                <c:spPr>
                  <a:ln w="22225"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'Prix-menages 2025 '!$A$3:$A$237</c15:sqref>
                        </c15:formulaRef>
                      </c:ext>
                    </c:extLst>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extLst xmlns:c15="http://schemas.microsoft.com/office/drawing/2012/chart">
                      <c:ext xmlns:c15="http://schemas.microsoft.com/office/drawing/2012/chart" uri="{02D57815-91ED-43cb-92C2-25804820EDAC}">
                        <c15:formulaRef>
                          <c15:sqref>'Prix-menages 2025 '!$H$3:$H$237</c15:sqref>
                        </c15:formulaRef>
                      </c:ext>
                    </c:extLst>
                    <c:numCache>
                      <c:formatCode>General</c:formatCode>
                      <c:ptCount val="235"/>
                      <c:pt idx="12" formatCode="0.0">
                        <c:v>12.9765</c:v>
                      </c:pt>
                      <c:pt idx="13" formatCode="0.0">
                        <c:v>12.9765</c:v>
                      </c:pt>
                      <c:pt idx="14" formatCode="0.0">
                        <c:v>12.9765</c:v>
                      </c:pt>
                      <c:pt idx="15" formatCode="0.0">
                        <c:v>12.9765</c:v>
                      </c:pt>
                      <c:pt idx="16" formatCode="0.0">
                        <c:v>12.9765</c:v>
                      </c:pt>
                      <c:pt idx="17" formatCode="0.0">
                        <c:v>12.9765</c:v>
                      </c:pt>
                      <c:pt idx="18" formatCode="0.0">
                        <c:v>12.9765</c:v>
                      </c:pt>
                      <c:pt idx="19" formatCode="0.0">
                        <c:v>13.31</c:v>
                      </c:pt>
                      <c:pt idx="20" formatCode="0.0">
                        <c:v>13.31</c:v>
                      </c:pt>
                      <c:pt idx="21" formatCode="0.0">
                        <c:v>13.31</c:v>
                      </c:pt>
                      <c:pt idx="22" formatCode="0.0">
                        <c:v>13.31</c:v>
                      </c:pt>
                      <c:pt idx="23" formatCode="0.0">
                        <c:v>13.31</c:v>
                      </c:pt>
                      <c:pt idx="24" formatCode="0.0">
                        <c:v>13.31</c:v>
                      </c:pt>
                      <c:pt idx="25" formatCode="0.0">
                        <c:v>11.972300000000001</c:v>
                      </c:pt>
                      <c:pt idx="26" formatCode="0.0">
                        <c:v>11.972300000000001</c:v>
                      </c:pt>
                      <c:pt idx="27" formatCode="0.0">
                        <c:v>11.972300000000001</c:v>
                      </c:pt>
                      <c:pt idx="28" formatCode="0.0">
                        <c:v>11.972300000000001</c:v>
                      </c:pt>
                      <c:pt idx="29" formatCode="0.0">
                        <c:v>11.972300000000001</c:v>
                      </c:pt>
                      <c:pt idx="30" formatCode="0.0">
                        <c:v>11.972300000000001</c:v>
                      </c:pt>
                      <c:pt idx="31" formatCode="0.0">
                        <c:v>11.809200000000001</c:v>
                      </c:pt>
                      <c:pt idx="32" formatCode="0.0">
                        <c:v>11.809200000000001</c:v>
                      </c:pt>
                      <c:pt idx="33" formatCode="0.0">
                        <c:v>11.809200000000001</c:v>
                      </c:pt>
                      <c:pt idx="34" formatCode="0.0">
                        <c:v>11.809200000000001</c:v>
                      </c:pt>
                      <c:pt idx="35" formatCode="0.0">
                        <c:v>11.809200000000001</c:v>
                      </c:pt>
                      <c:pt idx="36" formatCode="0.0">
                        <c:v>11.809200000000001</c:v>
                      </c:pt>
                      <c:pt idx="37" formatCode="0.0">
                        <c:v>10.440799999999999</c:v>
                      </c:pt>
                      <c:pt idx="38" formatCode="0.0">
                        <c:v>10.440799999999999</c:v>
                      </c:pt>
                      <c:pt idx="39" formatCode="0.0">
                        <c:v>10.440799999999999</c:v>
                      </c:pt>
                      <c:pt idx="40" formatCode="0.0">
                        <c:v>10.440799999999999</c:v>
                      </c:pt>
                      <c:pt idx="41" formatCode="0.0">
                        <c:v>10.440799999999999</c:v>
                      </c:pt>
                      <c:pt idx="42" formatCode="0.0">
                        <c:v>10.440799999999999</c:v>
                      </c:pt>
                      <c:pt idx="43" formatCode="0.0">
                        <c:v>10.0822</c:v>
                      </c:pt>
                      <c:pt idx="44" formatCode="0.0">
                        <c:v>10.0822</c:v>
                      </c:pt>
                      <c:pt idx="45" formatCode="0.0">
                        <c:v>10.0822</c:v>
                      </c:pt>
                      <c:pt idx="46" formatCode="0.0">
                        <c:v>10.0822</c:v>
                      </c:pt>
                      <c:pt idx="47" formatCode="0.0">
                        <c:v>10.0822</c:v>
                      </c:pt>
                      <c:pt idx="48" formatCode="0.0">
                        <c:v>10.0822</c:v>
                      </c:pt>
                      <c:pt idx="49" formatCode="0.0">
                        <c:v>8.5946999999999996</c:v>
                      </c:pt>
                      <c:pt idx="50" formatCode="0.0">
                        <c:v>8.5946999999999996</c:v>
                      </c:pt>
                      <c:pt idx="51" formatCode="0.0">
                        <c:v>8.5946999999999996</c:v>
                      </c:pt>
                      <c:pt idx="52" formatCode="0.0">
                        <c:v>8.5946999999999996</c:v>
                      </c:pt>
                      <c:pt idx="53" formatCode="0.0">
                        <c:v>8.5946999999999996</c:v>
                      </c:pt>
                      <c:pt idx="54" formatCode="0.0">
                        <c:v>8.5946999999999996</c:v>
                      </c:pt>
                      <c:pt idx="55" formatCode="0.0">
                        <c:v>7.8785999999999996</c:v>
                      </c:pt>
                      <c:pt idx="56" formatCode="0.0">
                        <c:v>7.8785999999999996</c:v>
                      </c:pt>
                      <c:pt idx="57" formatCode="0.0">
                        <c:v>7.8785999999999996</c:v>
                      </c:pt>
                      <c:pt idx="58" formatCode="0.0">
                        <c:v>7.8785999999999996</c:v>
                      </c:pt>
                      <c:pt idx="59" formatCode="0.0">
                        <c:v>7.8785999999999996</c:v>
                      </c:pt>
                      <c:pt idx="60" formatCode="0.0">
                        <c:v>7.8785999999999996</c:v>
                      </c:pt>
                      <c:pt idx="61" formatCode="0.0">
                        <c:v>6.9097</c:v>
                      </c:pt>
                      <c:pt idx="62" formatCode="0.0">
                        <c:v>6.9097</c:v>
                      </c:pt>
                      <c:pt idx="63" formatCode="0.0">
                        <c:v>6.9097</c:v>
                      </c:pt>
                      <c:pt idx="64" formatCode="0.0">
                        <c:v>6.9097</c:v>
                      </c:pt>
                      <c:pt idx="65" formatCode="0.0">
                        <c:v>6.9097</c:v>
                      </c:pt>
                      <c:pt idx="66" formatCode="0.0">
                        <c:v>6.9097</c:v>
                      </c:pt>
                      <c:pt idx="67" formatCode="0.0">
                        <c:v>7.5133999999999999</c:v>
                      </c:pt>
                      <c:pt idx="68" formatCode="0.0">
                        <c:v>7.5133999999999999</c:v>
                      </c:pt>
                      <c:pt idx="69" formatCode="0.0">
                        <c:v>7.5133999999999999</c:v>
                      </c:pt>
                      <c:pt idx="70" formatCode="0.0">
                        <c:v>7.5133999999999999</c:v>
                      </c:pt>
                      <c:pt idx="71" formatCode="0.0">
                        <c:v>7.5133999999999999</c:v>
                      </c:pt>
                      <c:pt idx="72" formatCode="0.0">
                        <c:v>7.5133999999999999</c:v>
                      </c:pt>
                      <c:pt idx="73" formatCode="0.0">
                        <c:v>7.1958000000000002</c:v>
                      </c:pt>
                      <c:pt idx="74" formatCode="0.0">
                        <c:v>7.1958000000000002</c:v>
                      </c:pt>
                      <c:pt idx="75" formatCode="0.0">
                        <c:v>7.1958000000000002</c:v>
                      </c:pt>
                      <c:pt idx="76" formatCode="0.0">
                        <c:v>7.1958000000000002</c:v>
                      </c:pt>
                      <c:pt idx="77" formatCode="0.0">
                        <c:v>7.1958000000000002</c:v>
                      </c:pt>
                      <c:pt idx="78" formatCode="0.0">
                        <c:v>7.1958000000000002</c:v>
                      </c:pt>
                      <c:pt idx="79" formatCode="0.0">
                        <c:v>8.3918999999999997</c:v>
                      </c:pt>
                      <c:pt idx="80" formatCode="0.0">
                        <c:v>8.3918999999999997</c:v>
                      </c:pt>
                      <c:pt idx="81" formatCode="0.0">
                        <c:v>8.3918999999999997</c:v>
                      </c:pt>
                      <c:pt idx="82" formatCode="0.0">
                        <c:v>8.3918999999999997</c:v>
                      </c:pt>
                      <c:pt idx="83" formatCode="0.0">
                        <c:v>8.3918999999999997</c:v>
                      </c:pt>
                      <c:pt idx="84" formatCode="0.0">
                        <c:v>8.3918999999999997</c:v>
                      </c:pt>
                      <c:pt idx="85" formatCode="0.0">
                        <c:v>7.3781999999999996</c:v>
                      </c:pt>
                      <c:pt idx="86" formatCode="0.0">
                        <c:v>7.3781999999999996</c:v>
                      </c:pt>
                      <c:pt idx="87" formatCode="0.0">
                        <c:v>7.3781999999999996</c:v>
                      </c:pt>
                      <c:pt idx="88" formatCode="0.0">
                        <c:v>7.3781999999999996</c:v>
                      </c:pt>
                      <c:pt idx="89" formatCode="0.0">
                        <c:v>7.3781999999999996</c:v>
                      </c:pt>
                      <c:pt idx="90" formatCode="0.0">
                        <c:v>7.3781999999999996</c:v>
                      </c:pt>
                      <c:pt idx="91" formatCode="0.0">
                        <c:v>7.6292999999999997</c:v>
                      </c:pt>
                      <c:pt idx="92" formatCode="0.0">
                        <c:v>7.6292999999999997</c:v>
                      </c:pt>
                      <c:pt idx="93" formatCode="0.0">
                        <c:v>7.6292999999999997</c:v>
                      </c:pt>
                      <c:pt idx="94" formatCode="0.0">
                        <c:v>7.6292999999999997</c:v>
                      </c:pt>
                      <c:pt idx="95" formatCode="0.0">
                        <c:v>7.6292999999999997</c:v>
                      </c:pt>
                      <c:pt idx="96" formatCode="0.0">
                        <c:v>7.6292999999999997</c:v>
                      </c:pt>
                      <c:pt idx="97" formatCode="0.0">
                        <c:v>6.6478000000000002</c:v>
                      </c:pt>
                      <c:pt idx="98" formatCode="0.0">
                        <c:v>6.6478000000000002</c:v>
                      </c:pt>
                      <c:pt idx="99" formatCode="0.0">
                        <c:v>6.6478000000000002</c:v>
                      </c:pt>
                      <c:pt idx="100" formatCode="0.0">
                        <c:v>6.6478000000000002</c:v>
                      </c:pt>
                      <c:pt idx="101" formatCode="0.0">
                        <c:v>6.6478000000000002</c:v>
                      </c:pt>
                      <c:pt idx="102" formatCode="0.0">
                        <c:v>6.6478000000000002</c:v>
                      </c:pt>
                      <c:pt idx="103" formatCode="0.0">
                        <c:v>6.9513999999999996</c:v>
                      </c:pt>
                      <c:pt idx="104" formatCode="0.0">
                        <c:v>6.9513999999999996</c:v>
                      </c:pt>
                      <c:pt idx="105" formatCode="0.0">
                        <c:v>6.9513999999999996</c:v>
                      </c:pt>
                      <c:pt idx="106" formatCode="0.0">
                        <c:v>6.9513999999999996</c:v>
                      </c:pt>
                      <c:pt idx="107" formatCode="0.0">
                        <c:v>6.9513999999999996</c:v>
                      </c:pt>
                      <c:pt idx="108" formatCode="0.0">
                        <c:v>6.9513999999999996</c:v>
                      </c:pt>
                      <c:pt idx="109" formatCode="0.0">
                        <c:v>6.3868999999999998</c:v>
                      </c:pt>
                      <c:pt idx="110" formatCode="0.0">
                        <c:v>6.3868999999999998</c:v>
                      </c:pt>
                      <c:pt idx="111" formatCode="0.0">
                        <c:v>6.3868999999999998</c:v>
                      </c:pt>
                      <c:pt idx="112" formatCode="0.0">
                        <c:v>6.3868999999999998</c:v>
                      </c:pt>
                      <c:pt idx="113" formatCode="0.0">
                        <c:v>6.3868999999999998</c:v>
                      </c:pt>
                      <c:pt idx="114" formatCode="0.0">
                        <c:v>6.3868999999999998</c:v>
                      </c:pt>
                      <c:pt idx="115" formatCode="0.0">
                        <c:v>6.7644000000000002</c:v>
                      </c:pt>
                      <c:pt idx="116" formatCode="0.0">
                        <c:v>6.7644000000000002</c:v>
                      </c:pt>
                      <c:pt idx="117" formatCode="0.0">
                        <c:v>6.7644000000000002</c:v>
                      </c:pt>
                      <c:pt idx="118" formatCode="0.0">
                        <c:v>6.7644000000000002</c:v>
                      </c:pt>
                      <c:pt idx="119" formatCode="0.0">
                        <c:v>6.7644000000000002</c:v>
                      </c:pt>
                      <c:pt idx="120" formatCode="0.0">
                        <c:v>6.7644000000000002</c:v>
                      </c:pt>
                      <c:pt idx="121" formatCode="0.0">
                        <c:v>6.4962999999999997</c:v>
                      </c:pt>
                      <c:pt idx="122" formatCode="0.0">
                        <c:v>6.4962999999999997</c:v>
                      </c:pt>
                      <c:pt idx="123" formatCode="0.0">
                        <c:v>6.4962999999999997</c:v>
                      </c:pt>
                      <c:pt idx="124" formatCode="0.0">
                        <c:v>6.4962999999999997</c:v>
                      </c:pt>
                      <c:pt idx="125" formatCode="0.0">
                        <c:v>6.4962999999999997</c:v>
                      </c:pt>
                      <c:pt idx="126" formatCode="0.0">
                        <c:v>6.4962999999999997</c:v>
                      </c:pt>
                      <c:pt idx="127" formatCode="0.0">
                        <c:v>7.3247999999999998</c:v>
                      </c:pt>
                      <c:pt idx="128" formatCode="0.0">
                        <c:v>7.3247999999999998</c:v>
                      </c:pt>
                      <c:pt idx="129" formatCode="0.0">
                        <c:v>7.3247999999999998</c:v>
                      </c:pt>
                      <c:pt idx="130" formatCode="0.0">
                        <c:v>7.3247999999999998</c:v>
                      </c:pt>
                      <c:pt idx="131" formatCode="0.0">
                        <c:v>7.3247999999999998</c:v>
                      </c:pt>
                      <c:pt idx="132" formatCode="0.0">
                        <c:v>7.3247999999999998</c:v>
                      </c:pt>
                      <c:pt idx="133" formatCode="0.0">
                        <c:v>7.0060000000000002</c:v>
                      </c:pt>
                      <c:pt idx="134" formatCode="0.0">
                        <c:v>7.0060000000000002</c:v>
                      </c:pt>
                      <c:pt idx="135" formatCode="0.0">
                        <c:v>7.0060000000000002</c:v>
                      </c:pt>
                      <c:pt idx="136" formatCode="0.0">
                        <c:v>7.0060000000000002</c:v>
                      </c:pt>
                      <c:pt idx="137" formatCode="0.0">
                        <c:v>7.0060000000000002</c:v>
                      </c:pt>
                      <c:pt idx="138" formatCode="0.0">
                        <c:v>7.0060000000000002</c:v>
                      </c:pt>
                      <c:pt idx="139" formatCode="0.0">
                        <c:v>7.6165000000000003</c:v>
                      </c:pt>
                      <c:pt idx="140" formatCode="0.0">
                        <c:v>7.6165000000000003</c:v>
                      </c:pt>
                      <c:pt idx="141" formatCode="0.0">
                        <c:v>7.6165000000000003</c:v>
                      </c:pt>
                      <c:pt idx="142" formatCode="0.0">
                        <c:v>7.6165000000000003</c:v>
                      </c:pt>
                      <c:pt idx="143" formatCode="0.0">
                        <c:v>7.6165000000000003</c:v>
                      </c:pt>
                      <c:pt idx="144" formatCode="0.0">
                        <c:v>7.6165000000000003</c:v>
                      </c:pt>
                      <c:pt idx="145" formatCode="0.0">
                        <c:v>7.0077999999999996</c:v>
                      </c:pt>
                      <c:pt idx="146" formatCode="0.0">
                        <c:v>7.0077999999999996</c:v>
                      </c:pt>
                      <c:pt idx="147" formatCode="0.0">
                        <c:v>7.0077999999999996</c:v>
                      </c:pt>
                      <c:pt idx="148" formatCode="0.0">
                        <c:v>7.0077999999999996</c:v>
                      </c:pt>
                      <c:pt idx="149" formatCode="0.0">
                        <c:v>7.0077999999999996</c:v>
                      </c:pt>
                      <c:pt idx="150" formatCode="0.0">
                        <c:v>7.0077999999999996</c:v>
                      </c:pt>
                      <c:pt idx="151" formatCode="0.0">
                        <c:v>7.2850999999999999</c:v>
                      </c:pt>
                      <c:pt idx="152" formatCode="0.0">
                        <c:v>7.2850999999999999</c:v>
                      </c:pt>
                      <c:pt idx="153" formatCode="0.0">
                        <c:v>7.2850999999999999</c:v>
                      </c:pt>
                      <c:pt idx="154" formatCode="0.0">
                        <c:v>7.2850999999999999</c:v>
                      </c:pt>
                      <c:pt idx="155" formatCode="0.0">
                        <c:v>7.2850999999999999</c:v>
                      </c:pt>
                      <c:pt idx="156" formatCode="0.0">
                        <c:v>7.2850999999999999</c:v>
                      </c:pt>
                      <c:pt idx="157" formatCode="0.0">
                        <c:v>6.7828999999999997</c:v>
                      </c:pt>
                      <c:pt idx="158" formatCode="0.0">
                        <c:v>6.7828999999999997</c:v>
                      </c:pt>
                      <c:pt idx="159" formatCode="0.0">
                        <c:v>6.7828999999999997</c:v>
                      </c:pt>
                      <c:pt idx="160" formatCode="0.0">
                        <c:v>6.7828999999999997</c:v>
                      </c:pt>
                      <c:pt idx="161" formatCode="0.0">
                        <c:v>6.7828999999999997</c:v>
                      </c:pt>
                      <c:pt idx="162" formatCode="0.0">
                        <c:v>6.7828999999999997</c:v>
                      </c:pt>
                      <c:pt idx="163" formatCode="0.0">
                        <c:v>6.8221999999999996</c:v>
                      </c:pt>
                      <c:pt idx="164" formatCode="0.0">
                        <c:v>6.8221999999999996</c:v>
                      </c:pt>
                      <c:pt idx="165" formatCode="0.0">
                        <c:v>6.8221999999999996</c:v>
                      </c:pt>
                      <c:pt idx="166" formatCode="0.0">
                        <c:v>6.8221999999999996</c:v>
                      </c:pt>
                      <c:pt idx="167" formatCode="0.0">
                        <c:v>6.8221999999999996</c:v>
                      </c:pt>
                      <c:pt idx="168" formatCode="0.0">
                        <c:v>6.8221999999999996</c:v>
                      </c:pt>
                      <c:pt idx="169" formatCode="0.0">
                        <c:v>6.3452000000000002</c:v>
                      </c:pt>
                      <c:pt idx="170" formatCode="0.0">
                        <c:v>6.3452000000000002</c:v>
                      </c:pt>
                      <c:pt idx="171" formatCode="0.0">
                        <c:v>6.3452000000000002</c:v>
                      </c:pt>
                      <c:pt idx="172" formatCode="0.0">
                        <c:v>6.3452000000000002</c:v>
                      </c:pt>
                      <c:pt idx="173" formatCode="0.0">
                        <c:v>6.3452000000000002</c:v>
                      </c:pt>
                      <c:pt idx="174" formatCode="0.0">
                        <c:v>6.3452000000000002</c:v>
                      </c:pt>
                      <c:pt idx="175" formatCode="0.0">
                        <c:v>6.4569999999999999</c:v>
                      </c:pt>
                      <c:pt idx="176" formatCode="0.0">
                        <c:v>6.4569999999999999</c:v>
                      </c:pt>
                      <c:pt idx="177" formatCode="0.0">
                        <c:v>6.4569999999999999</c:v>
                      </c:pt>
                      <c:pt idx="178" formatCode="0.0">
                        <c:v>6.4569999999999999</c:v>
                      </c:pt>
                      <c:pt idx="179" formatCode="0.0">
                        <c:v>6.4569999999999999</c:v>
                      </c:pt>
                      <c:pt idx="180" formatCode="0.0">
                        <c:v>6.4569999999999999</c:v>
                      </c:pt>
                      <c:pt idx="181" formatCode="0.0">
                        <c:v>5.7930000000000001</c:v>
                      </c:pt>
                      <c:pt idx="182" formatCode="0.0">
                        <c:v>5.7930000000000001</c:v>
                      </c:pt>
                      <c:pt idx="183" formatCode="0.0">
                        <c:v>5.7930000000000001</c:v>
                      </c:pt>
                      <c:pt idx="184" formatCode="0.0">
                        <c:v>5.7930000000000001</c:v>
                      </c:pt>
                      <c:pt idx="185" formatCode="0.0">
                        <c:v>5.7930000000000001</c:v>
                      </c:pt>
                      <c:pt idx="186" formatCode="0.0">
                        <c:v>5.7930000000000001</c:v>
                      </c:pt>
                      <c:pt idx="187" formatCode="0.0">
                        <c:v>5.7489999999999997</c:v>
                      </c:pt>
                      <c:pt idx="188" formatCode="0.0">
                        <c:v>5.7489999999999997</c:v>
                      </c:pt>
                      <c:pt idx="189" formatCode="0.0">
                        <c:v>5.7489999999999997</c:v>
                      </c:pt>
                      <c:pt idx="190" formatCode="0.0">
                        <c:v>5.7489999999999997</c:v>
                      </c:pt>
                      <c:pt idx="191" formatCode="0.0">
                        <c:v>5.7489999999999997</c:v>
                      </c:pt>
                      <c:pt idx="192" formatCode="0.0">
                        <c:v>5.7489999999999997</c:v>
                      </c:pt>
                      <c:pt idx="193" formatCode="0.0">
                        <c:v>5.2009999999999996</c:v>
                      </c:pt>
                      <c:pt idx="194" formatCode="0.0">
                        <c:v>5.2009999999999996</c:v>
                      </c:pt>
                      <c:pt idx="195" formatCode="0.0">
                        <c:v>5.2009999999999996</c:v>
                      </c:pt>
                      <c:pt idx="196" formatCode="0.0">
                        <c:v>5.2009999999999996</c:v>
                      </c:pt>
                      <c:pt idx="197" formatCode="0.0">
                        <c:v>5.2009999999999996</c:v>
                      </c:pt>
                      <c:pt idx="198" formatCode="0.0">
                        <c:v>5.2009999999999996</c:v>
                      </c:pt>
                      <c:pt idx="199" formatCode="0.0">
                        <c:v>5.8253000000000004</c:v>
                      </c:pt>
                      <c:pt idx="200" formatCode="0.0">
                        <c:v>5.8253000000000004</c:v>
                      </c:pt>
                      <c:pt idx="201" formatCode="0.0">
                        <c:v>5.8253000000000004</c:v>
                      </c:pt>
                      <c:pt idx="202" formatCode="0.0">
                        <c:v>5.8253000000000004</c:v>
                      </c:pt>
                      <c:pt idx="203" formatCode="0.0">
                        <c:v>5.8253000000000004</c:v>
                      </c:pt>
                      <c:pt idx="204" formatCode="0.0">
                        <c:v>5.8253000000000004</c:v>
                      </c:pt>
                      <c:pt idx="205" formatCode="0.0">
                        <c:v>5.5039999999999996</c:v>
                      </c:pt>
                      <c:pt idx="206" formatCode="0.0">
                        <c:v>5.5039999999999996</c:v>
                      </c:pt>
                      <c:pt idx="207" formatCode="0.0">
                        <c:v>5.5039999999999996</c:v>
                      </c:pt>
                      <c:pt idx="208" formatCode="0.0">
                        <c:v>5.5039999999999996</c:v>
                      </c:pt>
                      <c:pt idx="209" formatCode="0.0">
                        <c:v>5.5039999999999996</c:v>
                      </c:pt>
                      <c:pt idx="210" formatCode="0.0">
                        <c:v>5.5039999999999996</c:v>
                      </c:pt>
                      <c:pt idx="211" formatCode="0.0">
                        <c:v>5.7755000000000001</c:v>
                      </c:pt>
                      <c:pt idx="212" formatCode="0.0">
                        <c:v>5.7755000000000001</c:v>
                      </c:pt>
                      <c:pt idx="213" formatCode="0.0">
                        <c:v>5.7755000000000001</c:v>
                      </c:pt>
                      <c:pt idx="214" formatCode="0.0">
                        <c:v>5.7755000000000001</c:v>
                      </c:pt>
                      <c:pt idx="215" formatCode="0.0">
                        <c:v>5.7755000000000001</c:v>
                      </c:pt>
                      <c:pt idx="216" formatCode="0.0">
                        <c:v>5.7755000000000001</c:v>
                      </c:pt>
                      <c:pt idx="217" formatCode="0.0">
                        <c:v>5.2</c:v>
                      </c:pt>
                      <c:pt idx="218" formatCode="0.0">
                        <c:v>5.2</c:v>
                      </c:pt>
                      <c:pt idx="219" formatCode="0.0">
                        <c:v>5.2</c:v>
                      </c:pt>
                      <c:pt idx="220" formatCode="0.0">
                        <c:v>5.2</c:v>
                      </c:pt>
                      <c:pt idx="221" formatCode="0.0">
                        <c:v>5.2</c:v>
                      </c:pt>
                      <c:pt idx="222" formatCode="0.0">
                        <c:v>5.2</c:v>
                      </c:pt>
                      <c:pt idx="223" formatCode="0.0">
                        <c:v>5.1482999999999999</c:v>
                      </c:pt>
                      <c:pt idx="224" formatCode="0.0">
                        <c:v>5.1482999999999999</c:v>
                      </c:pt>
                      <c:pt idx="225" formatCode="0.0">
                        <c:v>5.1482999999999999</c:v>
                      </c:pt>
                      <c:pt idx="226" formatCode="0.0">
                        <c:v>5.1482999999999999</c:v>
                      </c:pt>
                      <c:pt idx="227" formatCode="0.0">
                        <c:v>5.1482999999999999</c:v>
                      </c:pt>
                      <c:pt idx="228" formatCode="0.0">
                        <c:v>5.1482999999999999</c:v>
                      </c:pt>
                      <c:pt idx="229" formatCode="0.0">
                        <c:v>5.1363000000000003</c:v>
                      </c:pt>
                      <c:pt idx="230" formatCode="0.0">
                        <c:v>5.1363000000000003</c:v>
                      </c:pt>
                      <c:pt idx="231" formatCode="0.0">
                        <c:v>5.1363000000000003</c:v>
                      </c:pt>
                      <c:pt idx="232" formatCode="0.0">
                        <c:v>5.1363000000000003</c:v>
                      </c:pt>
                      <c:pt idx="233" formatCode="0.0">
                        <c:v>5.1363000000000003</c:v>
                      </c:pt>
                      <c:pt idx="234" formatCode="0.0">
                        <c:v>5.1363000000000003</c:v>
                      </c:pt>
                    </c:numCache>
                  </c:numRef>
                </c:yVal>
                <c:smooth val="0"/>
                <c:extLst xmlns:c15="http://schemas.microsoft.com/office/drawing/2012/chart">
                  <c:ext xmlns:c16="http://schemas.microsoft.com/office/drawing/2014/chart" uri="{C3380CC4-5D6E-409C-BE32-E72D297353CC}">
                    <c16:uniqueId val="{0000000F-131F-4A2D-920A-0B26CA172AA4}"/>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'Prix-menages 2025 '!$K$2</c15:sqref>
                        </c15:formulaRef>
                      </c:ext>
                    </c:extLst>
                    <c:strCache>
                      <c:ptCount val="1"/>
                      <c:pt idx="0">
                        <c:v>PX_ELE_D_DE TTC</c:v>
                      </c:pt>
                    </c:strCache>
                  </c:strRef>
                </c:tx>
                <c:spPr>
                  <a:ln w="22225" cap="rnd">
                    <a:solidFill>
                      <a:schemeClr val="accent1">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'Prix-menages 2025 '!$A$3:$A$237</c15:sqref>
                        </c15:formulaRef>
                      </c:ext>
                    </c:extLst>
                    <c:numCache>
                      <c:formatCode>m/d/yyyy</c:formatCode>
                      <c:ptCount val="235"/>
                      <c:pt idx="0">
                        <c:v>46204</c:v>
                      </c:pt>
                      <c:pt idx="1">
                        <c:v>46174</c:v>
                      </c:pt>
                      <c:pt idx="2">
                        <c:v>46143</c:v>
                      </c:pt>
                      <c:pt idx="3">
                        <c:v>46113</c:v>
                      </c:pt>
                      <c:pt idx="4">
                        <c:v>46082</c:v>
                      </c:pt>
                      <c:pt idx="5">
                        <c:v>46054</c:v>
                      </c:pt>
                      <c:pt idx="6">
                        <c:v>46023</c:v>
                      </c:pt>
                      <c:pt idx="7">
                        <c:v>45992</c:v>
                      </c:pt>
                      <c:pt idx="8">
                        <c:v>45962</c:v>
                      </c:pt>
                      <c:pt idx="9">
                        <c:v>45931</c:v>
                      </c:pt>
                      <c:pt idx="10">
                        <c:v>45901</c:v>
                      </c:pt>
                      <c:pt idx="11">
                        <c:v>45870</c:v>
                      </c:pt>
                      <c:pt idx="12">
                        <c:v>45839</c:v>
                      </c:pt>
                      <c:pt idx="13">
                        <c:v>45809</c:v>
                      </c:pt>
                      <c:pt idx="14">
                        <c:v>45778</c:v>
                      </c:pt>
                      <c:pt idx="15">
                        <c:v>45748</c:v>
                      </c:pt>
                      <c:pt idx="16">
                        <c:v>45717</c:v>
                      </c:pt>
                      <c:pt idx="17">
                        <c:v>45689</c:v>
                      </c:pt>
                      <c:pt idx="18">
                        <c:v>45658</c:v>
                      </c:pt>
                      <c:pt idx="19">
                        <c:v>45627</c:v>
                      </c:pt>
                      <c:pt idx="20">
                        <c:v>45597</c:v>
                      </c:pt>
                      <c:pt idx="21">
                        <c:v>45566</c:v>
                      </c:pt>
                      <c:pt idx="22">
                        <c:v>45536</c:v>
                      </c:pt>
                      <c:pt idx="23">
                        <c:v>45505</c:v>
                      </c:pt>
                      <c:pt idx="24">
                        <c:v>45474</c:v>
                      </c:pt>
                      <c:pt idx="25">
                        <c:v>45444</c:v>
                      </c:pt>
                      <c:pt idx="26">
                        <c:v>45413</c:v>
                      </c:pt>
                      <c:pt idx="27">
                        <c:v>45383</c:v>
                      </c:pt>
                      <c:pt idx="28">
                        <c:v>45352</c:v>
                      </c:pt>
                      <c:pt idx="29">
                        <c:v>45323</c:v>
                      </c:pt>
                      <c:pt idx="30">
                        <c:v>45292</c:v>
                      </c:pt>
                      <c:pt idx="31">
                        <c:v>45261</c:v>
                      </c:pt>
                      <c:pt idx="32">
                        <c:v>45231</c:v>
                      </c:pt>
                      <c:pt idx="33">
                        <c:v>45200</c:v>
                      </c:pt>
                      <c:pt idx="34">
                        <c:v>45170</c:v>
                      </c:pt>
                      <c:pt idx="35">
                        <c:v>45139</c:v>
                      </c:pt>
                      <c:pt idx="36">
                        <c:v>45108</c:v>
                      </c:pt>
                      <c:pt idx="37">
                        <c:v>45078</c:v>
                      </c:pt>
                      <c:pt idx="38">
                        <c:v>45047</c:v>
                      </c:pt>
                      <c:pt idx="39">
                        <c:v>45017</c:v>
                      </c:pt>
                      <c:pt idx="40">
                        <c:v>44986</c:v>
                      </c:pt>
                      <c:pt idx="41">
                        <c:v>44958</c:v>
                      </c:pt>
                      <c:pt idx="42">
                        <c:v>44927</c:v>
                      </c:pt>
                      <c:pt idx="43">
                        <c:v>44896</c:v>
                      </c:pt>
                      <c:pt idx="44">
                        <c:v>44866</c:v>
                      </c:pt>
                      <c:pt idx="45">
                        <c:v>44835</c:v>
                      </c:pt>
                      <c:pt idx="46">
                        <c:v>44805</c:v>
                      </c:pt>
                      <c:pt idx="47">
                        <c:v>44774</c:v>
                      </c:pt>
                      <c:pt idx="48">
                        <c:v>44743</c:v>
                      </c:pt>
                      <c:pt idx="49">
                        <c:v>44713</c:v>
                      </c:pt>
                      <c:pt idx="50">
                        <c:v>44682</c:v>
                      </c:pt>
                      <c:pt idx="51">
                        <c:v>44652</c:v>
                      </c:pt>
                      <c:pt idx="52">
                        <c:v>44621</c:v>
                      </c:pt>
                      <c:pt idx="53">
                        <c:v>44593</c:v>
                      </c:pt>
                      <c:pt idx="54">
                        <c:v>44562</c:v>
                      </c:pt>
                      <c:pt idx="55">
                        <c:v>44531</c:v>
                      </c:pt>
                      <c:pt idx="56">
                        <c:v>44501</c:v>
                      </c:pt>
                      <c:pt idx="57">
                        <c:v>44470</c:v>
                      </c:pt>
                      <c:pt idx="58">
                        <c:v>44440</c:v>
                      </c:pt>
                      <c:pt idx="59">
                        <c:v>44409</c:v>
                      </c:pt>
                      <c:pt idx="60">
                        <c:v>44378</c:v>
                      </c:pt>
                      <c:pt idx="61">
                        <c:v>44348</c:v>
                      </c:pt>
                      <c:pt idx="62">
                        <c:v>44317</c:v>
                      </c:pt>
                      <c:pt idx="63">
                        <c:v>44287</c:v>
                      </c:pt>
                      <c:pt idx="64">
                        <c:v>44256</c:v>
                      </c:pt>
                      <c:pt idx="65">
                        <c:v>44228</c:v>
                      </c:pt>
                      <c:pt idx="66">
                        <c:v>44197</c:v>
                      </c:pt>
                      <c:pt idx="67">
                        <c:v>44166</c:v>
                      </c:pt>
                      <c:pt idx="68">
                        <c:v>44136</c:v>
                      </c:pt>
                      <c:pt idx="69">
                        <c:v>44105</c:v>
                      </c:pt>
                      <c:pt idx="70">
                        <c:v>44075</c:v>
                      </c:pt>
                      <c:pt idx="71">
                        <c:v>44044</c:v>
                      </c:pt>
                      <c:pt idx="72">
                        <c:v>44013</c:v>
                      </c:pt>
                      <c:pt idx="73">
                        <c:v>43983</c:v>
                      </c:pt>
                      <c:pt idx="74">
                        <c:v>43952</c:v>
                      </c:pt>
                      <c:pt idx="75">
                        <c:v>43922</c:v>
                      </c:pt>
                      <c:pt idx="76">
                        <c:v>43891</c:v>
                      </c:pt>
                      <c:pt idx="77">
                        <c:v>43862</c:v>
                      </c:pt>
                      <c:pt idx="78">
                        <c:v>43831</c:v>
                      </c:pt>
                      <c:pt idx="79">
                        <c:v>43800</c:v>
                      </c:pt>
                      <c:pt idx="80">
                        <c:v>43770</c:v>
                      </c:pt>
                      <c:pt idx="81">
                        <c:v>43739</c:v>
                      </c:pt>
                      <c:pt idx="82">
                        <c:v>43709</c:v>
                      </c:pt>
                      <c:pt idx="83">
                        <c:v>43678</c:v>
                      </c:pt>
                      <c:pt idx="84">
                        <c:v>43647</c:v>
                      </c:pt>
                      <c:pt idx="85">
                        <c:v>43617</c:v>
                      </c:pt>
                      <c:pt idx="86">
                        <c:v>43586</c:v>
                      </c:pt>
                      <c:pt idx="87">
                        <c:v>43556</c:v>
                      </c:pt>
                      <c:pt idx="88">
                        <c:v>43525</c:v>
                      </c:pt>
                      <c:pt idx="89">
                        <c:v>43497</c:v>
                      </c:pt>
                      <c:pt idx="90">
                        <c:v>43466</c:v>
                      </c:pt>
                      <c:pt idx="91">
                        <c:v>43435</c:v>
                      </c:pt>
                      <c:pt idx="92">
                        <c:v>43405</c:v>
                      </c:pt>
                      <c:pt idx="93">
                        <c:v>43374</c:v>
                      </c:pt>
                      <c:pt idx="94">
                        <c:v>43344</c:v>
                      </c:pt>
                      <c:pt idx="95">
                        <c:v>43313</c:v>
                      </c:pt>
                      <c:pt idx="96">
                        <c:v>43282</c:v>
                      </c:pt>
                      <c:pt idx="97">
                        <c:v>43252</c:v>
                      </c:pt>
                      <c:pt idx="98">
                        <c:v>43221</c:v>
                      </c:pt>
                      <c:pt idx="99">
                        <c:v>43191</c:v>
                      </c:pt>
                      <c:pt idx="100">
                        <c:v>43160</c:v>
                      </c:pt>
                      <c:pt idx="101">
                        <c:v>43132</c:v>
                      </c:pt>
                      <c:pt idx="102">
                        <c:v>43101</c:v>
                      </c:pt>
                      <c:pt idx="103">
                        <c:v>43070</c:v>
                      </c:pt>
                      <c:pt idx="104">
                        <c:v>43040</c:v>
                      </c:pt>
                      <c:pt idx="105">
                        <c:v>43009</c:v>
                      </c:pt>
                      <c:pt idx="106">
                        <c:v>42979</c:v>
                      </c:pt>
                      <c:pt idx="107">
                        <c:v>42948</c:v>
                      </c:pt>
                      <c:pt idx="108">
                        <c:v>42917</c:v>
                      </c:pt>
                      <c:pt idx="109">
                        <c:v>42887</c:v>
                      </c:pt>
                      <c:pt idx="110">
                        <c:v>42856</c:v>
                      </c:pt>
                      <c:pt idx="111">
                        <c:v>42826</c:v>
                      </c:pt>
                      <c:pt idx="112">
                        <c:v>42795</c:v>
                      </c:pt>
                      <c:pt idx="113">
                        <c:v>42767</c:v>
                      </c:pt>
                      <c:pt idx="114">
                        <c:v>42736</c:v>
                      </c:pt>
                      <c:pt idx="115">
                        <c:v>42705</c:v>
                      </c:pt>
                      <c:pt idx="116">
                        <c:v>42675</c:v>
                      </c:pt>
                      <c:pt idx="117">
                        <c:v>42644</c:v>
                      </c:pt>
                      <c:pt idx="118">
                        <c:v>42614</c:v>
                      </c:pt>
                      <c:pt idx="119">
                        <c:v>42583</c:v>
                      </c:pt>
                      <c:pt idx="120">
                        <c:v>42552</c:v>
                      </c:pt>
                      <c:pt idx="121">
                        <c:v>42522</c:v>
                      </c:pt>
                      <c:pt idx="122">
                        <c:v>42491</c:v>
                      </c:pt>
                      <c:pt idx="123">
                        <c:v>42461</c:v>
                      </c:pt>
                      <c:pt idx="124">
                        <c:v>42430</c:v>
                      </c:pt>
                      <c:pt idx="125">
                        <c:v>42401</c:v>
                      </c:pt>
                      <c:pt idx="126">
                        <c:v>42370</c:v>
                      </c:pt>
                      <c:pt idx="127">
                        <c:v>42339</c:v>
                      </c:pt>
                      <c:pt idx="128">
                        <c:v>42309</c:v>
                      </c:pt>
                      <c:pt idx="129">
                        <c:v>42278</c:v>
                      </c:pt>
                      <c:pt idx="130">
                        <c:v>42248</c:v>
                      </c:pt>
                      <c:pt idx="131">
                        <c:v>42217</c:v>
                      </c:pt>
                      <c:pt idx="132">
                        <c:v>42186</c:v>
                      </c:pt>
                      <c:pt idx="133">
                        <c:v>42156</c:v>
                      </c:pt>
                      <c:pt idx="134">
                        <c:v>42125</c:v>
                      </c:pt>
                      <c:pt idx="135">
                        <c:v>42095</c:v>
                      </c:pt>
                      <c:pt idx="136">
                        <c:v>42064</c:v>
                      </c:pt>
                      <c:pt idx="137">
                        <c:v>42036</c:v>
                      </c:pt>
                      <c:pt idx="138">
                        <c:v>42005</c:v>
                      </c:pt>
                      <c:pt idx="139">
                        <c:v>41974</c:v>
                      </c:pt>
                      <c:pt idx="140">
                        <c:v>41944</c:v>
                      </c:pt>
                      <c:pt idx="141">
                        <c:v>41913</c:v>
                      </c:pt>
                      <c:pt idx="142">
                        <c:v>41883</c:v>
                      </c:pt>
                      <c:pt idx="143">
                        <c:v>41852</c:v>
                      </c:pt>
                      <c:pt idx="144">
                        <c:v>41821</c:v>
                      </c:pt>
                      <c:pt idx="145">
                        <c:v>41791</c:v>
                      </c:pt>
                      <c:pt idx="146">
                        <c:v>41760</c:v>
                      </c:pt>
                      <c:pt idx="147">
                        <c:v>41730</c:v>
                      </c:pt>
                      <c:pt idx="148">
                        <c:v>41699</c:v>
                      </c:pt>
                      <c:pt idx="149">
                        <c:v>41671</c:v>
                      </c:pt>
                      <c:pt idx="150">
                        <c:v>41640</c:v>
                      </c:pt>
                      <c:pt idx="151">
                        <c:v>41609</c:v>
                      </c:pt>
                      <c:pt idx="152">
                        <c:v>41579</c:v>
                      </c:pt>
                      <c:pt idx="153">
                        <c:v>41548</c:v>
                      </c:pt>
                      <c:pt idx="154">
                        <c:v>41518</c:v>
                      </c:pt>
                      <c:pt idx="155">
                        <c:v>41487</c:v>
                      </c:pt>
                      <c:pt idx="156">
                        <c:v>41456</c:v>
                      </c:pt>
                      <c:pt idx="157">
                        <c:v>41426</c:v>
                      </c:pt>
                      <c:pt idx="158">
                        <c:v>41395</c:v>
                      </c:pt>
                      <c:pt idx="159">
                        <c:v>41365</c:v>
                      </c:pt>
                      <c:pt idx="160">
                        <c:v>41334</c:v>
                      </c:pt>
                      <c:pt idx="161">
                        <c:v>41306</c:v>
                      </c:pt>
                      <c:pt idx="162">
                        <c:v>41275</c:v>
                      </c:pt>
                      <c:pt idx="163">
                        <c:v>41244</c:v>
                      </c:pt>
                      <c:pt idx="164">
                        <c:v>41214</c:v>
                      </c:pt>
                      <c:pt idx="165">
                        <c:v>41183</c:v>
                      </c:pt>
                      <c:pt idx="166">
                        <c:v>41153</c:v>
                      </c:pt>
                      <c:pt idx="167">
                        <c:v>41122</c:v>
                      </c:pt>
                      <c:pt idx="168">
                        <c:v>41091</c:v>
                      </c:pt>
                      <c:pt idx="169">
                        <c:v>41061</c:v>
                      </c:pt>
                      <c:pt idx="170">
                        <c:v>41030</c:v>
                      </c:pt>
                      <c:pt idx="171">
                        <c:v>41000</c:v>
                      </c:pt>
                      <c:pt idx="172">
                        <c:v>40969</c:v>
                      </c:pt>
                      <c:pt idx="173">
                        <c:v>40940</c:v>
                      </c:pt>
                      <c:pt idx="174">
                        <c:v>40909</c:v>
                      </c:pt>
                      <c:pt idx="175">
                        <c:v>40878</c:v>
                      </c:pt>
                      <c:pt idx="176">
                        <c:v>40848</c:v>
                      </c:pt>
                      <c:pt idx="177">
                        <c:v>40817</c:v>
                      </c:pt>
                      <c:pt idx="178">
                        <c:v>40787</c:v>
                      </c:pt>
                      <c:pt idx="179">
                        <c:v>40756</c:v>
                      </c:pt>
                      <c:pt idx="180">
                        <c:v>40725</c:v>
                      </c:pt>
                      <c:pt idx="181">
                        <c:v>40695</c:v>
                      </c:pt>
                      <c:pt idx="182">
                        <c:v>40664</c:v>
                      </c:pt>
                      <c:pt idx="183">
                        <c:v>40634</c:v>
                      </c:pt>
                      <c:pt idx="184">
                        <c:v>40603</c:v>
                      </c:pt>
                      <c:pt idx="185">
                        <c:v>40575</c:v>
                      </c:pt>
                      <c:pt idx="186">
                        <c:v>40544</c:v>
                      </c:pt>
                      <c:pt idx="187">
                        <c:v>40513</c:v>
                      </c:pt>
                      <c:pt idx="188">
                        <c:v>40483</c:v>
                      </c:pt>
                      <c:pt idx="189">
                        <c:v>40452</c:v>
                      </c:pt>
                      <c:pt idx="190">
                        <c:v>40422</c:v>
                      </c:pt>
                      <c:pt idx="191">
                        <c:v>40391</c:v>
                      </c:pt>
                      <c:pt idx="192">
                        <c:v>40360</c:v>
                      </c:pt>
                      <c:pt idx="193">
                        <c:v>40330</c:v>
                      </c:pt>
                      <c:pt idx="194">
                        <c:v>40299</c:v>
                      </c:pt>
                      <c:pt idx="195">
                        <c:v>40269</c:v>
                      </c:pt>
                      <c:pt idx="196">
                        <c:v>40238</c:v>
                      </c:pt>
                      <c:pt idx="197">
                        <c:v>40210</c:v>
                      </c:pt>
                      <c:pt idx="198">
                        <c:v>40179</c:v>
                      </c:pt>
                      <c:pt idx="199">
                        <c:v>40148</c:v>
                      </c:pt>
                      <c:pt idx="200">
                        <c:v>40118</c:v>
                      </c:pt>
                      <c:pt idx="201">
                        <c:v>40087</c:v>
                      </c:pt>
                      <c:pt idx="202">
                        <c:v>40057</c:v>
                      </c:pt>
                      <c:pt idx="203">
                        <c:v>40026</c:v>
                      </c:pt>
                      <c:pt idx="204">
                        <c:v>39995</c:v>
                      </c:pt>
                      <c:pt idx="205">
                        <c:v>39965</c:v>
                      </c:pt>
                      <c:pt idx="206">
                        <c:v>39934</c:v>
                      </c:pt>
                      <c:pt idx="207">
                        <c:v>39904</c:v>
                      </c:pt>
                      <c:pt idx="208">
                        <c:v>39873</c:v>
                      </c:pt>
                      <c:pt idx="209">
                        <c:v>39845</c:v>
                      </c:pt>
                      <c:pt idx="210">
                        <c:v>39814</c:v>
                      </c:pt>
                      <c:pt idx="211">
                        <c:v>39783</c:v>
                      </c:pt>
                      <c:pt idx="212">
                        <c:v>39753</c:v>
                      </c:pt>
                      <c:pt idx="213">
                        <c:v>39722</c:v>
                      </c:pt>
                      <c:pt idx="214">
                        <c:v>39692</c:v>
                      </c:pt>
                      <c:pt idx="215">
                        <c:v>39661</c:v>
                      </c:pt>
                      <c:pt idx="216">
                        <c:v>39630</c:v>
                      </c:pt>
                      <c:pt idx="217">
                        <c:v>39600</c:v>
                      </c:pt>
                      <c:pt idx="218">
                        <c:v>39569</c:v>
                      </c:pt>
                      <c:pt idx="219">
                        <c:v>39539</c:v>
                      </c:pt>
                      <c:pt idx="220">
                        <c:v>39508</c:v>
                      </c:pt>
                      <c:pt idx="221">
                        <c:v>39479</c:v>
                      </c:pt>
                      <c:pt idx="222">
                        <c:v>39448</c:v>
                      </c:pt>
                      <c:pt idx="223">
                        <c:v>39417</c:v>
                      </c:pt>
                      <c:pt idx="224">
                        <c:v>39387</c:v>
                      </c:pt>
                      <c:pt idx="225">
                        <c:v>39356</c:v>
                      </c:pt>
                      <c:pt idx="226">
                        <c:v>39326</c:v>
                      </c:pt>
                      <c:pt idx="227">
                        <c:v>39295</c:v>
                      </c:pt>
                      <c:pt idx="228">
                        <c:v>39264</c:v>
                      </c:pt>
                      <c:pt idx="229">
                        <c:v>39234</c:v>
                      </c:pt>
                      <c:pt idx="230">
                        <c:v>39203</c:v>
                      </c:pt>
                      <c:pt idx="231">
                        <c:v>39173</c:v>
                      </c:pt>
                      <c:pt idx="232">
                        <c:v>39142</c:v>
                      </c:pt>
                      <c:pt idx="233">
                        <c:v>39114</c:v>
                      </c:pt>
                      <c:pt idx="234">
                        <c:v>39083</c:v>
                      </c:pt>
                    </c:numCache>
                  </c:numRef>
                </c:xVal>
                <c:yVal>
                  <c:numRef>
                    <c:extLst xmlns:c15="http://schemas.microsoft.com/office/drawing/2012/chart">
                      <c:ext xmlns:c15="http://schemas.microsoft.com/office/drawing/2012/chart" uri="{02D57815-91ED-43cb-92C2-25804820EDAC}">
                        <c15:formulaRef>
                          <c15:sqref>'Prix-menages 2025 '!$K$3:$K$237</c15:sqref>
                        </c15:formulaRef>
                      </c:ext>
                    </c:extLst>
                    <c:numCache>
                      <c:formatCode>General</c:formatCode>
                      <c:ptCount val="235"/>
                      <c:pt idx="12" formatCode="0.0">
                        <c:v>24.04</c:v>
                      </c:pt>
                      <c:pt idx="13" formatCode="0.0">
                        <c:v>24.04</c:v>
                      </c:pt>
                      <c:pt idx="14" formatCode="0.0">
                        <c:v>24.04</c:v>
                      </c:pt>
                      <c:pt idx="15" formatCode="0.0">
                        <c:v>24.04</c:v>
                      </c:pt>
                      <c:pt idx="16" formatCode="0.0">
                        <c:v>24.04</c:v>
                      </c:pt>
                      <c:pt idx="17" formatCode="0.0">
                        <c:v>24.04</c:v>
                      </c:pt>
                      <c:pt idx="18" formatCode="0.0">
                        <c:v>24.04</c:v>
                      </c:pt>
                      <c:pt idx="19" formatCode="0.0">
                        <c:v>26.368200000000002</c:v>
                      </c:pt>
                      <c:pt idx="20" formatCode="0.0">
                        <c:v>26.368200000000002</c:v>
                      </c:pt>
                      <c:pt idx="21" formatCode="0.0">
                        <c:v>26.368200000000002</c:v>
                      </c:pt>
                      <c:pt idx="22" formatCode="0.0">
                        <c:v>26.368200000000002</c:v>
                      </c:pt>
                      <c:pt idx="23" formatCode="0.0">
                        <c:v>26.368200000000002</c:v>
                      </c:pt>
                      <c:pt idx="24" formatCode="0.0">
                        <c:v>26.368200000000002</c:v>
                      </c:pt>
                      <c:pt idx="25" formatCode="0.0">
                        <c:v>25.342300000000002</c:v>
                      </c:pt>
                      <c:pt idx="26" formatCode="0.0">
                        <c:v>25.342300000000002</c:v>
                      </c:pt>
                      <c:pt idx="27" formatCode="0.0">
                        <c:v>25.342300000000002</c:v>
                      </c:pt>
                      <c:pt idx="28" formatCode="0.0">
                        <c:v>25.342300000000002</c:v>
                      </c:pt>
                      <c:pt idx="29" formatCode="0.0">
                        <c:v>25.342300000000002</c:v>
                      </c:pt>
                      <c:pt idx="30" formatCode="0.0">
                        <c:v>25.342300000000002</c:v>
                      </c:pt>
                      <c:pt idx="31" formatCode="0.0">
                        <c:v>22.392900000000001</c:v>
                      </c:pt>
                      <c:pt idx="32" formatCode="0.0">
                        <c:v>22.392900000000001</c:v>
                      </c:pt>
                      <c:pt idx="33" formatCode="0.0">
                        <c:v>22.392900000000001</c:v>
                      </c:pt>
                      <c:pt idx="34" formatCode="0.0">
                        <c:v>22.392900000000001</c:v>
                      </c:pt>
                      <c:pt idx="35" formatCode="0.0">
                        <c:v>22.392900000000001</c:v>
                      </c:pt>
                      <c:pt idx="36" formatCode="0.0">
                        <c:v>22.392900000000001</c:v>
                      </c:pt>
                      <c:pt idx="37" formatCode="0.0">
                        <c:v>20.005199999999999</c:v>
                      </c:pt>
                      <c:pt idx="38" formatCode="0.0">
                        <c:v>20.005199999999999</c:v>
                      </c:pt>
                      <c:pt idx="39" formatCode="0.0">
                        <c:v>20.005199999999999</c:v>
                      </c:pt>
                      <c:pt idx="40" formatCode="0.0">
                        <c:v>20.005199999999999</c:v>
                      </c:pt>
                      <c:pt idx="41" formatCode="0.0">
                        <c:v>20.005199999999999</c:v>
                      </c:pt>
                      <c:pt idx="42" formatCode="0.0">
                        <c:v>20.005199999999999</c:v>
                      </c:pt>
                      <c:pt idx="43" formatCode="0.0">
                        <c:v>18.678699999999999</c:v>
                      </c:pt>
                      <c:pt idx="44" formatCode="0.0">
                        <c:v>18.678699999999999</c:v>
                      </c:pt>
                      <c:pt idx="45" formatCode="0.0">
                        <c:v>18.678699999999999</c:v>
                      </c:pt>
                      <c:pt idx="46" formatCode="0.0">
                        <c:v>18.678699999999999</c:v>
                      </c:pt>
                      <c:pt idx="47" formatCode="0.0">
                        <c:v>18.678699999999999</c:v>
                      </c:pt>
                      <c:pt idx="48" formatCode="0.0">
                        <c:v>18.678699999999999</c:v>
                      </c:pt>
                      <c:pt idx="49" formatCode="0.0">
                        <c:v>18.497399999999999</c:v>
                      </c:pt>
                      <c:pt idx="50" formatCode="0.0">
                        <c:v>18.497399999999999</c:v>
                      </c:pt>
                      <c:pt idx="51" formatCode="0.0">
                        <c:v>18.497399999999999</c:v>
                      </c:pt>
                      <c:pt idx="52" formatCode="0.0">
                        <c:v>18.497399999999999</c:v>
                      </c:pt>
                      <c:pt idx="53" formatCode="0.0">
                        <c:v>18.497399999999999</c:v>
                      </c:pt>
                      <c:pt idx="54" formatCode="0.0">
                        <c:v>18.497399999999999</c:v>
                      </c:pt>
                      <c:pt idx="55" formatCode="0.0">
                        <c:v>17.814399999999999</c:v>
                      </c:pt>
                      <c:pt idx="56" formatCode="0.0">
                        <c:v>17.814399999999999</c:v>
                      </c:pt>
                      <c:pt idx="57" formatCode="0.0">
                        <c:v>17.814399999999999</c:v>
                      </c:pt>
                      <c:pt idx="58" formatCode="0.0">
                        <c:v>17.814399999999999</c:v>
                      </c:pt>
                      <c:pt idx="59" formatCode="0.0">
                        <c:v>17.814399999999999</c:v>
                      </c:pt>
                      <c:pt idx="60" formatCode="0.0">
                        <c:v>17.814399999999999</c:v>
                      </c:pt>
                      <c:pt idx="61" formatCode="0.0">
                        <c:v>17.2638</c:v>
                      </c:pt>
                      <c:pt idx="62" formatCode="0.0">
                        <c:v>17.2638</c:v>
                      </c:pt>
                      <c:pt idx="63" formatCode="0.0">
                        <c:v>17.2638</c:v>
                      </c:pt>
                      <c:pt idx="64" formatCode="0.0">
                        <c:v>17.2638</c:v>
                      </c:pt>
                      <c:pt idx="65" formatCode="0.0">
                        <c:v>17.2638</c:v>
                      </c:pt>
                      <c:pt idx="66" formatCode="0.0">
                        <c:v>17.2638</c:v>
                      </c:pt>
                      <c:pt idx="67" formatCode="0.0">
                        <c:v>17.3309</c:v>
                      </c:pt>
                      <c:pt idx="68" formatCode="0.0">
                        <c:v>17.3309</c:v>
                      </c:pt>
                      <c:pt idx="69" formatCode="0.0">
                        <c:v>17.3309</c:v>
                      </c:pt>
                      <c:pt idx="70" formatCode="0.0">
                        <c:v>17.3309</c:v>
                      </c:pt>
                      <c:pt idx="71" formatCode="0.0">
                        <c:v>17.3309</c:v>
                      </c:pt>
                      <c:pt idx="72" formatCode="0.0">
                        <c:v>17.3309</c:v>
                      </c:pt>
                      <c:pt idx="73" formatCode="0.0">
                        <c:v>16.766100000000002</c:v>
                      </c:pt>
                      <c:pt idx="74" formatCode="0.0">
                        <c:v>16.766100000000002</c:v>
                      </c:pt>
                      <c:pt idx="75" formatCode="0.0">
                        <c:v>16.766100000000002</c:v>
                      </c:pt>
                      <c:pt idx="76" formatCode="0.0">
                        <c:v>16.766100000000002</c:v>
                      </c:pt>
                      <c:pt idx="77" formatCode="0.0">
                        <c:v>16.766100000000002</c:v>
                      </c:pt>
                      <c:pt idx="78" formatCode="0.0">
                        <c:v>16.766100000000002</c:v>
                      </c:pt>
                      <c:pt idx="79" formatCode="0.0">
                        <c:v>16.714700000000001</c:v>
                      </c:pt>
                      <c:pt idx="80" formatCode="0.0">
                        <c:v>16.714700000000001</c:v>
                      </c:pt>
                      <c:pt idx="81" formatCode="0.0">
                        <c:v>16.714700000000001</c:v>
                      </c:pt>
                      <c:pt idx="82" formatCode="0.0">
                        <c:v>16.714700000000001</c:v>
                      </c:pt>
                      <c:pt idx="83" formatCode="0.0">
                        <c:v>16.714700000000001</c:v>
                      </c:pt>
                      <c:pt idx="84" formatCode="0.0">
                        <c:v>16.714700000000001</c:v>
                      </c:pt>
                      <c:pt idx="85" formatCode="0.0">
                        <c:v>15.334</c:v>
                      </c:pt>
                      <c:pt idx="86" formatCode="0.0">
                        <c:v>15.334</c:v>
                      </c:pt>
                      <c:pt idx="87" formatCode="0.0">
                        <c:v>15.334</c:v>
                      </c:pt>
                      <c:pt idx="88" formatCode="0.0">
                        <c:v>15.334</c:v>
                      </c:pt>
                      <c:pt idx="89" formatCode="0.0">
                        <c:v>15.334</c:v>
                      </c:pt>
                      <c:pt idx="90" formatCode="0.0">
                        <c:v>15.334</c:v>
                      </c:pt>
                      <c:pt idx="91" formatCode="0.0">
                        <c:v>15.557</c:v>
                      </c:pt>
                      <c:pt idx="92" formatCode="0.0">
                        <c:v>15.557</c:v>
                      </c:pt>
                      <c:pt idx="93" formatCode="0.0">
                        <c:v>15.557</c:v>
                      </c:pt>
                      <c:pt idx="94" formatCode="0.0">
                        <c:v>15.557</c:v>
                      </c:pt>
                      <c:pt idx="95" formatCode="0.0">
                        <c:v>15.557</c:v>
                      </c:pt>
                      <c:pt idx="96" formatCode="0.0">
                        <c:v>15.557</c:v>
                      </c:pt>
                      <c:pt idx="97" formatCode="0.0">
                        <c:v>15.4496</c:v>
                      </c:pt>
                      <c:pt idx="98" formatCode="0.0">
                        <c:v>15.4496</c:v>
                      </c:pt>
                      <c:pt idx="99" formatCode="0.0">
                        <c:v>15.4496</c:v>
                      </c:pt>
                      <c:pt idx="100" formatCode="0.0">
                        <c:v>15.4496</c:v>
                      </c:pt>
                      <c:pt idx="101" formatCode="0.0">
                        <c:v>15.4496</c:v>
                      </c:pt>
                      <c:pt idx="102" formatCode="0.0">
                        <c:v>15.4496</c:v>
                      </c:pt>
                      <c:pt idx="103" formatCode="0.0">
                        <c:v>15.339700000000001</c:v>
                      </c:pt>
                      <c:pt idx="104" formatCode="0.0">
                        <c:v>15.339700000000001</c:v>
                      </c:pt>
                      <c:pt idx="105" formatCode="0.0">
                        <c:v>15.339700000000001</c:v>
                      </c:pt>
                      <c:pt idx="106" formatCode="0.0">
                        <c:v>15.339700000000001</c:v>
                      </c:pt>
                      <c:pt idx="107" formatCode="0.0">
                        <c:v>15.339700000000001</c:v>
                      </c:pt>
                      <c:pt idx="108" formatCode="0.0">
                        <c:v>15.339700000000001</c:v>
                      </c:pt>
                      <c:pt idx="109" formatCode="0.0">
                        <c:v>15.1294</c:v>
                      </c:pt>
                      <c:pt idx="110" formatCode="0.0">
                        <c:v>15.1294</c:v>
                      </c:pt>
                      <c:pt idx="111" formatCode="0.0">
                        <c:v>15.1294</c:v>
                      </c:pt>
                      <c:pt idx="112" formatCode="0.0">
                        <c:v>15.1294</c:v>
                      </c:pt>
                      <c:pt idx="113" formatCode="0.0">
                        <c:v>15.1294</c:v>
                      </c:pt>
                      <c:pt idx="114" formatCode="0.0">
                        <c:v>15.1294</c:v>
                      </c:pt>
                      <c:pt idx="115" formatCode="0.0">
                        <c:v>15.598800000000001</c:v>
                      </c:pt>
                      <c:pt idx="116" formatCode="0.0">
                        <c:v>15.598800000000001</c:v>
                      </c:pt>
                      <c:pt idx="117" formatCode="0.0">
                        <c:v>15.598800000000001</c:v>
                      </c:pt>
                      <c:pt idx="118" formatCode="0.0">
                        <c:v>15.598800000000001</c:v>
                      </c:pt>
                      <c:pt idx="119" formatCode="0.0">
                        <c:v>15.598800000000001</c:v>
                      </c:pt>
                      <c:pt idx="120" formatCode="0.0">
                        <c:v>15.598800000000001</c:v>
                      </c:pt>
                      <c:pt idx="121" formatCode="0.0">
                        <c:v>15.4346</c:v>
                      </c:pt>
                      <c:pt idx="122" formatCode="0.0">
                        <c:v>15.4346</c:v>
                      </c:pt>
                      <c:pt idx="123" formatCode="0.0">
                        <c:v>15.4346</c:v>
                      </c:pt>
                      <c:pt idx="124" formatCode="0.0">
                        <c:v>15.4346</c:v>
                      </c:pt>
                      <c:pt idx="125" formatCode="0.0">
                        <c:v>15.4346</c:v>
                      </c:pt>
                      <c:pt idx="126" formatCode="0.0">
                        <c:v>15.4346</c:v>
                      </c:pt>
                      <c:pt idx="127" formatCode="0.0">
                        <c:v>15.3711</c:v>
                      </c:pt>
                      <c:pt idx="128" formatCode="0.0">
                        <c:v>15.3711</c:v>
                      </c:pt>
                      <c:pt idx="129" formatCode="0.0">
                        <c:v>15.3711</c:v>
                      </c:pt>
                      <c:pt idx="130" formatCode="0.0">
                        <c:v>15.3711</c:v>
                      </c:pt>
                      <c:pt idx="131" formatCode="0.0">
                        <c:v>15.3711</c:v>
                      </c:pt>
                      <c:pt idx="132" formatCode="0.0">
                        <c:v>15.3711</c:v>
                      </c:pt>
                      <c:pt idx="133" formatCode="0.0">
                        <c:v>15.1493</c:v>
                      </c:pt>
                      <c:pt idx="134" formatCode="0.0">
                        <c:v>15.1493</c:v>
                      </c:pt>
                      <c:pt idx="135" formatCode="0.0">
                        <c:v>15.1493</c:v>
                      </c:pt>
                      <c:pt idx="136" formatCode="0.0">
                        <c:v>15.1493</c:v>
                      </c:pt>
                      <c:pt idx="137" formatCode="0.0">
                        <c:v>15.1493</c:v>
                      </c:pt>
                      <c:pt idx="138" formatCode="0.0">
                        <c:v>15.1493</c:v>
                      </c:pt>
                      <c:pt idx="139" formatCode="0.0">
                        <c:v>15.144299999999999</c:v>
                      </c:pt>
                      <c:pt idx="140" formatCode="0.0">
                        <c:v>15.144299999999999</c:v>
                      </c:pt>
                      <c:pt idx="141" formatCode="0.0">
                        <c:v>15.144299999999999</c:v>
                      </c:pt>
                      <c:pt idx="142" formatCode="0.0">
                        <c:v>15.144299999999999</c:v>
                      </c:pt>
                      <c:pt idx="143" formatCode="0.0">
                        <c:v>15.144299999999999</c:v>
                      </c:pt>
                      <c:pt idx="144" formatCode="0.0">
                        <c:v>15.144299999999999</c:v>
                      </c:pt>
                      <c:pt idx="145" formatCode="0.0">
                        <c:v>13.168200000000001</c:v>
                      </c:pt>
                      <c:pt idx="146" formatCode="0.0">
                        <c:v>13.168200000000001</c:v>
                      </c:pt>
                      <c:pt idx="147" formatCode="0.0">
                        <c:v>13.168200000000001</c:v>
                      </c:pt>
                      <c:pt idx="148" formatCode="0.0">
                        <c:v>13.168200000000001</c:v>
                      </c:pt>
                      <c:pt idx="149" formatCode="0.0">
                        <c:v>13.168200000000001</c:v>
                      </c:pt>
                      <c:pt idx="150" formatCode="0.0">
                        <c:v>13.168200000000001</c:v>
                      </c:pt>
                      <c:pt idx="151" formatCode="0.0">
                        <c:v>13.393700000000001</c:v>
                      </c:pt>
                      <c:pt idx="152" formatCode="0.0">
                        <c:v>13.393700000000001</c:v>
                      </c:pt>
                      <c:pt idx="153" formatCode="0.0">
                        <c:v>13.393700000000001</c:v>
                      </c:pt>
                      <c:pt idx="154" formatCode="0.0">
                        <c:v>13.393700000000001</c:v>
                      </c:pt>
                      <c:pt idx="155" formatCode="0.0">
                        <c:v>13.393700000000001</c:v>
                      </c:pt>
                      <c:pt idx="156" formatCode="0.0">
                        <c:v>13.393700000000001</c:v>
                      </c:pt>
                      <c:pt idx="157" formatCode="0.0">
                        <c:v>12.7241</c:v>
                      </c:pt>
                      <c:pt idx="158" formatCode="0.0">
                        <c:v>12.7241</c:v>
                      </c:pt>
                      <c:pt idx="159" formatCode="0.0">
                        <c:v>12.7241</c:v>
                      </c:pt>
                      <c:pt idx="160" formatCode="0.0">
                        <c:v>12.7241</c:v>
                      </c:pt>
                      <c:pt idx="161" formatCode="0.0">
                        <c:v>12.7241</c:v>
                      </c:pt>
                      <c:pt idx="162" formatCode="0.0">
                        <c:v>12.7241</c:v>
                      </c:pt>
                      <c:pt idx="163" formatCode="0.0">
                        <c:v>13.4152</c:v>
                      </c:pt>
                      <c:pt idx="164" formatCode="0.0">
                        <c:v>13.4152</c:v>
                      </c:pt>
                      <c:pt idx="165" formatCode="0.0">
                        <c:v>13.4152</c:v>
                      </c:pt>
                      <c:pt idx="166" formatCode="0.0">
                        <c:v>13.4152</c:v>
                      </c:pt>
                      <c:pt idx="167" formatCode="0.0">
                        <c:v>13.4152</c:v>
                      </c:pt>
                      <c:pt idx="168" formatCode="0.0">
                        <c:v>13.4152</c:v>
                      </c:pt>
                      <c:pt idx="169" formatCode="0.0">
                        <c:v>12.557499999999999</c:v>
                      </c:pt>
                      <c:pt idx="170" formatCode="0.0">
                        <c:v>12.557499999999999</c:v>
                      </c:pt>
                      <c:pt idx="171" formatCode="0.0">
                        <c:v>12.557499999999999</c:v>
                      </c:pt>
                      <c:pt idx="172" formatCode="0.0">
                        <c:v>12.557499999999999</c:v>
                      </c:pt>
                      <c:pt idx="173" formatCode="0.0">
                        <c:v>12.557499999999999</c:v>
                      </c:pt>
                      <c:pt idx="174" formatCode="0.0">
                        <c:v>12.557499999999999</c:v>
                      </c:pt>
                      <c:pt idx="175" formatCode="0.0">
                        <c:v>12.6928</c:v>
                      </c:pt>
                      <c:pt idx="176" formatCode="0.0">
                        <c:v>12.6928</c:v>
                      </c:pt>
                      <c:pt idx="177" formatCode="0.0">
                        <c:v>12.6928</c:v>
                      </c:pt>
                      <c:pt idx="178" formatCode="0.0">
                        <c:v>12.6928</c:v>
                      </c:pt>
                      <c:pt idx="179" formatCode="0.0">
                        <c:v>12.6928</c:v>
                      </c:pt>
                      <c:pt idx="180" formatCode="0.0">
                        <c:v>12.6928</c:v>
                      </c:pt>
                      <c:pt idx="181" formatCode="0.0">
                        <c:v>12.446099999999999</c:v>
                      </c:pt>
                      <c:pt idx="182" formatCode="0.0">
                        <c:v>12.446099999999999</c:v>
                      </c:pt>
                      <c:pt idx="183" formatCode="0.0">
                        <c:v>12.446099999999999</c:v>
                      </c:pt>
                      <c:pt idx="184" formatCode="0.0">
                        <c:v>12.446099999999999</c:v>
                      </c:pt>
                      <c:pt idx="185" formatCode="0.0">
                        <c:v>12.446099999999999</c:v>
                      </c:pt>
                      <c:pt idx="186" formatCode="0.0">
                        <c:v>12.446099999999999</c:v>
                      </c:pt>
                      <c:pt idx="187" formatCode="0.0">
                        <c:v>11.843999999999999</c:v>
                      </c:pt>
                      <c:pt idx="188" formatCode="0.0">
                        <c:v>11.843999999999999</c:v>
                      </c:pt>
                      <c:pt idx="189" formatCode="0.0">
                        <c:v>11.843999999999999</c:v>
                      </c:pt>
                      <c:pt idx="190" formatCode="0.0">
                        <c:v>11.843999999999999</c:v>
                      </c:pt>
                      <c:pt idx="191" formatCode="0.0">
                        <c:v>11.843999999999999</c:v>
                      </c:pt>
                      <c:pt idx="192" formatCode="0.0">
                        <c:v>11.843999999999999</c:v>
                      </c:pt>
                      <c:pt idx="193" formatCode="0.0">
                        <c:v>11.1805</c:v>
                      </c:pt>
                      <c:pt idx="194" formatCode="0.0">
                        <c:v>11.1805</c:v>
                      </c:pt>
                      <c:pt idx="195" formatCode="0.0">
                        <c:v>11.1805</c:v>
                      </c:pt>
                      <c:pt idx="196" formatCode="0.0">
                        <c:v>11.1805</c:v>
                      </c:pt>
                      <c:pt idx="197" formatCode="0.0">
                        <c:v>11.1805</c:v>
                      </c:pt>
                      <c:pt idx="198" formatCode="0.0">
                        <c:v>11.1805</c:v>
                      </c:pt>
                      <c:pt idx="199" formatCode="0.0">
                        <c:v>11.0723</c:v>
                      </c:pt>
                      <c:pt idx="200" formatCode="0.0">
                        <c:v>11.0723</c:v>
                      </c:pt>
                      <c:pt idx="201" formatCode="0.0">
                        <c:v>11.0723</c:v>
                      </c:pt>
                      <c:pt idx="202" formatCode="0.0">
                        <c:v>11.0723</c:v>
                      </c:pt>
                      <c:pt idx="203" formatCode="0.0">
                        <c:v>11.0723</c:v>
                      </c:pt>
                      <c:pt idx="204" formatCode="0.0">
                        <c:v>11.0723</c:v>
                      </c:pt>
                      <c:pt idx="205" formatCode="0.0">
                        <c:v>10.0426</c:v>
                      </c:pt>
                      <c:pt idx="206" formatCode="0.0">
                        <c:v>10.0426</c:v>
                      </c:pt>
                      <c:pt idx="207" formatCode="0.0">
                        <c:v>10.0426</c:v>
                      </c:pt>
                      <c:pt idx="208" formatCode="0.0">
                        <c:v>10.0426</c:v>
                      </c:pt>
                      <c:pt idx="209" formatCode="0.0">
                        <c:v>10.0426</c:v>
                      </c:pt>
                      <c:pt idx="210" formatCode="0.0">
                        <c:v>10.0426</c:v>
                      </c:pt>
                      <c:pt idx="211" formatCode="0.0">
                        <c:v>10.5472</c:v>
                      </c:pt>
                      <c:pt idx="212" formatCode="0.0">
                        <c:v>10.5472</c:v>
                      </c:pt>
                      <c:pt idx="213" formatCode="0.0">
                        <c:v>10.5472</c:v>
                      </c:pt>
                      <c:pt idx="214" formatCode="0.0">
                        <c:v>10.5472</c:v>
                      </c:pt>
                      <c:pt idx="215" formatCode="0.0">
                        <c:v>10.5472</c:v>
                      </c:pt>
                      <c:pt idx="216" formatCode="0.0">
                        <c:v>10.5472</c:v>
                      </c:pt>
                      <c:pt idx="217" formatCode="0.0">
                        <c:v>9.9260000000000002</c:v>
                      </c:pt>
                      <c:pt idx="218" formatCode="0.0">
                        <c:v>9.9260000000000002</c:v>
                      </c:pt>
                      <c:pt idx="219" formatCode="0.0">
                        <c:v>9.9260000000000002</c:v>
                      </c:pt>
                      <c:pt idx="220" formatCode="0.0">
                        <c:v>9.9260000000000002</c:v>
                      </c:pt>
                      <c:pt idx="221" formatCode="0.0">
                        <c:v>9.9260000000000002</c:v>
                      </c:pt>
                      <c:pt idx="222" formatCode="0.0">
                        <c:v>9.9260000000000002</c:v>
                      </c:pt>
                      <c:pt idx="223" formatCode="0.0">
                        <c:v>9.9682999999999993</c:v>
                      </c:pt>
                      <c:pt idx="224" formatCode="0.0">
                        <c:v>9.9682999999999993</c:v>
                      </c:pt>
                      <c:pt idx="225" formatCode="0.0">
                        <c:v>9.9682999999999993</c:v>
                      </c:pt>
                      <c:pt idx="226" formatCode="0.0">
                        <c:v>9.9682999999999993</c:v>
                      </c:pt>
                      <c:pt idx="227" formatCode="0.0">
                        <c:v>9.9682999999999993</c:v>
                      </c:pt>
                      <c:pt idx="228" formatCode="0.0">
                        <c:v>9.9682999999999993</c:v>
                      </c:pt>
                      <c:pt idx="229" formatCode="0.0">
                        <c:v>9.9499999999999993</c:v>
                      </c:pt>
                      <c:pt idx="230" formatCode="0.0">
                        <c:v>9.9499999999999993</c:v>
                      </c:pt>
                      <c:pt idx="231" formatCode="0.0">
                        <c:v>9.9499999999999993</c:v>
                      </c:pt>
                      <c:pt idx="232" formatCode="0.0">
                        <c:v>9.9499999999999993</c:v>
                      </c:pt>
                      <c:pt idx="233" formatCode="0.0">
                        <c:v>9.9499999999999993</c:v>
                      </c:pt>
                      <c:pt idx="234" formatCode="0.0">
                        <c:v>9.9499999999999993</c:v>
                      </c:pt>
                    </c:numCache>
                  </c:numRef>
                </c:yVal>
                <c:smooth val="0"/>
                <c:extLst xmlns:c15="http://schemas.microsoft.com/office/drawing/2012/chart">
                  <c:ext xmlns:c16="http://schemas.microsoft.com/office/drawing/2014/chart" uri="{C3380CC4-5D6E-409C-BE32-E72D297353CC}">
                    <c16:uniqueId val="{00000010-131F-4A2D-920A-0B26CA172AA4}"/>
                  </c:ext>
                </c:extLst>
              </c15:ser>
            </c15:filteredScatterSeries>
          </c:ext>
        </c:extLst>
      </c:scatterChart>
      <c:valAx>
        <c:axId val="682136271"/>
        <c:scaling>
          <c:orientation val="minMax"/>
          <c:max val="46060"/>
          <c:min val="38730"/>
        </c:scaling>
        <c:delete val="0"/>
        <c:axPos val="b"/>
        <c:majorGridlines>
          <c:spPr>
            <a:ln w="9525" cap="flat" cmpd="sng" algn="ctr">
              <a:solidFill>
                <a:schemeClr val="tx1">
                  <a:lumMod val="15000"/>
                  <a:lumOff val="85000"/>
                </a:schemeClr>
              </a:solidFill>
              <a:round/>
            </a:ln>
            <a:effectLst/>
          </c:spPr>
        </c:majorGridlines>
        <c:numFmt formatCode="[$-40C]mmm\-yy;@" sourceLinked="0"/>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crossAx val="682136751"/>
        <c:crosses val="autoZero"/>
        <c:crossBetween val="midCat"/>
        <c:majorUnit val="365"/>
      </c:valAx>
      <c:valAx>
        <c:axId val="682136751"/>
        <c:scaling>
          <c:orientation val="minMax"/>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fr-FR" sz="1800" b="1"/>
                  <a:t>Prix de l'énergie (c€/kWh)</a:t>
                </a:r>
              </a:p>
            </c:rich>
          </c:tx>
          <c:overlay val="0"/>
          <c:spPr>
            <a:noFill/>
            <a:ln>
              <a:noFill/>
            </a:ln>
            <a:effectLst/>
          </c:spPr>
          <c:txPr>
            <a:bodyPr rot="-540000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w="9525" cap="flat" cmpd="sng" algn="ctr">
            <a:solidFill>
              <a:srgbClr val="EDE802"/>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fr-FR"/>
          </a:p>
        </c:txPr>
        <c:crossAx val="682136271"/>
        <c:crosses val="autoZero"/>
        <c:crossBetween val="midCat"/>
      </c:valAx>
      <c:spPr>
        <a:noFill/>
        <a:ln>
          <a:noFill/>
        </a:ln>
        <a:effectLst/>
      </c:spPr>
    </c:plotArea>
    <c:legend>
      <c:legendPos val="t"/>
      <c:layout>
        <c:manualLayout>
          <c:xMode val="edge"/>
          <c:yMode val="edge"/>
          <c:x val="8.3000025989892839E-2"/>
          <c:y val="0.11618702596164203"/>
          <c:w val="0.81158493253481201"/>
          <c:h val="0.1745488343544715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r-FR" dirty="0"/>
              <a:t>Coût du MWh utile par poste de dépense</a:t>
            </a:r>
          </a:p>
          <a:p>
            <a:pPr>
              <a:defRPr sz="2128" b="1" i="0" u="none" strike="noStrike" kern="1200" cap="all" spc="120" normalizeH="0" baseline="0">
                <a:solidFill>
                  <a:schemeClr val="tx1">
                    <a:lumMod val="65000"/>
                    <a:lumOff val="35000"/>
                  </a:schemeClr>
                </a:solidFill>
                <a:latin typeface="+mn-lt"/>
                <a:ea typeface="+mn-ea"/>
                <a:cs typeface="+mn-cs"/>
              </a:defRPr>
            </a:pPr>
            <a:r>
              <a:rPr lang="fr-FR" dirty="0"/>
              <a:t>année 1</a:t>
            </a:r>
          </a:p>
        </c:rich>
      </c:tx>
      <c:overlay val="0"/>
      <c:spPr>
        <a:noFill/>
        <a:ln>
          <a:noFill/>
        </a:ln>
        <a:effectLst/>
      </c:spPr>
    </c:title>
    <c:autoTitleDeleted val="0"/>
    <c:plotArea>
      <c:layout>
        <c:manualLayout>
          <c:layoutTarget val="inner"/>
          <c:xMode val="edge"/>
          <c:yMode val="edge"/>
          <c:x val="1.4763941276925567E-2"/>
          <c:y val="0.11721612604330209"/>
          <c:w val="0.69512292170048895"/>
          <c:h val="0.80131570897014537"/>
        </c:manualLayout>
      </c:layout>
      <c:barChart>
        <c:barDir val="col"/>
        <c:grouping val="stacked"/>
        <c:varyColors val="1"/>
        <c:ser>
          <c:idx val="0"/>
          <c:order val="0"/>
          <c:tx>
            <c:strRef>
              <c:f>'Scénario 1'!$P$126</c:f>
              <c:strCache>
                <c:ptCount val="1"/>
                <c:pt idx="0">
                  <c:v>P1 - énergie bois</c:v>
                </c:pt>
              </c:strCache>
            </c:strRef>
          </c:tx>
          <c:spPr>
            <a:solidFill>
              <a:srgbClr val="95C11F"/>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1'!$Q$126:$R$126</c:f>
              <c:numCache>
                <c:formatCode>0</c:formatCode>
                <c:ptCount val="2"/>
                <c:pt idx="0">
                  <c:v>49</c:v>
                </c:pt>
                <c:pt idx="1">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A70A-460F-A6C4-83E1433CE938}"/>
            </c:ext>
          </c:extLst>
        </c:ser>
        <c:ser>
          <c:idx val="1"/>
          <c:order val="1"/>
          <c:tx>
            <c:strRef>
              <c:f>'Scénario 1'!$P$127</c:f>
              <c:strCache>
                <c:ptCount val="1"/>
                <c:pt idx="0">
                  <c:v>P1 - énergie appoint/ref</c:v>
                </c:pt>
              </c:strCache>
            </c:strRef>
          </c:tx>
          <c:spPr>
            <a:solidFill>
              <a:srgbClr val="7F7F7F"/>
            </a:solidFill>
            <a:ln>
              <a:noFill/>
            </a:ln>
            <a:effectLst/>
          </c:spPr>
          <c:invertIfNegative val="1"/>
          <c:dPt>
            <c:idx val="0"/>
            <c:invertIfNegative val="1"/>
            <c:bubble3D val="0"/>
            <c:spPr>
              <a:solidFill>
                <a:schemeClr val="bg1">
                  <a:lumMod val="50000"/>
                </a:schemeClr>
              </a:solidFill>
              <a:ln>
                <a:noFill/>
              </a:ln>
              <a:effectLst/>
            </c:spPr>
            <c:extLst>
              <c:ext xmlns:c16="http://schemas.microsoft.com/office/drawing/2014/chart" uri="{C3380CC4-5D6E-409C-BE32-E72D297353CC}">
                <c16:uniqueId val="{00000002-A70A-460F-A6C4-83E1433CE93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1'!$Q$127:$R$127</c:f>
              <c:numCache>
                <c:formatCode>0</c:formatCode>
                <c:ptCount val="2"/>
                <c:pt idx="0">
                  <c:v>0</c:v>
                </c:pt>
                <c:pt idx="1">
                  <c:v>76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3-A70A-460F-A6C4-83E1433CE938}"/>
            </c:ext>
          </c:extLst>
        </c:ser>
        <c:ser>
          <c:idx val="2"/>
          <c:order val="2"/>
          <c:tx>
            <c:strRef>
              <c:f>'Scénario 1'!$P$128</c:f>
              <c:strCache>
                <c:ptCount val="1"/>
                <c:pt idx="0">
                  <c:v>P2 - maintenance</c:v>
                </c:pt>
              </c:strCache>
            </c:strRef>
          </c:tx>
          <c:spPr>
            <a:solidFill>
              <a:srgbClr val="EF8600"/>
            </a:solidFill>
            <a:ln>
              <a:noFill/>
            </a:ln>
            <a:effectLst/>
          </c:spPr>
          <c:invertIfNegative val="1"/>
          <c:dPt>
            <c:idx val="1"/>
            <c:invertIfNegative val="1"/>
            <c:bubble3D val="0"/>
            <c:spPr>
              <a:solidFill>
                <a:schemeClr val="accent4">
                  <a:lumMod val="75000"/>
                </a:schemeClr>
              </a:solidFill>
              <a:ln>
                <a:noFill/>
              </a:ln>
              <a:effectLst/>
            </c:spPr>
            <c:extLst>
              <c:ext xmlns:c16="http://schemas.microsoft.com/office/drawing/2014/chart" uri="{C3380CC4-5D6E-409C-BE32-E72D297353CC}">
                <c16:uniqueId val="{00000005-A70A-460F-A6C4-83E1433CE93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1'!$Q$128:$R$128</c:f>
              <c:numCache>
                <c:formatCode>0</c:formatCode>
                <c:ptCount val="2"/>
                <c:pt idx="0">
                  <c:v>18</c:v>
                </c:pt>
                <c:pt idx="1">
                  <c:v>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6-A70A-460F-A6C4-83E1433CE938}"/>
            </c:ext>
          </c:extLst>
        </c:ser>
        <c:ser>
          <c:idx val="3"/>
          <c:order val="3"/>
          <c:tx>
            <c:strRef>
              <c:f>'Scénario 1'!$P$129</c:f>
              <c:strCache>
                <c:ptCount val="1"/>
                <c:pt idx="0">
                  <c:v>P3 - gros entretien</c:v>
                </c:pt>
              </c:strCache>
            </c:strRef>
          </c:tx>
          <c:spPr>
            <a:solidFill>
              <a:srgbClr val="FFC000"/>
            </a:solidFill>
            <a:ln>
              <a:noFill/>
            </a:ln>
            <a:effectLst/>
          </c:spPr>
          <c:invertIfNegative val="1"/>
          <c:dPt>
            <c:idx val="1"/>
            <c:invertIfNegative val="1"/>
            <c:bubble3D val="0"/>
            <c:extLst>
              <c:ext xmlns:c16="http://schemas.microsoft.com/office/drawing/2014/chart" uri="{C3380CC4-5D6E-409C-BE32-E72D297353CC}">
                <c16:uniqueId val="{00000007-A70A-460F-A6C4-83E1433CE93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1'!$Q$129:$R$129</c:f>
              <c:numCache>
                <c:formatCode>0</c:formatCode>
                <c:ptCount val="2"/>
                <c:pt idx="0">
                  <c:v>5</c:v>
                </c:pt>
                <c:pt idx="1">
                  <c:v>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8-A70A-460F-A6C4-83E1433CE938}"/>
            </c:ext>
          </c:extLst>
        </c:ser>
        <c:ser>
          <c:idx val="4"/>
          <c:order val="4"/>
          <c:tx>
            <c:strRef>
              <c:f>'Scénario 1'!$P$130</c:f>
              <c:strCache>
                <c:ptCount val="1"/>
                <c:pt idx="0">
                  <c:v>P4 - amortissements</c:v>
                </c:pt>
              </c:strCache>
            </c:strRef>
          </c:tx>
          <c:spPr>
            <a:solidFill>
              <a:srgbClr val="093C92"/>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1'!$Q$130:$R$130</c:f>
              <c:numCache>
                <c:formatCode>0</c:formatCode>
                <c:ptCount val="2"/>
                <c:pt idx="0">
                  <c:v>43</c:v>
                </c:pt>
                <c:pt idx="1">
                  <c:v>14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9-A70A-460F-A6C4-83E1433CE938}"/>
            </c:ext>
          </c:extLst>
        </c:ser>
        <c:ser>
          <c:idx val="6"/>
          <c:order val="6"/>
          <c:tx>
            <c:strRef>
              <c:f>'Scénario 1'!$P$132</c:f>
              <c:strCache>
                <c:ptCount val="1"/>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1'!$Q$132:$R$132</c:f>
              <c:numCache>
                <c:formatCode>General</c:formatCode>
                <c:ptCount val="2"/>
                <c:pt idx="0">
                  <c:v>0</c:v>
                </c:pt>
                <c:pt idx="1">
                  <c:v>0</c:v>
                </c:pt>
              </c:numCache>
            </c:numRef>
          </c:val>
          <c:extLst>
            <c:ext xmlns:c16="http://schemas.microsoft.com/office/drawing/2014/chart" uri="{C3380CC4-5D6E-409C-BE32-E72D297353CC}">
              <c16:uniqueId val="{0000000A-A70A-460F-A6C4-83E1433CE938}"/>
            </c:ext>
          </c:extLst>
        </c:ser>
        <c:dLbls>
          <c:dLblPos val="ctr"/>
          <c:showLegendKey val="0"/>
          <c:showVal val="1"/>
          <c:showCatName val="0"/>
          <c:showSerName val="0"/>
          <c:showPercent val="0"/>
          <c:showBubbleSize val="0"/>
        </c:dLbls>
        <c:gapWidth val="79"/>
        <c:overlap val="100"/>
        <c:axId val="1173654332"/>
        <c:axId val="1006786798"/>
        <c:extLst>
          <c:ext xmlns:c15="http://schemas.microsoft.com/office/drawing/2012/chart" uri="{02D57815-91ED-43cb-92C2-25804820EDAC}">
            <c15:filteredBarSeries>
              <c15:ser>
                <c:idx val="5"/>
                <c:order val="5"/>
                <c:tx>
                  <c:strRef>
                    <c:extLst>
                      <c:ext uri="{02D57815-91ED-43cb-92C2-25804820EDAC}">
                        <c15:formulaRef>
                          <c15:sqref>'Scénario 1'!$P$131</c15:sqref>
                        </c15:formulaRef>
                      </c:ext>
                    </c:extLst>
                    <c:strCache>
                      <c:ptCount val="1"/>
                      <c:pt idx="0">
                        <c:v>TOTAL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'Scénario 1'!$Q$125:$R$125</c15:sqref>
                        </c15:formulaRef>
                      </c:ext>
                    </c:extLst>
                    <c:strCache>
                      <c:ptCount val="2"/>
                      <c:pt idx="0">
                        <c:v>bois</c:v>
                      </c:pt>
                      <c:pt idx="1">
                        <c:v>référence</c:v>
                      </c:pt>
                    </c:strCache>
                  </c:strRef>
                </c:cat>
                <c:val>
                  <c:numRef>
                    <c:extLst>
                      <c:ext uri="{02D57815-91ED-43cb-92C2-25804820EDAC}">
                        <c15:formulaRef>
                          <c15:sqref>'Scénario 1'!$Q$131:$R$131</c15:sqref>
                        </c15:formulaRef>
                      </c:ext>
                    </c:extLst>
                    <c:numCache>
                      <c:formatCode>0</c:formatCode>
                      <c:ptCount val="2"/>
                      <c:pt idx="0">
                        <c:v>115</c:v>
                      </c:pt>
                      <c:pt idx="1">
                        <c:v>101</c:v>
                      </c:pt>
                    </c:numCache>
                  </c:numRef>
                </c:val>
                <c:extLst>
                  <c:ext xmlns:c16="http://schemas.microsoft.com/office/drawing/2014/chart" uri="{C3380CC4-5D6E-409C-BE32-E72D297353CC}">
                    <c16:uniqueId val="{0000000B-A70A-460F-A6C4-83E1433CE938}"/>
                  </c:ext>
                </c:extLst>
              </c15:ser>
            </c15:filteredBarSeries>
          </c:ext>
        </c:extLst>
      </c:barChart>
      <c:catAx>
        <c:axId val="1173654332"/>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fr-F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1006786798"/>
        <c:crosses val="autoZero"/>
        <c:auto val="1"/>
        <c:lblAlgn val="ctr"/>
        <c:lblOffset val="100"/>
        <c:noMultiLvlLbl val="1"/>
      </c:catAx>
      <c:valAx>
        <c:axId val="100678679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73654332"/>
        <c:crosses val="autoZero"/>
        <c:crossBetween val="between"/>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r-FR" dirty="0"/>
              <a:t>Coût du MWh utile par poste de dépense</a:t>
            </a:r>
          </a:p>
          <a:p>
            <a:pPr>
              <a:defRPr sz="2128" b="1" i="0" u="none" strike="noStrike" kern="1200" cap="all" spc="120" normalizeH="0" baseline="0">
                <a:solidFill>
                  <a:schemeClr val="tx1">
                    <a:lumMod val="65000"/>
                    <a:lumOff val="35000"/>
                  </a:schemeClr>
                </a:solidFill>
                <a:latin typeface="+mn-lt"/>
                <a:ea typeface="+mn-ea"/>
                <a:cs typeface="+mn-cs"/>
              </a:defRPr>
            </a:pPr>
            <a:r>
              <a:rPr lang="fr-FR" dirty="0"/>
              <a:t>année 1</a:t>
            </a:r>
          </a:p>
        </c:rich>
      </c:tx>
      <c:overlay val="0"/>
      <c:spPr>
        <a:noFill/>
        <a:ln>
          <a:noFill/>
        </a:ln>
        <a:effectLst/>
      </c:spPr>
    </c:title>
    <c:autoTitleDeleted val="0"/>
    <c:plotArea>
      <c:layout>
        <c:manualLayout>
          <c:layoutTarget val="inner"/>
          <c:xMode val="edge"/>
          <c:yMode val="edge"/>
          <c:x val="1.4763941276925567E-2"/>
          <c:y val="0.11721612604330209"/>
          <c:w val="0.69512292170048895"/>
          <c:h val="0.80131570897014537"/>
        </c:manualLayout>
      </c:layout>
      <c:barChart>
        <c:barDir val="col"/>
        <c:grouping val="stacked"/>
        <c:varyColors val="1"/>
        <c:ser>
          <c:idx val="0"/>
          <c:order val="0"/>
          <c:tx>
            <c:strRef>
              <c:f>'Scénario 1'!$P$126</c:f>
              <c:strCache>
                <c:ptCount val="1"/>
                <c:pt idx="0">
                  <c:v>P1 - énergie bois</c:v>
                </c:pt>
              </c:strCache>
            </c:strRef>
          </c:tx>
          <c:spPr>
            <a:solidFill>
              <a:srgbClr val="95C11F"/>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1'!$Q$126:$R$126</c:f>
              <c:numCache>
                <c:formatCode>0</c:formatCode>
                <c:ptCount val="2"/>
                <c:pt idx="0">
                  <c:v>49</c:v>
                </c:pt>
                <c:pt idx="1">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A70A-460F-A6C4-83E1433CE938}"/>
            </c:ext>
          </c:extLst>
        </c:ser>
        <c:ser>
          <c:idx val="1"/>
          <c:order val="1"/>
          <c:tx>
            <c:strRef>
              <c:f>'Scénario 1'!$P$127</c:f>
              <c:strCache>
                <c:ptCount val="1"/>
                <c:pt idx="0">
                  <c:v>P1 - énergie appoint/ref</c:v>
                </c:pt>
              </c:strCache>
            </c:strRef>
          </c:tx>
          <c:spPr>
            <a:solidFill>
              <a:srgbClr val="7F7F7F"/>
            </a:solidFill>
            <a:ln>
              <a:noFill/>
            </a:ln>
            <a:effectLst/>
          </c:spPr>
          <c:invertIfNegative val="1"/>
          <c:dPt>
            <c:idx val="0"/>
            <c:invertIfNegative val="1"/>
            <c:bubble3D val="0"/>
            <c:spPr>
              <a:solidFill>
                <a:schemeClr val="bg1">
                  <a:lumMod val="50000"/>
                </a:schemeClr>
              </a:solidFill>
              <a:ln>
                <a:noFill/>
              </a:ln>
              <a:effectLst/>
            </c:spPr>
            <c:extLst>
              <c:ext xmlns:c16="http://schemas.microsoft.com/office/drawing/2014/chart" uri="{C3380CC4-5D6E-409C-BE32-E72D297353CC}">
                <c16:uniqueId val="{00000002-A70A-460F-A6C4-83E1433CE93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1'!$Q$127:$R$127</c:f>
              <c:numCache>
                <c:formatCode>0</c:formatCode>
                <c:ptCount val="2"/>
                <c:pt idx="0">
                  <c:v>0</c:v>
                </c:pt>
                <c:pt idx="1">
                  <c:v>76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3-A70A-460F-A6C4-83E1433CE938}"/>
            </c:ext>
          </c:extLst>
        </c:ser>
        <c:ser>
          <c:idx val="2"/>
          <c:order val="2"/>
          <c:tx>
            <c:strRef>
              <c:f>'Scénario 1'!$P$128</c:f>
              <c:strCache>
                <c:ptCount val="1"/>
                <c:pt idx="0">
                  <c:v>P2 - maintenance</c:v>
                </c:pt>
              </c:strCache>
            </c:strRef>
          </c:tx>
          <c:spPr>
            <a:solidFill>
              <a:srgbClr val="EF8600"/>
            </a:solidFill>
            <a:ln>
              <a:noFill/>
            </a:ln>
            <a:effectLst/>
          </c:spPr>
          <c:invertIfNegative val="1"/>
          <c:dPt>
            <c:idx val="1"/>
            <c:invertIfNegative val="1"/>
            <c:bubble3D val="0"/>
            <c:spPr>
              <a:solidFill>
                <a:schemeClr val="accent4">
                  <a:lumMod val="75000"/>
                </a:schemeClr>
              </a:solidFill>
              <a:ln>
                <a:noFill/>
              </a:ln>
              <a:effectLst/>
            </c:spPr>
            <c:extLst>
              <c:ext xmlns:c16="http://schemas.microsoft.com/office/drawing/2014/chart" uri="{C3380CC4-5D6E-409C-BE32-E72D297353CC}">
                <c16:uniqueId val="{00000005-A70A-460F-A6C4-83E1433CE93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1'!$Q$128:$R$128</c:f>
              <c:numCache>
                <c:formatCode>0</c:formatCode>
                <c:ptCount val="2"/>
                <c:pt idx="0">
                  <c:v>18</c:v>
                </c:pt>
                <c:pt idx="1">
                  <c:v>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6-A70A-460F-A6C4-83E1433CE938}"/>
            </c:ext>
          </c:extLst>
        </c:ser>
        <c:ser>
          <c:idx val="3"/>
          <c:order val="3"/>
          <c:tx>
            <c:strRef>
              <c:f>'Scénario 1'!$P$129</c:f>
              <c:strCache>
                <c:ptCount val="1"/>
                <c:pt idx="0">
                  <c:v>P3 - gros entretien</c:v>
                </c:pt>
              </c:strCache>
            </c:strRef>
          </c:tx>
          <c:spPr>
            <a:solidFill>
              <a:srgbClr val="FFC000"/>
            </a:solidFill>
            <a:ln>
              <a:noFill/>
            </a:ln>
            <a:effectLst/>
          </c:spPr>
          <c:invertIfNegative val="1"/>
          <c:dPt>
            <c:idx val="1"/>
            <c:invertIfNegative val="1"/>
            <c:bubble3D val="0"/>
            <c:extLst>
              <c:ext xmlns:c16="http://schemas.microsoft.com/office/drawing/2014/chart" uri="{C3380CC4-5D6E-409C-BE32-E72D297353CC}">
                <c16:uniqueId val="{00000007-A70A-460F-A6C4-83E1433CE93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1'!$Q$129:$R$129</c:f>
              <c:numCache>
                <c:formatCode>0</c:formatCode>
                <c:ptCount val="2"/>
                <c:pt idx="0">
                  <c:v>5</c:v>
                </c:pt>
                <c:pt idx="1">
                  <c:v>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8-A70A-460F-A6C4-83E1433CE938}"/>
            </c:ext>
          </c:extLst>
        </c:ser>
        <c:ser>
          <c:idx val="4"/>
          <c:order val="4"/>
          <c:tx>
            <c:strRef>
              <c:f>'Scénario 1'!$P$130</c:f>
              <c:strCache>
                <c:ptCount val="1"/>
                <c:pt idx="0">
                  <c:v>P4 - amortissements</c:v>
                </c:pt>
              </c:strCache>
            </c:strRef>
          </c:tx>
          <c:spPr>
            <a:solidFill>
              <a:srgbClr val="093C92"/>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1'!$Q$130:$R$130</c:f>
              <c:numCache>
                <c:formatCode>0</c:formatCode>
                <c:ptCount val="2"/>
                <c:pt idx="0">
                  <c:v>43</c:v>
                </c:pt>
                <c:pt idx="1">
                  <c:v>14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9-A70A-460F-A6C4-83E1433CE938}"/>
            </c:ext>
          </c:extLst>
        </c:ser>
        <c:ser>
          <c:idx val="6"/>
          <c:order val="6"/>
          <c:tx>
            <c:strRef>
              <c:f>'Scénario 1'!$P$132</c:f>
              <c:strCache>
                <c:ptCount val="1"/>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'Scénario 1'!$Q$125:$R$125</c:f>
              <c:strCache>
                <c:ptCount val="2"/>
                <c:pt idx="0">
                  <c:v>bois</c:v>
                </c:pt>
                <c:pt idx="1">
                  <c:v>référence</c:v>
                </c:pt>
              </c:strCache>
            </c:strRef>
          </c:cat>
          <c:val>
            <c:numRef>
              <c:f>'Scénario 1'!$Q$132:$R$132</c:f>
              <c:numCache>
                <c:formatCode>General</c:formatCode>
                <c:ptCount val="2"/>
                <c:pt idx="0">
                  <c:v>0</c:v>
                </c:pt>
                <c:pt idx="1">
                  <c:v>0</c:v>
                </c:pt>
              </c:numCache>
            </c:numRef>
          </c:val>
          <c:extLst>
            <c:ext xmlns:c16="http://schemas.microsoft.com/office/drawing/2014/chart" uri="{C3380CC4-5D6E-409C-BE32-E72D297353CC}">
              <c16:uniqueId val="{0000000A-A70A-460F-A6C4-83E1433CE938}"/>
            </c:ext>
          </c:extLst>
        </c:ser>
        <c:dLbls>
          <c:dLblPos val="ctr"/>
          <c:showLegendKey val="0"/>
          <c:showVal val="1"/>
          <c:showCatName val="0"/>
          <c:showSerName val="0"/>
          <c:showPercent val="0"/>
          <c:showBubbleSize val="0"/>
        </c:dLbls>
        <c:gapWidth val="79"/>
        <c:overlap val="100"/>
        <c:axId val="1173654332"/>
        <c:axId val="1006786798"/>
        <c:extLst>
          <c:ext xmlns:c15="http://schemas.microsoft.com/office/drawing/2012/chart" uri="{02D57815-91ED-43cb-92C2-25804820EDAC}">
            <c15:filteredBarSeries>
              <c15:ser>
                <c:idx val="5"/>
                <c:order val="5"/>
                <c:tx>
                  <c:strRef>
                    <c:extLst>
                      <c:ext uri="{02D57815-91ED-43cb-92C2-25804820EDAC}">
                        <c15:formulaRef>
                          <c15:sqref>'Scénario 1'!$P$131</c15:sqref>
                        </c15:formulaRef>
                      </c:ext>
                    </c:extLst>
                    <c:strCache>
                      <c:ptCount val="1"/>
                      <c:pt idx="0">
                        <c:v>TOTAL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'Scénario 1'!$Q$125:$R$125</c15:sqref>
                        </c15:formulaRef>
                      </c:ext>
                    </c:extLst>
                    <c:strCache>
                      <c:ptCount val="2"/>
                      <c:pt idx="0">
                        <c:v>bois</c:v>
                      </c:pt>
                      <c:pt idx="1">
                        <c:v>référence</c:v>
                      </c:pt>
                    </c:strCache>
                  </c:strRef>
                </c:cat>
                <c:val>
                  <c:numRef>
                    <c:extLst>
                      <c:ext uri="{02D57815-91ED-43cb-92C2-25804820EDAC}">
                        <c15:formulaRef>
                          <c15:sqref>'Scénario 1'!$Q$131:$R$131</c15:sqref>
                        </c15:formulaRef>
                      </c:ext>
                    </c:extLst>
                    <c:numCache>
                      <c:formatCode>0</c:formatCode>
                      <c:ptCount val="2"/>
                      <c:pt idx="0">
                        <c:v>115</c:v>
                      </c:pt>
                      <c:pt idx="1">
                        <c:v>101</c:v>
                      </c:pt>
                    </c:numCache>
                  </c:numRef>
                </c:val>
                <c:extLst>
                  <c:ext xmlns:c16="http://schemas.microsoft.com/office/drawing/2014/chart" uri="{C3380CC4-5D6E-409C-BE32-E72D297353CC}">
                    <c16:uniqueId val="{0000000B-A70A-460F-A6C4-83E1433CE938}"/>
                  </c:ext>
                </c:extLst>
              </c15:ser>
            </c15:filteredBarSeries>
          </c:ext>
        </c:extLst>
      </c:barChart>
      <c:catAx>
        <c:axId val="1173654332"/>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fr-F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1006786798"/>
        <c:crosses val="autoZero"/>
        <c:auto val="1"/>
        <c:lblAlgn val="ctr"/>
        <c:lblOffset val="100"/>
        <c:noMultiLvlLbl val="1"/>
      </c:catAx>
      <c:valAx>
        <c:axId val="100678679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73654332"/>
        <c:crosses val="autoZero"/>
        <c:crossBetween val="between"/>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noFill/>
    <a:ln>
      <a:noFill/>
    </a:ln>
    <a:effectLst/>
  </c:spPr>
  <c:txPr>
    <a:bodyPr/>
    <a:lstStyle/>
    <a:p>
      <a:pPr>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6431964C-BB07-17B6-95DD-274DF022FE61}"/>
            </a:ext>
          </a:extLst>
        </p:cNvPr>
        <p:cNvGrpSpPr/>
        <p:nvPr/>
      </p:nvGrpSpPr>
      <p:grpSpPr>
        <a:xfrm>
          <a:off x="0" y="0"/>
          <a:ext cx="0" cy="0"/>
          <a:chOff x="0" y="0"/>
          <a:chExt cx="0" cy="0"/>
        </a:xfrm>
      </p:grpSpPr>
      <p:sp>
        <p:nvSpPr>
          <p:cNvPr id="302" name="Google Shape;302;p14:notes">
            <a:extLst>
              <a:ext uri="{FF2B5EF4-FFF2-40B4-BE49-F238E27FC236}">
                <a16:creationId xmlns:a16="http://schemas.microsoft.com/office/drawing/2014/main" id="{2CD15C62-6FB2-B51B-BBAB-C5576F522B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4:notes">
            <a:extLst>
              <a:ext uri="{FF2B5EF4-FFF2-40B4-BE49-F238E27FC236}">
                <a16:creationId xmlns:a16="http://schemas.microsoft.com/office/drawing/2014/main" id="{8A2055AB-4331-18F0-B4BF-E70D32FB3B7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76300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a:extLst>
            <a:ext uri="{FF2B5EF4-FFF2-40B4-BE49-F238E27FC236}">
              <a16:creationId xmlns:a16="http://schemas.microsoft.com/office/drawing/2014/main" id="{C7187080-2011-2C94-858D-2E1120B6D317}"/>
            </a:ext>
          </a:extLst>
        </p:cNvPr>
        <p:cNvGrpSpPr/>
        <p:nvPr/>
      </p:nvGrpSpPr>
      <p:grpSpPr>
        <a:xfrm>
          <a:off x="0" y="0"/>
          <a:ext cx="0" cy="0"/>
          <a:chOff x="0" y="0"/>
          <a:chExt cx="0" cy="0"/>
        </a:xfrm>
      </p:grpSpPr>
      <p:sp>
        <p:nvSpPr>
          <p:cNvPr id="500" name="Google Shape;500;p31:notes">
            <a:extLst>
              <a:ext uri="{FF2B5EF4-FFF2-40B4-BE49-F238E27FC236}">
                <a16:creationId xmlns:a16="http://schemas.microsoft.com/office/drawing/2014/main" id="{A623383B-7FD9-B0BF-197D-2F5F400234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1:notes">
            <a:extLst>
              <a:ext uri="{FF2B5EF4-FFF2-40B4-BE49-F238E27FC236}">
                <a16:creationId xmlns:a16="http://schemas.microsoft.com/office/drawing/2014/main" id="{D165851D-C27F-8498-6D29-DE9B4E551AA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97235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17793DB2-AB30-13C7-1224-F561A6BF8B1D}"/>
            </a:ext>
          </a:extLst>
        </p:cNvPr>
        <p:cNvGrpSpPr/>
        <p:nvPr/>
      </p:nvGrpSpPr>
      <p:grpSpPr>
        <a:xfrm>
          <a:off x="0" y="0"/>
          <a:ext cx="0" cy="0"/>
          <a:chOff x="0" y="0"/>
          <a:chExt cx="0" cy="0"/>
        </a:xfrm>
      </p:grpSpPr>
      <p:sp>
        <p:nvSpPr>
          <p:cNvPr id="284" name="Google Shape;284;g3b4a595dcaa_2_40:notes">
            <a:extLst>
              <a:ext uri="{FF2B5EF4-FFF2-40B4-BE49-F238E27FC236}">
                <a16:creationId xmlns:a16="http://schemas.microsoft.com/office/drawing/2014/main" id="{C3E8A685-F178-45A4-7A24-F8BB904B80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285" name="Google Shape;285;g3b4a595dcaa_2_40:notes">
            <a:extLst>
              <a:ext uri="{FF2B5EF4-FFF2-40B4-BE49-F238E27FC236}">
                <a16:creationId xmlns:a16="http://schemas.microsoft.com/office/drawing/2014/main" id="{0C16DCD3-B2DE-BB11-CC98-DBB53F45B5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2511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90162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86717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75808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1688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24847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7463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05364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3185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ED8F434E-0096-7524-59CB-9CC6CFBDAB9A}"/>
            </a:ext>
          </a:extLst>
        </p:cNvPr>
        <p:cNvGrpSpPr/>
        <p:nvPr/>
      </p:nvGrpSpPr>
      <p:grpSpPr>
        <a:xfrm>
          <a:off x="0" y="0"/>
          <a:ext cx="0" cy="0"/>
          <a:chOff x="0" y="0"/>
          <a:chExt cx="0" cy="0"/>
        </a:xfrm>
      </p:grpSpPr>
      <p:sp>
        <p:nvSpPr>
          <p:cNvPr id="530" name="Google Shape;530;p35:notes">
            <a:extLst>
              <a:ext uri="{FF2B5EF4-FFF2-40B4-BE49-F238E27FC236}">
                <a16:creationId xmlns:a16="http://schemas.microsoft.com/office/drawing/2014/main" id="{56C62E51-5606-EE3A-F150-9C2BF8FF33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35:notes">
            <a:extLst>
              <a:ext uri="{FF2B5EF4-FFF2-40B4-BE49-F238E27FC236}">
                <a16:creationId xmlns:a16="http://schemas.microsoft.com/office/drawing/2014/main" id="{272DB589-0424-6554-D5BD-8F4B6D73B80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91502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9586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a:extLst>
            <a:ext uri="{FF2B5EF4-FFF2-40B4-BE49-F238E27FC236}">
              <a16:creationId xmlns:a16="http://schemas.microsoft.com/office/drawing/2014/main" id="{496727DA-F957-F027-EE4D-85412FD1B5B4}"/>
            </a:ext>
          </a:extLst>
        </p:cNvPr>
        <p:cNvGrpSpPr/>
        <p:nvPr/>
      </p:nvGrpSpPr>
      <p:grpSpPr>
        <a:xfrm>
          <a:off x="0" y="0"/>
          <a:ext cx="0" cy="0"/>
          <a:chOff x="0" y="0"/>
          <a:chExt cx="0" cy="0"/>
        </a:xfrm>
      </p:grpSpPr>
      <p:sp>
        <p:nvSpPr>
          <p:cNvPr id="629" name="Google Shape;629;p45:notes">
            <a:extLst>
              <a:ext uri="{FF2B5EF4-FFF2-40B4-BE49-F238E27FC236}">
                <a16:creationId xmlns:a16="http://schemas.microsoft.com/office/drawing/2014/main" id="{AF43A240-34E1-BE17-BA20-D806B5C68A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p45:notes">
            <a:extLst>
              <a:ext uri="{FF2B5EF4-FFF2-40B4-BE49-F238E27FC236}">
                <a16:creationId xmlns:a16="http://schemas.microsoft.com/office/drawing/2014/main" id="{95838CE7-4CB3-5F11-8DA9-9DFC341CD8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5246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a:extLst>
            <a:ext uri="{FF2B5EF4-FFF2-40B4-BE49-F238E27FC236}">
              <a16:creationId xmlns:a16="http://schemas.microsoft.com/office/drawing/2014/main" id="{91C31698-3617-F388-123C-6E3BAFE4471E}"/>
            </a:ext>
          </a:extLst>
        </p:cNvPr>
        <p:cNvGrpSpPr/>
        <p:nvPr/>
      </p:nvGrpSpPr>
      <p:grpSpPr>
        <a:xfrm>
          <a:off x="0" y="0"/>
          <a:ext cx="0" cy="0"/>
          <a:chOff x="0" y="0"/>
          <a:chExt cx="0" cy="0"/>
        </a:xfrm>
      </p:grpSpPr>
      <p:sp>
        <p:nvSpPr>
          <p:cNvPr id="629" name="Google Shape;629;p45:notes">
            <a:extLst>
              <a:ext uri="{FF2B5EF4-FFF2-40B4-BE49-F238E27FC236}">
                <a16:creationId xmlns:a16="http://schemas.microsoft.com/office/drawing/2014/main" id="{BD387955-8978-BA28-708F-94078501FD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p45:notes">
            <a:extLst>
              <a:ext uri="{FF2B5EF4-FFF2-40B4-BE49-F238E27FC236}">
                <a16:creationId xmlns:a16="http://schemas.microsoft.com/office/drawing/2014/main" id="{B2CDDE80-C089-E2E9-5F68-07FCC9D1E3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91999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a:extLst>
            <a:ext uri="{FF2B5EF4-FFF2-40B4-BE49-F238E27FC236}">
              <a16:creationId xmlns:a16="http://schemas.microsoft.com/office/drawing/2014/main" id="{ECF8F819-7707-E8B9-5703-CE5DFD6EAF47}"/>
            </a:ext>
          </a:extLst>
        </p:cNvPr>
        <p:cNvGrpSpPr/>
        <p:nvPr/>
      </p:nvGrpSpPr>
      <p:grpSpPr>
        <a:xfrm>
          <a:off x="0" y="0"/>
          <a:ext cx="0" cy="0"/>
          <a:chOff x="0" y="0"/>
          <a:chExt cx="0" cy="0"/>
        </a:xfrm>
      </p:grpSpPr>
      <p:sp>
        <p:nvSpPr>
          <p:cNvPr id="683" name="Google Shape;683;p50:notes">
            <a:extLst>
              <a:ext uri="{FF2B5EF4-FFF2-40B4-BE49-F238E27FC236}">
                <a16:creationId xmlns:a16="http://schemas.microsoft.com/office/drawing/2014/main" id="{E5D42790-61D8-E706-73DF-431040E86D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p50:notes">
            <a:extLst>
              <a:ext uri="{FF2B5EF4-FFF2-40B4-BE49-F238E27FC236}">
                <a16:creationId xmlns:a16="http://schemas.microsoft.com/office/drawing/2014/main" id="{CFE61948-0141-6A84-1D6E-BA5C63A4A1B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81862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a:extLst>
            <a:ext uri="{FF2B5EF4-FFF2-40B4-BE49-F238E27FC236}">
              <a16:creationId xmlns:a16="http://schemas.microsoft.com/office/drawing/2014/main" id="{262CC99E-C477-BBEA-52B9-1D6E05E26626}"/>
            </a:ext>
          </a:extLst>
        </p:cNvPr>
        <p:cNvGrpSpPr/>
        <p:nvPr/>
      </p:nvGrpSpPr>
      <p:grpSpPr>
        <a:xfrm>
          <a:off x="0" y="0"/>
          <a:ext cx="0" cy="0"/>
          <a:chOff x="0" y="0"/>
          <a:chExt cx="0" cy="0"/>
        </a:xfrm>
      </p:grpSpPr>
      <p:sp>
        <p:nvSpPr>
          <p:cNvPr id="715" name="Google Shape;715;p51:notes">
            <a:extLst>
              <a:ext uri="{FF2B5EF4-FFF2-40B4-BE49-F238E27FC236}">
                <a16:creationId xmlns:a16="http://schemas.microsoft.com/office/drawing/2014/main" id="{B0CA0FBF-4CBF-51DA-4E17-4489EF12D3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51:notes">
            <a:extLst>
              <a:ext uri="{FF2B5EF4-FFF2-40B4-BE49-F238E27FC236}">
                <a16:creationId xmlns:a16="http://schemas.microsoft.com/office/drawing/2014/main" id="{281B6EFB-D965-3EA4-4A82-2DC83D5D7A9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9348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6080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52960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1379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33123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01859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64472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3016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95099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a:extLst>
            <a:ext uri="{FF2B5EF4-FFF2-40B4-BE49-F238E27FC236}">
              <a16:creationId xmlns:a16="http://schemas.microsoft.com/office/drawing/2014/main" id="{DC7EA94A-1455-5348-8672-CB3F68D77436}"/>
            </a:ext>
          </a:extLst>
        </p:cNvPr>
        <p:cNvGrpSpPr/>
        <p:nvPr/>
      </p:nvGrpSpPr>
      <p:grpSpPr>
        <a:xfrm>
          <a:off x="0" y="0"/>
          <a:ext cx="0" cy="0"/>
          <a:chOff x="0" y="0"/>
          <a:chExt cx="0" cy="0"/>
        </a:xfrm>
      </p:grpSpPr>
      <p:sp>
        <p:nvSpPr>
          <p:cNvPr id="787" name="Google Shape;787;p57:notes">
            <a:extLst>
              <a:ext uri="{FF2B5EF4-FFF2-40B4-BE49-F238E27FC236}">
                <a16:creationId xmlns:a16="http://schemas.microsoft.com/office/drawing/2014/main" id="{CEA0EE9D-E4B3-B07D-D8F0-B7A9E1B8C5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57:notes">
            <a:extLst>
              <a:ext uri="{FF2B5EF4-FFF2-40B4-BE49-F238E27FC236}">
                <a16:creationId xmlns:a16="http://schemas.microsoft.com/office/drawing/2014/main" id="{E71E1502-7308-122D-0150-A73217FF3E6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5055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a:extLst>
            <a:ext uri="{FF2B5EF4-FFF2-40B4-BE49-F238E27FC236}">
              <a16:creationId xmlns:a16="http://schemas.microsoft.com/office/drawing/2014/main" id="{39D575A4-37CF-2EF3-D5E4-AE41F56EC171}"/>
            </a:ext>
          </a:extLst>
        </p:cNvPr>
        <p:cNvGrpSpPr/>
        <p:nvPr/>
      </p:nvGrpSpPr>
      <p:grpSpPr>
        <a:xfrm>
          <a:off x="0" y="0"/>
          <a:ext cx="0" cy="0"/>
          <a:chOff x="0" y="0"/>
          <a:chExt cx="0" cy="0"/>
        </a:xfrm>
      </p:grpSpPr>
      <p:sp>
        <p:nvSpPr>
          <p:cNvPr id="794" name="Google Shape;794;p58:notes">
            <a:extLst>
              <a:ext uri="{FF2B5EF4-FFF2-40B4-BE49-F238E27FC236}">
                <a16:creationId xmlns:a16="http://schemas.microsoft.com/office/drawing/2014/main" id="{AC752F02-655A-E8C0-C46C-A9FE3AF5F8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58:notes">
            <a:extLst>
              <a:ext uri="{FF2B5EF4-FFF2-40B4-BE49-F238E27FC236}">
                <a16:creationId xmlns:a16="http://schemas.microsoft.com/office/drawing/2014/main" id="{FC4C618F-3706-935D-5F70-3AB355DC6B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34779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9" name="Google Shape;65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a:extLst>
            <a:ext uri="{FF2B5EF4-FFF2-40B4-BE49-F238E27FC236}">
              <a16:creationId xmlns:a16="http://schemas.microsoft.com/office/drawing/2014/main" id="{F2352077-2401-D7BB-5140-028B17CAB8A4}"/>
            </a:ext>
          </a:extLst>
        </p:cNvPr>
        <p:cNvGrpSpPr/>
        <p:nvPr/>
      </p:nvGrpSpPr>
      <p:grpSpPr>
        <a:xfrm>
          <a:off x="0" y="0"/>
          <a:ext cx="0" cy="0"/>
          <a:chOff x="0" y="0"/>
          <a:chExt cx="0" cy="0"/>
        </a:xfrm>
      </p:grpSpPr>
      <p:sp>
        <p:nvSpPr>
          <p:cNvPr id="760" name="Google Shape;760;p54:notes">
            <a:extLst>
              <a:ext uri="{FF2B5EF4-FFF2-40B4-BE49-F238E27FC236}">
                <a16:creationId xmlns:a16="http://schemas.microsoft.com/office/drawing/2014/main" id="{8D070594-3ED1-C1FF-0BF2-9F1BC69C84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p54:notes">
            <a:extLst>
              <a:ext uri="{FF2B5EF4-FFF2-40B4-BE49-F238E27FC236}">
                <a16:creationId xmlns:a16="http://schemas.microsoft.com/office/drawing/2014/main" id="{3C1CC163-B6F9-4DA0-A001-F66CD5C0626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16550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a:extLst>
            <a:ext uri="{FF2B5EF4-FFF2-40B4-BE49-F238E27FC236}">
              <a16:creationId xmlns:a16="http://schemas.microsoft.com/office/drawing/2014/main" id="{B60E33C4-6DC2-7148-F73F-2B40DC0C46C6}"/>
            </a:ext>
          </a:extLst>
        </p:cNvPr>
        <p:cNvGrpSpPr/>
        <p:nvPr/>
      </p:nvGrpSpPr>
      <p:grpSpPr>
        <a:xfrm>
          <a:off x="0" y="0"/>
          <a:ext cx="0" cy="0"/>
          <a:chOff x="0" y="0"/>
          <a:chExt cx="0" cy="0"/>
        </a:xfrm>
      </p:grpSpPr>
      <p:sp>
        <p:nvSpPr>
          <p:cNvPr id="767" name="Google Shape;767;p55:notes">
            <a:extLst>
              <a:ext uri="{FF2B5EF4-FFF2-40B4-BE49-F238E27FC236}">
                <a16:creationId xmlns:a16="http://schemas.microsoft.com/office/drawing/2014/main" id="{0835A243-1128-1B0C-601B-150495E02F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55:notes">
            <a:extLst>
              <a:ext uri="{FF2B5EF4-FFF2-40B4-BE49-F238E27FC236}">
                <a16:creationId xmlns:a16="http://schemas.microsoft.com/office/drawing/2014/main" id="{BC07585E-A275-49A1-405E-5BC76E46B4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16627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a:extLst>
            <a:ext uri="{FF2B5EF4-FFF2-40B4-BE49-F238E27FC236}">
              <a16:creationId xmlns:a16="http://schemas.microsoft.com/office/drawing/2014/main" id="{CDF0433C-50B9-9E74-6D49-9FEA4EDC71AE}"/>
            </a:ext>
          </a:extLst>
        </p:cNvPr>
        <p:cNvGrpSpPr/>
        <p:nvPr/>
      </p:nvGrpSpPr>
      <p:grpSpPr>
        <a:xfrm>
          <a:off x="0" y="0"/>
          <a:ext cx="0" cy="0"/>
          <a:chOff x="0" y="0"/>
          <a:chExt cx="0" cy="0"/>
        </a:xfrm>
      </p:grpSpPr>
      <p:sp>
        <p:nvSpPr>
          <p:cNvPr id="775" name="Google Shape;775;p56:notes">
            <a:extLst>
              <a:ext uri="{FF2B5EF4-FFF2-40B4-BE49-F238E27FC236}">
                <a16:creationId xmlns:a16="http://schemas.microsoft.com/office/drawing/2014/main" id="{1E184884-7ACE-35B4-AED4-02D9DE13B0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56:notes">
            <a:extLst>
              <a:ext uri="{FF2B5EF4-FFF2-40B4-BE49-F238E27FC236}">
                <a16:creationId xmlns:a16="http://schemas.microsoft.com/office/drawing/2014/main" id="{4ACBE3D4-82CF-936A-C3C6-4084AAA8471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858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a:extLst>
            <a:ext uri="{FF2B5EF4-FFF2-40B4-BE49-F238E27FC236}">
              <a16:creationId xmlns:a16="http://schemas.microsoft.com/office/drawing/2014/main" id="{76AFD71A-5222-478C-92B7-1EFB53DCBED7}"/>
            </a:ext>
          </a:extLst>
        </p:cNvPr>
        <p:cNvGrpSpPr/>
        <p:nvPr/>
      </p:nvGrpSpPr>
      <p:grpSpPr>
        <a:xfrm>
          <a:off x="0" y="0"/>
          <a:ext cx="0" cy="0"/>
          <a:chOff x="0" y="0"/>
          <a:chExt cx="0" cy="0"/>
        </a:xfrm>
      </p:grpSpPr>
      <p:sp>
        <p:nvSpPr>
          <p:cNvPr id="640" name="Google Shape;640;p46:notes">
            <a:extLst>
              <a:ext uri="{FF2B5EF4-FFF2-40B4-BE49-F238E27FC236}">
                <a16:creationId xmlns:a16="http://schemas.microsoft.com/office/drawing/2014/main" id="{8EEDCCC0-3D42-7211-746B-3D529CDA6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p46:notes">
            <a:extLst>
              <a:ext uri="{FF2B5EF4-FFF2-40B4-BE49-F238E27FC236}">
                <a16:creationId xmlns:a16="http://schemas.microsoft.com/office/drawing/2014/main" id="{E1A355CF-125F-B251-8FA7-1D52E2CC5A4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183938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a:extLst>
            <a:ext uri="{FF2B5EF4-FFF2-40B4-BE49-F238E27FC236}">
              <a16:creationId xmlns:a16="http://schemas.microsoft.com/office/drawing/2014/main" id="{2EC20AFF-B6BC-AD93-E695-F48C151766EF}"/>
            </a:ext>
          </a:extLst>
        </p:cNvPr>
        <p:cNvGrpSpPr/>
        <p:nvPr/>
      </p:nvGrpSpPr>
      <p:grpSpPr>
        <a:xfrm>
          <a:off x="0" y="0"/>
          <a:ext cx="0" cy="0"/>
          <a:chOff x="0" y="0"/>
          <a:chExt cx="0" cy="0"/>
        </a:xfrm>
      </p:grpSpPr>
      <p:sp>
        <p:nvSpPr>
          <p:cNvPr id="794" name="Google Shape;794;p58:notes">
            <a:extLst>
              <a:ext uri="{FF2B5EF4-FFF2-40B4-BE49-F238E27FC236}">
                <a16:creationId xmlns:a16="http://schemas.microsoft.com/office/drawing/2014/main" id="{0BFF5869-7E36-A5CA-CFD5-3E3F50DAFE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58:notes">
            <a:extLst>
              <a:ext uri="{FF2B5EF4-FFF2-40B4-BE49-F238E27FC236}">
                <a16:creationId xmlns:a16="http://schemas.microsoft.com/office/drawing/2014/main" id="{A210976B-6B49-9EF0-116E-55155AE684B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71512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a:extLst>
            <a:ext uri="{FF2B5EF4-FFF2-40B4-BE49-F238E27FC236}">
              <a16:creationId xmlns:a16="http://schemas.microsoft.com/office/drawing/2014/main" id="{688FCF61-C698-4368-2A5D-C831F1F4A314}"/>
            </a:ext>
          </a:extLst>
        </p:cNvPr>
        <p:cNvGrpSpPr/>
        <p:nvPr/>
      </p:nvGrpSpPr>
      <p:grpSpPr>
        <a:xfrm>
          <a:off x="0" y="0"/>
          <a:ext cx="0" cy="0"/>
          <a:chOff x="0" y="0"/>
          <a:chExt cx="0" cy="0"/>
        </a:xfrm>
      </p:grpSpPr>
      <p:sp>
        <p:nvSpPr>
          <p:cNvPr id="794" name="Google Shape;794;p58:notes">
            <a:extLst>
              <a:ext uri="{FF2B5EF4-FFF2-40B4-BE49-F238E27FC236}">
                <a16:creationId xmlns:a16="http://schemas.microsoft.com/office/drawing/2014/main" id="{0200BD83-0533-BEBF-0F19-1621251E28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58:notes">
            <a:extLst>
              <a:ext uri="{FF2B5EF4-FFF2-40B4-BE49-F238E27FC236}">
                <a16:creationId xmlns:a16="http://schemas.microsoft.com/office/drawing/2014/main" id="{FA797B8D-8650-A2EC-AC17-F56E1EB1EED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26663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8" name="Google Shape;80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4" name="Google Shape;81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6" name="Google Shape;836;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2" name="Google Shape;842;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7" name="Google Shape;857;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0E29238C-245B-6882-BDEA-9B0CE95A8625}"/>
            </a:ext>
          </a:extLst>
        </p:cNvPr>
        <p:cNvGrpSpPr/>
        <p:nvPr/>
      </p:nvGrpSpPr>
      <p:grpSpPr>
        <a:xfrm>
          <a:off x="0" y="0"/>
          <a:ext cx="0" cy="0"/>
          <a:chOff x="0" y="0"/>
          <a:chExt cx="0" cy="0"/>
        </a:xfrm>
      </p:grpSpPr>
      <p:sp>
        <p:nvSpPr>
          <p:cNvPr id="302" name="Google Shape;302;p14:notes">
            <a:extLst>
              <a:ext uri="{FF2B5EF4-FFF2-40B4-BE49-F238E27FC236}">
                <a16:creationId xmlns:a16="http://schemas.microsoft.com/office/drawing/2014/main" id="{4774A434-024E-A11F-9DC1-57F1D8AB19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4:notes">
            <a:extLst>
              <a:ext uri="{FF2B5EF4-FFF2-40B4-BE49-F238E27FC236}">
                <a16:creationId xmlns:a16="http://schemas.microsoft.com/office/drawing/2014/main" id="{FD3337D3-5034-50F8-8845-C063CB7923C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69216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gramme / menu / sommaire" type="twoColTx">
  <p:cSld name="TITLE_AND_TWO_COLUMNS">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B38867"/>
              </a:buClr>
              <a:buSzPts val="3000"/>
              <a:buFont typeface="Montserrat"/>
              <a:buNone/>
              <a:defRPr sz="3000" b="1">
                <a:solidFill>
                  <a:srgbClr val="B38867"/>
                </a:solidFill>
                <a:latin typeface="Montserrat"/>
                <a:ea typeface="Montserrat"/>
                <a:cs typeface="Montserrat"/>
                <a:sym typeface="Montserrat"/>
              </a:defRPr>
            </a:lvl1pPr>
            <a:lvl2pPr lvl="1" algn="l">
              <a:lnSpc>
                <a:spcPct val="100000"/>
              </a:lnSpc>
              <a:spcBef>
                <a:spcPts val="0"/>
              </a:spcBef>
              <a:spcAft>
                <a:spcPts val="0"/>
              </a:spcAft>
              <a:buSzPts val="5600"/>
              <a:buNone/>
              <a:defRPr b="1"/>
            </a:lvl2pPr>
            <a:lvl3pPr lvl="2" algn="l">
              <a:lnSpc>
                <a:spcPct val="100000"/>
              </a:lnSpc>
              <a:spcBef>
                <a:spcPts val="0"/>
              </a:spcBef>
              <a:spcAft>
                <a:spcPts val="0"/>
              </a:spcAft>
              <a:buSzPts val="5600"/>
              <a:buNone/>
              <a:defRPr b="1"/>
            </a:lvl3pPr>
            <a:lvl4pPr lvl="3" algn="l">
              <a:lnSpc>
                <a:spcPct val="100000"/>
              </a:lnSpc>
              <a:spcBef>
                <a:spcPts val="0"/>
              </a:spcBef>
              <a:spcAft>
                <a:spcPts val="0"/>
              </a:spcAft>
              <a:buSzPts val="5600"/>
              <a:buNone/>
              <a:defRPr b="1"/>
            </a:lvl4pPr>
            <a:lvl5pPr lvl="4" algn="l">
              <a:lnSpc>
                <a:spcPct val="100000"/>
              </a:lnSpc>
              <a:spcBef>
                <a:spcPts val="0"/>
              </a:spcBef>
              <a:spcAft>
                <a:spcPts val="0"/>
              </a:spcAft>
              <a:buSzPts val="5600"/>
              <a:buNone/>
              <a:defRPr b="1"/>
            </a:lvl5pPr>
            <a:lvl6pPr lvl="5" algn="l">
              <a:lnSpc>
                <a:spcPct val="100000"/>
              </a:lnSpc>
              <a:spcBef>
                <a:spcPts val="0"/>
              </a:spcBef>
              <a:spcAft>
                <a:spcPts val="0"/>
              </a:spcAft>
              <a:buSzPts val="5600"/>
              <a:buNone/>
              <a:defRPr b="1"/>
            </a:lvl6pPr>
            <a:lvl7pPr lvl="6" algn="l">
              <a:lnSpc>
                <a:spcPct val="100000"/>
              </a:lnSpc>
              <a:spcBef>
                <a:spcPts val="0"/>
              </a:spcBef>
              <a:spcAft>
                <a:spcPts val="0"/>
              </a:spcAft>
              <a:buSzPts val="5600"/>
              <a:buNone/>
              <a:defRPr b="1"/>
            </a:lvl7pPr>
            <a:lvl8pPr lvl="7" algn="l">
              <a:lnSpc>
                <a:spcPct val="100000"/>
              </a:lnSpc>
              <a:spcBef>
                <a:spcPts val="0"/>
              </a:spcBef>
              <a:spcAft>
                <a:spcPts val="0"/>
              </a:spcAft>
              <a:buSzPts val="5600"/>
              <a:buNone/>
              <a:defRPr b="1"/>
            </a:lvl8pPr>
            <a:lvl9pPr lvl="8" algn="l">
              <a:lnSpc>
                <a:spcPct val="100000"/>
              </a:lnSpc>
              <a:spcBef>
                <a:spcPts val="0"/>
              </a:spcBef>
              <a:spcAft>
                <a:spcPts val="0"/>
              </a:spcAft>
              <a:buSzPts val="5600"/>
              <a:buNone/>
              <a:defRPr b="1"/>
            </a:lvl9pPr>
          </a:lstStyle>
          <a:p>
            <a:endParaRPr/>
          </a:p>
        </p:txBody>
      </p:sp>
      <p:sp>
        <p:nvSpPr>
          <p:cNvPr id="11" name="Google Shape;11;p71"/>
          <p:cNvSpPr txBox="1">
            <a:spLocks noGrp="1"/>
          </p:cNvSpPr>
          <p:nvPr>
            <p:ph type="body" idx="1"/>
          </p:nvPr>
        </p:nvSpPr>
        <p:spPr>
          <a:xfrm>
            <a:off x="1652700" y="2703025"/>
            <a:ext cx="11460900" cy="66234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5pPr>
            <a:lvl6pPr marL="2743200" lvl="5"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rgbClr val="95C11F"/>
              </a:buClr>
              <a:buSzPts val="2000"/>
              <a:buFont typeface="Montserrat Medium"/>
              <a:buChar char="●"/>
              <a:defRPr sz="2000">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8pPr>
            <a:lvl9pPr marL="4114800" lvl="8"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9pPr>
          </a:lstStyle>
          <a:p>
            <a:endParaRPr/>
          </a:p>
        </p:txBody>
      </p:sp>
      <p:sp>
        <p:nvSpPr>
          <p:cNvPr id="12" name="Google Shape;12;p71"/>
          <p:cNvSpPr/>
          <p:nvPr/>
        </p:nvSpPr>
        <p:spPr>
          <a:xfrm>
            <a:off x="1581800" y="1652725"/>
            <a:ext cx="11531700" cy="77100"/>
          </a:xfrm>
          <a:prstGeom prst="rect">
            <a:avLst/>
          </a:prstGeom>
          <a:solidFill>
            <a:srgbClr val="95C1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71"/>
          <p:cNvSpPr/>
          <p:nvPr/>
        </p:nvSpPr>
        <p:spPr>
          <a:xfrm>
            <a:off x="0" y="9993525"/>
            <a:ext cx="18288000" cy="293400"/>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71"/>
          <p:cNvSpPr txBox="1"/>
          <p:nvPr/>
        </p:nvSpPr>
        <p:spPr>
          <a:xfrm>
            <a:off x="0" y="9963225"/>
            <a:ext cx="18288000" cy="35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1" u="none" strike="noStrike" cap="none">
                <a:solidFill>
                  <a:srgbClr val="95C11F"/>
                </a:solidFill>
                <a:latin typeface="Montserrat"/>
                <a:ea typeface="Montserrat"/>
                <a:cs typeface="Montserrat"/>
                <a:sym typeface="Montserrat"/>
              </a:rPr>
              <a:t>www.aile.asso.fr</a:t>
            </a:r>
            <a:endParaRPr sz="3600" b="1" i="0" u="none" strike="noStrike" cap="none">
              <a:solidFill>
                <a:srgbClr val="95C11F"/>
              </a:solidFill>
              <a:latin typeface="Montserrat"/>
              <a:ea typeface="Montserrat"/>
              <a:cs typeface="Montserrat"/>
              <a:sym typeface="Montserrat"/>
            </a:endParaRPr>
          </a:p>
        </p:txBody>
      </p:sp>
      <p:pic>
        <p:nvPicPr>
          <p:cNvPr id="15" name="Google Shape;15;p71" title="Aile_30_ans - Charte graphique2025-100.png"/>
          <p:cNvPicPr preferRelativeResize="0"/>
          <p:nvPr/>
        </p:nvPicPr>
        <p:blipFill rotWithShape="1">
          <a:blip r:embed="rId2">
            <a:alphaModFix/>
          </a:blip>
          <a:srcRect/>
          <a:stretch/>
        </p:blipFill>
        <p:spPr>
          <a:xfrm>
            <a:off x="16789675" y="395250"/>
            <a:ext cx="1108549" cy="554275"/>
          </a:xfrm>
          <a:prstGeom prst="rect">
            <a:avLst/>
          </a:prstGeom>
          <a:noFill/>
          <a:ln>
            <a:noFill/>
          </a:ln>
        </p:spPr>
      </p:pic>
      <p:pic>
        <p:nvPicPr>
          <p:cNvPr id="16" name="Google Shape;16;p71" title="peronajes-15.png"/>
          <p:cNvPicPr preferRelativeResize="0"/>
          <p:nvPr/>
        </p:nvPicPr>
        <p:blipFill rotWithShape="1">
          <a:blip r:embed="rId3">
            <a:alphaModFix/>
          </a:blip>
          <a:srcRect/>
          <a:stretch/>
        </p:blipFill>
        <p:spPr>
          <a:xfrm>
            <a:off x="499624" y="669500"/>
            <a:ext cx="1397875" cy="13967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type="title">
  <p:cSld name="TITLE">
    <p:spTree>
      <p:nvGrpSpPr>
        <p:cNvPr id="1" name="Shape 90"/>
        <p:cNvGrpSpPr/>
        <p:nvPr/>
      </p:nvGrpSpPr>
      <p:grpSpPr>
        <a:xfrm>
          <a:off x="0" y="0"/>
          <a:ext cx="0" cy="0"/>
          <a:chOff x="0" y="0"/>
          <a:chExt cx="0" cy="0"/>
        </a:xfrm>
      </p:grpSpPr>
      <p:sp>
        <p:nvSpPr>
          <p:cNvPr id="91" name="Google Shape;91;p81"/>
          <p:cNvSpPr txBox="1">
            <a:spLocks noGrp="1"/>
          </p:cNvSpPr>
          <p:nvPr>
            <p:ph type="ctrTitle"/>
          </p:nvPr>
        </p:nvSpPr>
        <p:spPr>
          <a:xfrm>
            <a:off x="700650" y="2119525"/>
            <a:ext cx="17041200" cy="36726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Clr>
                <a:srgbClr val="878787"/>
              </a:buClr>
              <a:buSzPts val="6700"/>
              <a:buFont typeface="Montserrat Black"/>
              <a:buNone/>
              <a:defRPr sz="6700">
                <a:solidFill>
                  <a:srgbClr val="878787"/>
                </a:solidFill>
                <a:latin typeface="Montserrat Black"/>
                <a:ea typeface="Montserrat Black"/>
                <a:cs typeface="Montserrat Black"/>
                <a:sym typeface="Montserrat Black"/>
              </a:defRPr>
            </a:lvl1pPr>
            <a:lvl2pPr lvl="1" algn="ctr">
              <a:lnSpc>
                <a:spcPct val="100000"/>
              </a:lnSpc>
              <a:spcBef>
                <a:spcPts val="0"/>
              </a:spcBef>
              <a:spcAft>
                <a:spcPts val="0"/>
              </a:spcAft>
              <a:buSzPts val="10400"/>
              <a:buNone/>
              <a:defRPr sz="10400"/>
            </a:lvl2pPr>
            <a:lvl3pPr lvl="2" algn="ctr">
              <a:lnSpc>
                <a:spcPct val="100000"/>
              </a:lnSpc>
              <a:spcBef>
                <a:spcPts val="0"/>
              </a:spcBef>
              <a:spcAft>
                <a:spcPts val="0"/>
              </a:spcAft>
              <a:buSzPts val="10400"/>
              <a:buNone/>
              <a:defRPr sz="10400"/>
            </a:lvl3pPr>
            <a:lvl4pPr lvl="3" algn="ctr">
              <a:lnSpc>
                <a:spcPct val="100000"/>
              </a:lnSpc>
              <a:spcBef>
                <a:spcPts val="0"/>
              </a:spcBef>
              <a:spcAft>
                <a:spcPts val="0"/>
              </a:spcAft>
              <a:buSzPts val="10400"/>
              <a:buNone/>
              <a:defRPr sz="10400"/>
            </a:lvl4pPr>
            <a:lvl5pPr lvl="4" algn="ctr">
              <a:lnSpc>
                <a:spcPct val="100000"/>
              </a:lnSpc>
              <a:spcBef>
                <a:spcPts val="0"/>
              </a:spcBef>
              <a:spcAft>
                <a:spcPts val="0"/>
              </a:spcAft>
              <a:buSzPts val="10400"/>
              <a:buNone/>
              <a:defRPr sz="10400"/>
            </a:lvl5pPr>
            <a:lvl6pPr lvl="5" algn="ctr">
              <a:lnSpc>
                <a:spcPct val="100000"/>
              </a:lnSpc>
              <a:spcBef>
                <a:spcPts val="0"/>
              </a:spcBef>
              <a:spcAft>
                <a:spcPts val="0"/>
              </a:spcAft>
              <a:buSzPts val="10400"/>
              <a:buNone/>
              <a:defRPr sz="10400"/>
            </a:lvl6pPr>
            <a:lvl7pPr lvl="6" algn="ctr">
              <a:lnSpc>
                <a:spcPct val="100000"/>
              </a:lnSpc>
              <a:spcBef>
                <a:spcPts val="0"/>
              </a:spcBef>
              <a:spcAft>
                <a:spcPts val="0"/>
              </a:spcAft>
              <a:buSzPts val="10400"/>
              <a:buNone/>
              <a:defRPr sz="10400"/>
            </a:lvl7pPr>
            <a:lvl8pPr lvl="7" algn="ctr">
              <a:lnSpc>
                <a:spcPct val="100000"/>
              </a:lnSpc>
              <a:spcBef>
                <a:spcPts val="0"/>
              </a:spcBef>
              <a:spcAft>
                <a:spcPts val="0"/>
              </a:spcAft>
              <a:buSzPts val="10400"/>
              <a:buNone/>
              <a:defRPr sz="10400"/>
            </a:lvl8pPr>
            <a:lvl9pPr lvl="8" algn="ctr">
              <a:lnSpc>
                <a:spcPct val="100000"/>
              </a:lnSpc>
              <a:spcBef>
                <a:spcPts val="0"/>
              </a:spcBef>
              <a:spcAft>
                <a:spcPts val="0"/>
              </a:spcAft>
              <a:buSzPts val="10400"/>
              <a:buNone/>
              <a:defRPr sz="10400"/>
            </a:lvl9pPr>
          </a:lstStyle>
          <a:p>
            <a:endParaRPr/>
          </a:p>
        </p:txBody>
      </p:sp>
      <p:sp>
        <p:nvSpPr>
          <p:cNvPr id="92" name="Google Shape;92;p81"/>
          <p:cNvSpPr txBox="1">
            <a:spLocks noGrp="1"/>
          </p:cNvSpPr>
          <p:nvPr>
            <p:ph type="subTitle" idx="1"/>
          </p:nvPr>
        </p:nvSpPr>
        <p:spPr>
          <a:xfrm>
            <a:off x="791125" y="9128550"/>
            <a:ext cx="7657800" cy="5346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2000"/>
              <a:buFont typeface="Montserrat SemiBold"/>
              <a:buNone/>
              <a:defRPr sz="2000" i="1">
                <a:latin typeface="Montserrat SemiBold"/>
                <a:ea typeface="Montserrat SemiBold"/>
                <a:cs typeface="Montserrat SemiBold"/>
                <a:sym typeface="Montserrat SemiBold"/>
              </a:defRPr>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grpSp>
        <p:nvGrpSpPr>
          <p:cNvPr id="93" name="Google Shape;93;p81"/>
          <p:cNvGrpSpPr/>
          <p:nvPr/>
        </p:nvGrpSpPr>
        <p:grpSpPr>
          <a:xfrm>
            <a:off x="-401850" y="5792125"/>
            <a:ext cx="19246200" cy="2085300"/>
            <a:chOff x="-689525" y="5962075"/>
            <a:chExt cx="19246200" cy="2085300"/>
          </a:xfrm>
        </p:grpSpPr>
        <p:sp>
          <p:nvSpPr>
            <p:cNvPr id="94" name="Google Shape;94;p81"/>
            <p:cNvSpPr/>
            <p:nvPr/>
          </p:nvSpPr>
          <p:spPr>
            <a:xfrm>
              <a:off x="710525" y="6162925"/>
              <a:ext cx="16542600" cy="1281900"/>
            </a:xfrm>
            <a:prstGeom prst="flowChartAlternateProcess">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Montserrat SemiBold"/>
                <a:ea typeface="Montserrat SemiBold"/>
                <a:cs typeface="Montserrat SemiBold"/>
                <a:sym typeface="Montserrat SemiBold"/>
              </a:endParaRPr>
            </a:p>
          </p:txBody>
        </p:sp>
        <p:sp>
          <p:nvSpPr>
            <p:cNvPr id="95" name="Google Shape;95;p81"/>
            <p:cNvSpPr/>
            <p:nvPr/>
          </p:nvSpPr>
          <p:spPr>
            <a:xfrm>
              <a:off x="-689525" y="5962075"/>
              <a:ext cx="2126100" cy="2085300"/>
            </a:xfrm>
            <a:prstGeom prst="parallelogram">
              <a:avLst>
                <a:gd name="adj"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1"/>
            <p:cNvSpPr/>
            <p:nvPr/>
          </p:nvSpPr>
          <p:spPr>
            <a:xfrm>
              <a:off x="16430575" y="5962075"/>
              <a:ext cx="2126100" cy="2085300"/>
            </a:xfrm>
            <a:prstGeom prst="parallelogram">
              <a:avLst>
                <a:gd name="adj"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7" name="Google Shape;97;p81" title="Aile_30_ans - Charte graphique2025-08.png"/>
          <p:cNvPicPr preferRelativeResize="0"/>
          <p:nvPr/>
        </p:nvPicPr>
        <p:blipFill rotWithShape="1">
          <a:blip r:embed="rId2">
            <a:alphaModFix/>
          </a:blip>
          <a:srcRect/>
          <a:stretch/>
        </p:blipFill>
        <p:spPr>
          <a:xfrm>
            <a:off x="6652550" y="739500"/>
            <a:ext cx="5516499" cy="1380025"/>
          </a:xfrm>
          <a:prstGeom prst="rect">
            <a:avLst/>
          </a:prstGeom>
          <a:noFill/>
          <a:ln>
            <a:noFill/>
          </a:ln>
        </p:spPr>
      </p:pic>
      <p:sp>
        <p:nvSpPr>
          <p:cNvPr id="98" name="Google Shape;98;p81"/>
          <p:cNvSpPr txBox="1">
            <a:spLocks noGrp="1"/>
          </p:cNvSpPr>
          <p:nvPr>
            <p:ph type="subTitle" idx="2"/>
          </p:nvPr>
        </p:nvSpPr>
        <p:spPr>
          <a:xfrm>
            <a:off x="1590925" y="6271075"/>
            <a:ext cx="15354000" cy="880500"/>
          </a:xfrm>
          <a:prstGeom prst="rect">
            <a:avLst/>
          </a:prstGeom>
          <a:noFill/>
          <a:ln>
            <a:noFill/>
          </a:ln>
        </p:spPr>
        <p:txBody>
          <a:bodyPr spcFirstLastPara="1" wrap="square" lIns="182850" tIns="182850" rIns="182850" bIns="182850" anchor="t" anchorCtr="0">
            <a:normAutofit/>
          </a:bodyPr>
          <a:lstStyle>
            <a:lvl1pPr lvl="0" algn="ctr">
              <a:lnSpc>
                <a:spcPct val="115000"/>
              </a:lnSpc>
              <a:spcBef>
                <a:spcPts val="0"/>
              </a:spcBef>
              <a:spcAft>
                <a:spcPts val="0"/>
              </a:spcAft>
              <a:buClr>
                <a:schemeClr val="lt1"/>
              </a:buClr>
              <a:buSzPts val="3200"/>
              <a:buFont typeface="Montserrat ExtraBold"/>
              <a:buNone/>
              <a:defRPr sz="3200">
                <a:solidFill>
                  <a:schemeClr val="lt1"/>
                </a:solidFill>
                <a:latin typeface="Montserrat ExtraBold"/>
                <a:ea typeface="Montserrat ExtraBold"/>
                <a:cs typeface="Montserrat ExtraBold"/>
                <a:sym typeface="Montserrat ExtraBold"/>
              </a:defRPr>
            </a:lvl1pPr>
            <a:lvl2pPr lvl="1" algn="ctr">
              <a:lnSpc>
                <a:spcPct val="115000"/>
              </a:lnSpc>
              <a:spcBef>
                <a:spcPts val="0"/>
              </a:spcBef>
              <a:spcAft>
                <a:spcPts val="0"/>
              </a:spcAft>
              <a:buSzPts val="2800"/>
              <a:buNone/>
              <a:defRPr/>
            </a:lvl2pPr>
            <a:lvl3pPr lvl="2" algn="ctr">
              <a:lnSpc>
                <a:spcPct val="115000"/>
              </a:lnSpc>
              <a:spcBef>
                <a:spcPts val="0"/>
              </a:spcBef>
              <a:spcAft>
                <a:spcPts val="0"/>
              </a:spcAft>
              <a:buSzPts val="2800"/>
              <a:buNone/>
              <a:defRPr/>
            </a:lvl3pPr>
            <a:lvl4pPr lvl="3" algn="ctr">
              <a:lnSpc>
                <a:spcPct val="115000"/>
              </a:lnSpc>
              <a:spcBef>
                <a:spcPts val="0"/>
              </a:spcBef>
              <a:spcAft>
                <a:spcPts val="0"/>
              </a:spcAft>
              <a:buSzPts val="2800"/>
              <a:buNone/>
              <a:defRPr/>
            </a:lvl4pPr>
            <a:lvl5pPr lvl="4" algn="ctr">
              <a:lnSpc>
                <a:spcPct val="115000"/>
              </a:lnSpc>
              <a:spcBef>
                <a:spcPts val="0"/>
              </a:spcBef>
              <a:spcAft>
                <a:spcPts val="0"/>
              </a:spcAft>
              <a:buSzPts val="2800"/>
              <a:buNone/>
              <a:defRPr/>
            </a:lvl5pPr>
            <a:lvl6pPr lvl="5" algn="ctr">
              <a:lnSpc>
                <a:spcPct val="115000"/>
              </a:lnSpc>
              <a:spcBef>
                <a:spcPts val="0"/>
              </a:spcBef>
              <a:spcAft>
                <a:spcPts val="0"/>
              </a:spcAft>
              <a:buSzPts val="2800"/>
              <a:buNone/>
              <a:defRPr/>
            </a:lvl6pPr>
            <a:lvl7pPr lvl="6" algn="ctr">
              <a:lnSpc>
                <a:spcPct val="115000"/>
              </a:lnSpc>
              <a:spcBef>
                <a:spcPts val="0"/>
              </a:spcBef>
              <a:spcAft>
                <a:spcPts val="0"/>
              </a:spcAft>
              <a:buSzPts val="2800"/>
              <a:buNone/>
              <a:defRPr/>
            </a:lvl7pPr>
            <a:lvl8pPr lvl="7" algn="ctr">
              <a:lnSpc>
                <a:spcPct val="115000"/>
              </a:lnSpc>
              <a:spcBef>
                <a:spcPts val="0"/>
              </a:spcBef>
              <a:spcAft>
                <a:spcPts val="0"/>
              </a:spcAft>
              <a:buSzPts val="2800"/>
              <a:buNone/>
              <a:defRPr/>
            </a:lvl8pPr>
            <a:lvl9pPr lvl="8" algn="ctr">
              <a:lnSpc>
                <a:spcPct val="115000"/>
              </a:lnSpc>
              <a:spcBef>
                <a:spcPts val="0"/>
              </a:spcBef>
              <a:spcAft>
                <a:spcPts val="0"/>
              </a:spcAft>
              <a:buSzPts val="2800"/>
              <a:buNone/>
              <a:defRPr/>
            </a:lvl9pPr>
          </a:lstStyle>
          <a:p>
            <a:endParaRPr/>
          </a:p>
        </p:txBody>
      </p:sp>
      <p:sp>
        <p:nvSpPr>
          <p:cNvPr id="99" name="Google Shape;99;p81"/>
          <p:cNvSpPr>
            <a:spLocks noGrp="1"/>
          </p:cNvSpPr>
          <p:nvPr>
            <p:ph type="pic" idx="3"/>
          </p:nvPr>
        </p:nvSpPr>
        <p:spPr>
          <a:xfrm>
            <a:off x="14071225" y="8736450"/>
            <a:ext cx="926700" cy="926700"/>
          </a:xfrm>
          <a:prstGeom prst="rect">
            <a:avLst/>
          </a:prstGeom>
          <a:noFill/>
          <a:ln>
            <a:noFill/>
          </a:ln>
        </p:spPr>
      </p:sp>
      <p:sp>
        <p:nvSpPr>
          <p:cNvPr id="100" name="Google Shape;100;p81"/>
          <p:cNvSpPr>
            <a:spLocks noGrp="1"/>
          </p:cNvSpPr>
          <p:nvPr>
            <p:ph type="pic" idx="4"/>
          </p:nvPr>
        </p:nvSpPr>
        <p:spPr>
          <a:xfrm>
            <a:off x="15281850" y="8736450"/>
            <a:ext cx="2007000" cy="9267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us-titre" type="secHead">
  <p:cSld name="SECTION_HEADER">
    <p:bg>
      <p:bgPr>
        <a:solidFill>
          <a:srgbClr val="95C11F"/>
        </a:solidFill>
        <a:effectLst/>
      </p:bgPr>
    </p:bg>
    <p:spTree>
      <p:nvGrpSpPr>
        <p:cNvPr id="1" name="Shape 101"/>
        <p:cNvGrpSpPr/>
        <p:nvPr/>
      </p:nvGrpSpPr>
      <p:grpSpPr>
        <a:xfrm>
          <a:off x="0" y="0"/>
          <a:ext cx="0" cy="0"/>
          <a:chOff x="0" y="0"/>
          <a:chExt cx="0" cy="0"/>
        </a:xfrm>
      </p:grpSpPr>
      <p:sp>
        <p:nvSpPr>
          <p:cNvPr id="102" name="Google Shape;102;p82"/>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lvl1pPr lvl="0" algn="ctr">
              <a:lnSpc>
                <a:spcPct val="100000"/>
              </a:lnSpc>
              <a:spcBef>
                <a:spcPts val="0"/>
              </a:spcBef>
              <a:spcAft>
                <a:spcPts val="0"/>
              </a:spcAft>
              <a:buClr>
                <a:srgbClr val="FFFFFF"/>
              </a:buClr>
              <a:buSzPts val="4000"/>
              <a:buFont typeface="Montserrat SemiBold"/>
              <a:buNone/>
              <a:defRPr sz="4000">
                <a:solidFill>
                  <a:srgbClr val="FFFFFF"/>
                </a:solidFill>
                <a:latin typeface="Montserrat SemiBold"/>
                <a:ea typeface="Montserrat SemiBold"/>
                <a:cs typeface="Montserrat SemiBold"/>
                <a:sym typeface="Montserrat SemiBold"/>
              </a:defRPr>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endParaRPr/>
          </a:p>
        </p:txBody>
      </p:sp>
      <p:grpSp>
        <p:nvGrpSpPr>
          <p:cNvPr id="103" name="Google Shape;103;p82"/>
          <p:cNvGrpSpPr/>
          <p:nvPr/>
        </p:nvGrpSpPr>
        <p:grpSpPr>
          <a:xfrm>
            <a:off x="7744725" y="5388575"/>
            <a:ext cx="2193300" cy="1562000"/>
            <a:chOff x="7744725" y="5388575"/>
            <a:chExt cx="2193300" cy="1562000"/>
          </a:xfrm>
        </p:grpSpPr>
        <p:pic>
          <p:nvPicPr>
            <p:cNvPr id="104" name="Google Shape;104;p82" title="peronajes-28.png"/>
            <p:cNvPicPr preferRelativeResize="0"/>
            <p:nvPr/>
          </p:nvPicPr>
          <p:blipFill rotWithShape="1">
            <a:blip r:embed="rId2">
              <a:alphaModFix/>
            </a:blip>
            <a:srcRect/>
            <a:stretch/>
          </p:blipFill>
          <p:spPr>
            <a:xfrm>
              <a:off x="8152599" y="5388575"/>
              <a:ext cx="1377550" cy="1376399"/>
            </a:xfrm>
            <a:prstGeom prst="rect">
              <a:avLst/>
            </a:prstGeom>
            <a:noFill/>
            <a:ln>
              <a:noFill/>
            </a:ln>
          </p:spPr>
        </p:pic>
        <p:sp>
          <p:nvSpPr>
            <p:cNvPr id="105" name="Google Shape;105;p82"/>
            <p:cNvSpPr/>
            <p:nvPr/>
          </p:nvSpPr>
          <p:spPr>
            <a:xfrm>
              <a:off x="7744725" y="6842575"/>
              <a:ext cx="2193300" cy="108000"/>
            </a:xfrm>
            <a:prstGeom prst="rect">
              <a:avLst/>
            </a:prstGeom>
            <a:solidFill>
              <a:srgbClr val="878787"/>
            </a:solidFill>
            <a:ln w="9525" cap="flat" cmpd="sng">
              <a:solidFill>
                <a:srgbClr val="87878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6" name="Google Shape;106;p82" title="Aile_30_ans - Charte graphique-30.png"/>
          <p:cNvPicPr preferRelativeResize="0"/>
          <p:nvPr/>
        </p:nvPicPr>
        <p:blipFill rotWithShape="1">
          <a:blip r:embed="rId3">
            <a:alphaModFix/>
          </a:blip>
          <a:srcRect t="14879" b="19572"/>
          <a:stretch/>
        </p:blipFill>
        <p:spPr>
          <a:xfrm>
            <a:off x="16842725" y="346225"/>
            <a:ext cx="1108575" cy="7241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us-titre 2" type="tx">
  <p:cSld name="TITLE_AND_BODY">
    <p:spTree>
      <p:nvGrpSpPr>
        <p:cNvPr id="1" name="Shape 107"/>
        <p:cNvGrpSpPr/>
        <p:nvPr/>
      </p:nvGrpSpPr>
      <p:grpSpPr>
        <a:xfrm>
          <a:off x="0" y="0"/>
          <a:ext cx="0" cy="0"/>
          <a:chOff x="0" y="0"/>
          <a:chExt cx="0" cy="0"/>
        </a:xfrm>
      </p:grpSpPr>
      <p:pic>
        <p:nvPicPr>
          <p:cNvPr id="108" name="Google Shape;108;p83" title="Aile_30_ans - Charte graphique2025-100.png"/>
          <p:cNvPicPr preferRelativeResize="0"/>
          <p:nvPr/>
        </p:nvPicPr>
        <p:blipFill rotWithShape="1">
          <a:blip r:embed="rId2">
            <a:alphaModFix/>
          </a:blip>
          <a:srcRect/>
          <a:stretch/>
        </p:blipFill>
        <p:spPr>
          <a:xfrm>
            <a:off x="16789675" y="395250"/>
            <a:ext cx="1108549" cy="554275"/>
          </a:xfrm>
          <a:prstGeom prst="rect">
            <a:avLst/>
          </a:prstGeom>
          <a:noFill/>
          <a:ln>
            <a:noFill/>
          </a:ln>
        </p:spPr>
      </p:pic>
      <p:sp>
        <p:nvSpPr>
          <p:cNvPr id="109" name="Google Shape;109;p83"/>
          <p:cNvSpPr/>
          <p:nvPr/>
        </p:nvSpPr>
        <p:spPr>
          <a:xfrm>
            <a:off x="0" y="9993525"/>
            <a:ext cx="18288000" cy="293400"/>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 name="Google Shape;110;p83"/>
          <p:cNvGrpSpPr/>
          <p:nvPr/>
        </p:nvGrpSpPr>
        <p:grpSpPr>
          <a:xfrm>
            <a:off x="386150" y="632925"/>
            <a:ext cx="12727350" cy="1326325"/>
            <a:chOff x="386150" y="632925"/>
            <a:chExt cx="12727350" cy="1326325"/>
          </a:xfrm>
        </p:grpSpPr>
        <p:sp>
          <p:nvSpPr>
            <p:cNvPr id="111" name="Google Shape;111;p83"/>
            <p:cNvSpPr/>
            <p:nvPr/>
          </p:nvSpPr>
          <p:spPr>
            <a:xfrm>
              <a:off x="1581800" y="1652725"/>
              <a:ext cx="11531700" cy="77100"/>
            </a:xfrm>
            <a:prstGeom prst="rect">
              <a:avLst/>
            </a:prstGeom>
            <a:solidFill>
              <a:srgbClr val="95C1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 name="Google Shape;112;p83" title="peronajes-04.png"/>
            <p:cNvPicPr preferRelativeResize="0"/>
            <p:nvPr/>
          </p:nvPicPr>
          <p:blipFill rotWithShape="1">
            <a:blip r:embed="rId3">
              <a:alphaModFix/>
            </a:blip>
            <a:srcRect/>
            <a:stretch/>
          </p:blipFill>
          <p:spPr>
            <a:xfrm flipH="1">
              <a:off x="386150" y="632925"/>
              <a:ext cx="1327475" cy="1326325"/>
            </a:xfrm>
            <a:prstGeom prst="rect">
              <a:avLst/>
            </a:prstGeom>
            <a:noFill/>
            <a:ln>
              <a:noFill/>
            </a:ln>
          </p:spPr>
        </p:pic>
      </p:grpSp>
      <p:sp>
        <p:nvSpPr>
          <p:cNvPr id="113" name="Google Shape;113;p83"/>
          <p:cNvSpPr txBox="1"/>
          <p:nvPr/>
        </p:nvSpPr>
        <p:spPr>
          <a:xfrm>
            <a:off x="0" y="9963225"/>
            <a:ext cx="18288000" cy="35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1" u="none" strike="noStrike" cap="none">
                <a:solidFill>
                  <a:srgbClr val="95C11F"/>
                </a:solidFill>
                <a:latin typeface="Montserrat"/>
                <a:ea typeface="Montserrat"/>
                <a:cs typeface="Montserrat"/>
                <a:sym typeface="Montserrat"/>
              </a:rPr>
              <a:t>www.aile.asso.fr</a:t>
            </a:r>
            <a:endParaRPr sz="3600" b="1" i="0" u="none" strike="noStrike" cap="none">
              <a:solidFill>
                <a:srgbClr val="95C11F"/>
              </a:solidFill>
              <a:latin typeface="Montserrat"/>
              <a:ea typeface="Montserrat"/>
              <a:cs typeface="Montserrat"/>
              <a:sym typeface="Montserrat"/>
            </a:endParaRPr>
          </a:p>
        </p:txBody>
      </p:sp>
      <p:sp>
        <p:nvSpPr>
          <p:cNvPr id="114" name="Google Shape;114;p83"/>
          <p:cNvSpPr txBox="1">
            <a:spLocks noGrp="1"/>
          </p:cNvSpPr>
          <p:nvPr>
            <p:ph type="body" idx="1"/>
          </p:nvPr>
        </p:nvSpPr>
        <p:spPr>
          <a:xfrm>
            <a:off x="1652700" y="2703025"/>
            <a:ext cx="11460900" cy="66234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5pPr>
            <a:lvl6pPr marL="2743200" lvl="5"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rgbClr val="95C11F"/>
              </a:buClr>
              <a:buSzPts val="2000"/>
              <a:buFont typeface="Montserrat Medium"/>
              <a:buChar char="●"/>
              <a:defRPr sz="2000">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8pPr>
            <a:lvl9pPr marL="4114800" lvl="8"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9pPr>
          </a:lstStyle>
          <a:p>
            <a:endParaRPr/>
          </a:p>
        </p:txBody>
      </p:sp>
      <p:sp>
        <p:nvSpPr>
          <p:cNvPr id="115" name="Google Shape;115;p83"/>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434343"/>
              </a:buClr>
              <a:buSzPts val="3000"/>
              <a:buFont typeface="Montserrat"/>
              <a:buNone/>
              <a:defRPr sz="3000" b="1">
                <a:solidFill>
                  <a:srgbClr val="434343"/>
                </a:solidFill>
                <a:latin typeface="Montserrat"/>
                <a:ea typeface="Montserrat"/>
                <a:cs typeface="Montserrat"/>
                <a:sym typeface="Montserrat"/>
              </a:defRPr>
            </a:lvl1pPr>
            <a:lvl2pPr lvl="1" algn="l">
              <a:lnSpc>
                <a:spcPct val="100000"/>
              </a:lnSpc>
              <a:spcBef>
                <a:spcPts val="0"/>
              </a:spcBef>
              <a:spcAft>
                <a:spcPts val="0"/>
              </a:spcAft>
              <a:buSzPts val="5600"/>
              <a:buNone/>
              <a:defRPr b="1"/>
            </a:lvl2pPr>
            <a:lvl3pPr lvl="2" algn="l">
              <a:lnSpc>
                <a:spcPct val="100000"/>
              </a:lnSpc>
              <a:spcBef>
                <a:spcPts val="0"/>
              </a:spcBef>
              <a:spcAft>
                <a:spcPts val="0"/>
              </a:spcAft>
              <a:buSzPts val="5600"/>
              <a:buNone/>
              <a:defRPr b="1"/>
            </a:lvl3pPr>
            <a:lvl4pPr lvl="3" algn="l">
              <a:lnSpc>
                <a:spcPct val="100000"/>
              </a:lnSpc>
              <a:spcBef>
                <a:spcPts val="0"/>
              </a:spcBef>
              <a:spcAft>
                <a:spcPts val="0"/>
              </a:spcAft>
              <a:buSzPts val="5600"/>
              <a:buNone/>
              <a:defRPr b="1"/>
            </a:lvl4pPr>
            <a:lvl5pPr lvl="4" algn="l">
              <a:lnSpc>
                <a:spcPct val="100000"/>
              </a:lnSpc>
              <a:spcBef>
                <a:spcPts val="0"/>
              </a:spcBef>
              <a:spcAft>
                <a:spcPts val="0"/>
              </a:spcAft>
              <a:buSzPts val="5600"/>
              <a:buNone/>
              <a:defRPr b="1"/>
            </a:lvl5pPr>
            <a:lvl6pPr lvl="5" algn="l">
              <a:lnSpc>
                <a:spcPct val="100000"/>
              </a:lnSpc>
              <a:spcBef>
                <a:spcPts val="0"/>
              </a:spcBef>
              <a:spcAft>
                <a:spcPts val="0"/>
              </a:spcAft>
              <a:buSzPts val="5600"/>
              <a:buNone/>
              <a:defRPr b="1"/>
            </a:lvl6pPr>
            <a:lvl7pPr lvl="6" algn="l">
              <a:lnSpc>
                <a:spcPct val="100000"/>
              </a:lnSpc>
              <a:spcBef>
                <a:spcPts val="0"/>
              </a:spcBef>
              <a:spcAft>
                <a:spcPts val="0"/>
              </a:spcAft>
              <a:buSzPts val="5600"/>
              <a:buNone/>
              <a:defRPr b="1"/>
            </a:lvl7pPr>
            <a:lvl8pPr lvl="7" algn="l">
              <a:lnSpc>
                <a:spcPct val="100000"/>
              </a:lnSpc>
              <a:spcBef>
                <a:spcPts val="0"/>
              </a:spcBef>
              <a:spcAft>
                <a:spcPts val="0"/>
              </a:spcAft>
              <a:buSzPts val="5600"/>
              <a:buNone/>
              <a:defRPr b="1"/>
            </a:lvl8pPr>
            <a:lvl9pPr lvl="8" algn="l">
              <a:lnSpc>
                <a:spcPct val="100000"/>
              </a:lnSpc>
              <a:spcBef>
                <a:spcPts val="0"/>
              </a:spcBef>
              <a:spcAft>
                <a:spcPts val="0"/>
              </a:spcAft>
              <a:buSzPts val="5600"/>
              <a:buNone/>
              <a:defRPr b="1"/>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ogramme / menu / sommaire" type="twoColTx">
  <p:cSld name="TITLE_AND_TWO_COLUMNS">
    <p:spTree>
      <p:nvGrpSpPr>
        <p:cNvPr id="1" name="Shape 116"/>
        <p:cNvGrpSpPr/>
        <p:nvPr/>
      </p:nvGrpSpPr>
      <p:grpSpPr>
        <a:xfrm>
          <a:off x="0" y="0"/>
          <a:ext cx="0" cy="0"/>
          <a:chOff x="0" y="0"/>
          <a:chExt cx="0" cy="0"/>
        </a:xfrm>
      </p:grpSpPr>
      <p:sp>
        <p:nvSpPr>
          <p:cNvPr id="117" name="Google Shape;117;p84"/>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434343"/>
              </a:buClr>
              <a:buSzPts val="3000"/>
              <a:buFont typeface="Montserrat"/>
              <a:buNone/>
              <a:defRPr sz="3000" b="1">
                <a:solidFill>
                  <a:srgbClr val="434343"/>
                </a:solidFill>
                <a:latin typeface="Montserrat"/>
                <a:ea typeface="Montserrat"/>
                <a:cs typeface="Montserrat"/>
                <a:sym typeface="Montserrat"/>
              </a:defRPr>
            </a:lvl1pPr>
            <a:lvl2pPr lvl="1" algn="l">
              <a:lnSpc>
                <a:spcPct val="100000"/>
              </a:lnSpc>
              <a:spcBef>
                <a:spcPts val="0"/>
              </a:spcBef>
              <a:spcAft>
                <a:spcPts val="0"/>
              </a:spcAft>
              <a:buSzPts val="5600"/>
              <a:buNone/>
              <a:defRPr b="1"/>
            </a:lvl2pPr>
            <a:lvl3pPr lvl="2" algn="l">
              <a:lnSpc>
                <a:spcPct val="100000"/>
              </a:lnSpc>
              <a:spcBef>
                <a:spcPts val="0"/>
              </a:spcBef>
              <a:spcAft>
                <a:spcPts val="0"/>
              </a:spcAft>
              <a:buSzPts val="5600"/>
              <a:buNone/>
              <a:defRPr b="1"/>
            </a:lvl3pPr>
            <a:lvl4pPr lvl="3" algn="l">
              <a:lnSpc>
                <a:spcPct val="100000"/>
              </a:lnSpc>
              <a:spcBef>
                <a:spcPts val="0"/>
              </a:spcBef>
              <a:spcAft>
                <a:spcPts val="0"/>
              </a:spcAft>
              <a:buSzPts val="5600"/>
              <a:buNone/>
              <a:defRPr b="1"/>
            </a:lvl4pPr>
            <a:lvl5pPr lvl="4" algn="l">
              <a:lnSpc>
                <a:spcPct val="100000"/>
              </a:lnSpc>
              <a:spcBef>
                <a:spcPts val="0"/>
              </a:spcBef>
              <a:spcAft>
                <a:spcPts val="0"/>
              </a:spcAft>
              <a:buSzPts val="5600"/>
              <a:buNone/>
              <a:defRPr b="1"/>
            </a:lvl5pPr>
            <a:lvl6pPr lvl="5" algn="l">
              <a:lnSpc>
                <a:spcPct val="100000"/>
              </a:lnSpc>
              <a:spcBef>
                <a:spcPts val="0"/>
              </a:spcBef>
              <a:spcAft>
                <a:spcPts val="0"/>
              </a:spcAft>
              <a:buSzPts val="5600"/>
              <a:buNone/>
              <a:defRPr b="1"/>
            </a:lvl6pPr>
            <a:lvl7pPr lvl="6" algn="l">
              <a:lnSpc>
                <a:spcPct val="100000"/>
              </a:lnSpc>
              <a:spcBef>
                <a:spcPts val="0"/>
              </a:spcBef>
              <a:spcAft>
                <a:spcPts val="0"/>
              </a:spcAft>
              <a:buSzPts val="5600"/>
              <a:buNone/>
              <a:defRPr b="1"/>
            </a:lvl7pPr>
            <a:lvl8pPr lvl="7" algn="l">
              <a:lnSpc>
                <a:spcPct val="100000"/>
              </a:lnSpc>
              <a:spcBef>
                <a:spcPts val="0"/>
              </a:spcBef>
              <a:spcAft>
                <a:spcPts val="0"/>
              </a:spcAft>
              <a:buSzPts val="5600"/>
              <a:buNone/>
              <a:defRPr b="1"/>
            </a:lvl8pPr>
            <a:lvl9pPr lvl="8" algn="l">
              <a:lnSpc>
                <a:spcPct val="100000"/>
              </a:lnSpc>
              <a:spcBef>
                <a:spcPts val="0"/>
              </a:spcBef>
              <a:spcAft>
                <a:spcPts val="0"/>
              </a:spcAft>
              <a:buSzPts val="5600"/>
              <a:buNone/>
              <a:defRPr b="1"/>
            </a:lvl9pPr>
          </a:lstStyle>
          <a:p>
            <a:endParaRPr/>
          </a:p>
        </p:txBody>
      </p:sp>
      <p:sp>
        <p:nvSpPr>
          <p:cNvPr id="118" name="Google Shape;118;p84"/>
          <p:cNvSpPr txBox="1">
            <a:spLocks noGrp="1"/>
          </p:cNvSpPr>
          <p:nvPr>
            <p:ph type="body" idx="1"/>
          </p:nvPr>
        </p:nvSpPr>
        <p:spPr>
          <a:xfrm>
            <a:off x="1652700" y="2703025"/>
            <a:ext cx="11460900" cy="66234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5pPr>
            <a:lvl6pPr marL="2743200" lvl="5"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rgbClr val="95C11F"/>
              </a:buClr>
              <a:buSzPts val="2000"/>
              <a:buFont typeface="Montserrat Medium"/>
              <a:buChar char="●"/>
              <a:defRPr sz="2000">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8pPr>
            <a:lvl9pPr marL="4114800" lvl="8"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9pPr>
          </a:lstStyle>
          <a:p>
            <a:endParaRPr/>
          </a:p>
        </p:txBody>
      </p:sp>
      <p:grpSp>
        <p:nvGrpSpPr>
          <p:cNvPr id="119" name="Google Shape;119;p84"/>
          <p:cNvGrpSpPr/>
          <p:nvPr/>
        </p:nvGrpSpPr>
        <p:grpSpPr>
          <a:xfrm>
            <a:off x="566604" y="690850"/>
            <a:ext cx="12546896" cy="1392824"/>
            <a:chOff x="566604" y="690850"/>
            <a:chExt cx="12546896" cy="1392824"/>
          </a:xfrm>
        </p:grpSpPr>
        <p:sp>
          <p:nvSpPr>
            <p:cNvPr id="120" name="Google Shape;120;p84"/>
            <p:cNvSpPr/>
            <p:nvPr/>
          </p:nvSpPr>
          <p:spPr>
            <a:xfrm>
              <a:off x="1581800" y="1652725"/>
              <a:ext cx="11531700" cy="77100"/>
            </a:xfrm>
            <a:prstGeom prst="rect">
              <a:avLst/>
            </a:prstGeom>
            <a:solidFill>
              <a:srgbClr val="95C1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 name="Google Shape;121;p84" title="peronajes-15.png"/>
            <p:cNvPicPr preferRelativeResize="0"/>
            <p:nvPr/>
          </p:nvPicPr>
          <p:blipFill rotWithShape="1">
            <a:blip r:embed="rId2">
              <a:alphaModFix/>
            </a:blip>
            <a:srcRect/>
            <a:stretch/>
          </p:blipFill>
          <p:spPr>
            <a:xfrm>
              <a:off x="566604" y="690850"/>
              <a:ext cx="1394045" cy="1392824"/>
            </a:xfrm>
            <a:prstGeom prst="rect">
              <a:avLst/>
            </a:prstGeom>
            <a:noFill/>
            <a:ln>
              <a:noFill/>
            </a:ln>
          </p:spPr>
        </p:pic>
      </p:grpSp>
      <p:sp>
        <p:nvSpPr>
          <p:cNvPr id="122" name="Google Shape;122;p84"/>
          <p:cNvSpPr/>
          <p:nvPr/>
        </p:nvSpPr>
        <p:spPr>
          <a:xfrm>
            <a:off x="0" y="9993525"/>
            <a:ext cx="18288000" cy="293400"/>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84"/>
          <p:cNvSpPr txBox="1"/>
          <p:nvPr/>
        </p:nvSpPr>
        <p:spPr>
          <a:xfrm>
            <a:off x="0" y="9963225"/>
            <a:ext cx="18288000" cy="35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1" u="none" strike="noStrike" cap="none">
                <a:solidFill>
                  <a:srgbClr val="95C11F"/>
                </a:solidFill>
                <a:latin typeface="Montserrat"/>
                <a:ea typeface="Montserrat"/>
                <a:cs typeface="Montserrat"/>
                <a:sym typeface="Montserrat"/>
              </a:rPr>
              <a:t>www.aile.asso.fr</a:t>
            </a:r>
            <a:endParaRPr sz="3600" b="1" i="0" u="none" strike="noStrike" cap="none">
              <a:solidFill>
                <a:srgbClr val="95C11F"/>
              </a:solidFill>
              <a:latin typeface="Montserrat"/>
              <a:ea typeface="Montserrat"/>
              <a:cs typeface="Montserrat"/>
              <a:sym typeface="Montserrat"/>
            </a:endParaRPr>
          </a:p>
        </p:txBody>
      </p:sp>
      <p:pic>
        <p:nvPicPr>
          <p:cNvPr id="124" name="Google Shape;124;p84" title="Aile_30_ans - Charte graphique2025-100.png"/>
          <p:cNvPicPr preferRelativeResize="0"/>
          <p:nvPr/>
        </p:nvPicPr>
        <p:blipFill rotWithShape="1">
          <a:blip r:embed="rId3">
            <a:alphaModFix/>
          </a:blip>
          <a:srcRect/>
          <a:stretch/>
        </p:blipFill>
        <p:spPr>
          <a:xfrm>
            <a:off x="16789675" y="395250"/>
            <a:ext cx="1108549" cy="5542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us-titre 3" type="titleOnly">
  <p:cSld name="TITLE_ONLY">
    <p:bg>
      <p:bgPr>
        <a:solidFill>
          <a:srgbClr val="95C11F"/>
        </a:solidFill>
        <a:effectLst/>
      </p:bgPr>
    </p:bg>
    <p:spTree>
      <p:nvGrpSpPr>
        <p:cNvPr id="1" name="Shape 125"/>
        <p:cNvGrpSpPr/>
        <p:nvPr/>
      </p:nvGrpSpPr>
      <p:grpSpPr>
        <a:xfrm>
          <a:off x="0" y="0"/>
          <a:ext cx="0" cy="0"/>
          <a:chOff x="0" y="0"/>
          <a:chExt cx="0" cy="0"/>
        </a:xfrm>
      </p:grpSpPr>
      <p:grpSp>
        <p:nvGrpSpPr>
          <p:cNvPr id="126" name="Google Shape;126;p85"/>
          <p:cNvGrpSpPr/>
          <p:nvPr/>
        </p:nvGrpSpPr>
        <p:grpSpPr>
          <a:xfrm>
            <a:off x="134860" y="946525"/>
            <a:ext cx="15521453" cy="1145400"/>
            <a:chOff x="813542" y="946515"/>
            <a:chExt cx="9938819" cy="1145400"/>
          </a:xfrm>
        </p:grpSpPr>
        <p:sp>
          <p:nvSpPr>
            <p:cNvPr id="127" name="Google Shape;127;p85"/>
            <p:cNvSpPr/>
            <p:nvPr/>
          </p:nvSpPr>
          <p:spPr>
            <a:xfrm>
              <a:off x="1536528" y="1056842"/>
              <a:ext cx="8542500" cy="704100"/>
            </a:xfrm>
            <a:prstGeom prst="flowChartAlternateProcess">
              <a:avLst/>
            </a:prstGeom>
            <a:solidFill>
              <a:srgbClr val="878787"/>
            </a:solidFill>
            <a:ln w="9525" cap="flat" cmpd="sng">
              <a:solidFill>
                <a:srgbClr val="878787"/>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Montserrat SemiBold"/>
                <a:ea typeface="Montserrat SemiBold"/>
                <a:cs typeface="Montserrat SemiBold"/>
                <a:sym typeface="Montserrat SemiBold"/>
              </a:endParaRPr>
            </a:p>
          </p:txBody>
        </p:sp>
        <p:sp>
          <p:nvSpPr>
            <p:cNvPr id="128" name="Google Shape;128;p85"/>
            <p:cNvSpPr/>
            <p:nvPr/>
          </p:nvSpPr>
          <p:spPr>
            <a:xfrm>
              <a:off x="813542" y="946515"/>
              <a:ext cx="1098000" cy="1145400"/>
            </a:xfrm>
            <a:prstGeom prst="parallelogram">
              <a:avLst>
                <a:gd name="adj" fmla="val 25000"/>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85"/>
            <p:cNvSpPr/>
            <p:nvPr/>
          </p:nvSpPr>
          <p:spPr>
            <a:xfrm>
              <a:off x="9654361" y="946515"/>
              <a:ext cx="1098000" cy="1145400"/>
            </a:xfrm>
            <a:prstGeom prst="parallelogram">
              <a:avLst>
                <a:gd name="adj" fmla="val 25000"/>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0" name="Google Shape;130;p85"/>
          <p:cNvSpPr/>
          <p:nvPr/>
        </p:nvSpPr>
        <p:spPr>
          <a:xfrm>
            <a:off x="0" y="9993525"/>
            <a:ext cx="18288000" cy="293400"/>
          </a:xfrm>
          <a:prstGeom prst="rect">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85"/>
          <p:cNvSpPr txBox="1"/>
          <p:nvPr/>
        </p:nvSpPr>
        <p:spPr>
          <a:xfrm>
            <a:off x="0" y="9963225"/>
            <a:ext cx="18288000" cy="354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1" u="none" strike="noStrike" cap="none">
                <a:solidFill>
                  <a:srgbClr val="FFFFFF"/>
                </a:solidFill>
                <a:latin typeface="Montserrat"/>
                <a:ea typeface="Montserrat"/>
                <a:cs typeface="Montserrat"/>
                <a:sym typeface="Montserrat"/>
              </a:rPr>
              <a:t>www.aile.asso.fr</a:t>
            </a:r>
            <a:endParaRPr sz="3600" b="1" i="0" u="none" strike="noStrike" cap="none">
              <a:solidFill>
                <a:schemeClr val="dk2"/>
              </a:solidFill>
              <a:latin typeface="Montserrat"/>
              <a:ea typeface="Montserrat"/>
              <a:cs typeface="Montserrat"/>
              <a:sym typeface="Montserrat"/>
            </a:endParaRPr>
          </a:p>
        </p:txBody>
      </p:sp>
      <p:pic>
        <p:nvPicPr>
          <p:cNvPr id="132" name="Google Shape;132;p85" title="peronajes-23.png"/>
          <p:cNvPicPr preferRelativeResize="0"/>
          <p:nvPr/>
        </p:nvPicPr>
        <p:blipFill rotWithShape="1">
          <a:blip r:embed="rId2">
            <a:alphaModFix/>
          </a:blip>
          <a:srcRect/>
          <a:stretch/>
        </p:blipFill>
        <p:spPr>
          <a:xfrm>
            <a:off x="376674" y="642625"/>
            <a:ext cx="1327469" cy="1326325"/>
          </a:xfrm>
          <a:prstGeom prst="rect">
            <a:avLst/>
          </a:prstGeom>
          <a:noFill/>
          <a:ln>
            <a:noFill/>
          </a:ln>
        </p:spPr>
      </p:pic>
      <p:sp>
        <p:nvSpPr>
          <p:cNvPr id="133" name="Google Shape;133;p85"/>
          <p:cNvSpPr txBox="1">
            <a:spLocks noGrp="1"/>
          </p:cNvSpPr>
          <p:nvPr>
            <p:ph type="body" idx="1"/>
          </p:nvPr>
        </p:nvSpPr>
        <p:spPr>
          <a:xfrm>
            <a:off x="1621800" y="2654388"/>
            <a:ext cx="11460900" cy="66234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rgbClr val="FFFFFF"/>
              </a:buClr>
              <a:buSzPts val="2400"/>
              <a:buFont typeface="Montserrat SemiBold"/>
              <a:buChar char="●"/>
              <a:defRPr sz="2400">
                <a:solidFill>
                  <a:schemeClr val="lt1"/>
                </a:solidFill>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5pPr>
            <a:lvl6pPr marL="2743200" lvl="5"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chemeClr val="lt1"/>
              </a:buClr>
              <a:buSzPts val="2000"/>
              <a:buFont typeface="Montserrat Medium"/>
              <a:buChar char="●"/>
              <a:defRPr sz="2000">
                <a:solidFill>
                  <a:schemeClr val="lt1"/>
                </a:solidFill>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8pPr>
            <a:lvl9pPr marL="4114800" lvl="8"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9pPr>
          </a:lstStyle>
          <a:p>
            <a:endParaRPr/>
          </a:p>
        </p:txBody>
      </p:sp>
      <p:sp>
        <p:nvSpPr>
          <p:cNvPr id="134" name="Google Shape;134;p85"/>
          <p:cNvSpPr txBox="1">
            <a:spLocks noGrp="1"/>
          </p:cNvSpPr>
          <p:nvPr>
            <p:ph type="subTitle" idx="2"/>
          </p:nvPr>
        </p:nvSpPr>
        <p:spPr>
          <a:xfrm>
            <a:off x="2369950" y="946525"/>
            <a:ext cx="12109500" cy="166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pic>
        <p:nvPicPr>
          <p:cNvPr id="135" name="Google Shape;135;p85" title="Aile_30_ans - Charte graphique-30.png"/>
          <p:cNvPicPr preferRelativeResize="0"/>
          <p:nvPr/>
        </p:nvPicPr>
        <p:blipFill rotWithShape="1">
          <a:blip r:embed="rId3">
            <a:alphaModFix/>
          </a:blip>
          <a:srcRect t="14879" b="19572"/>
          <a:stretch/>
        </p:blipFill>
        <p:spPr>
          <a:xfrm>
            <a:off x="16842725" y="346225"/>
            <a:ext cx="1108575" cy="7241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ous-titre 3 1">
  <p:cSld name="TITLE_ONLY_1">
    <p:bg>
      <p:bgPr>
        <a:solidFill>
          <a:srgbClr val="95C11F"/>
        </a:solidFill>
        <a:effectLst/>
      </p:bgPr>
    </p:bg>
    <p:spTree>
      <p:nvGrpSpPr>
        <p:cNvPr id="1" name="Shape 136"/>
        <p:cNvGrpSpPr/>
        <p:nvPr/>
      </p:nvGrpSpPr>
      <p:grpSpPr>
        <a:xfrm>
          <a:off x="0" y="0"/>
          <a:ext cx="0" cy="0"/>
          <a:chOff x="0" y="0"/>
          <a:chExt cx="0" cy="0"/>
        </a:xfrm>
      </p:grpSpPr>
      <p:sp>
        <p:nvSpPr>
          <p:cNvPr id="137" name="Google Shape;137;p86"/>
          <p:cNvSpPr/>
          <p:nvPr/>
        </p:nvSpPr>
        <p:spPr>
          <a:xfrm>
            <a:off x="0" y="9993525"/>
            <a:ext cx="18288000" cy="293400"/>
          </a:xfrm>
          <a:prstGeom prst="rect">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86"/>
          <p:cNvSpPr txBox="1"/>
          <p:nvPr/>
        </p:nvSpPr>
        <p:spPr>
          <a:xfrm>
            <a:off x="0" y="9963225"/>
            <a:ext cx="18288000" cy="354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1" u="none" strike="noStrike" cap="none">
                <a:solidFill>
                  <a:srgbClr val="FFFFFF"/>
                </a:solidFill>
                <a:latin typeface="Montserrat"/>
                <a:ea typeface="Montserrat"/>
                <a:cs typeface="Montserrat"/>
                <a:sym typeface="Montserrat"/>
              </a:rPr>
              <a:t>www.aile.asso.fr</a:t>
            </a:r>
            <a:endParaRPr sz="3600" b="1" i="0" u="none" strike="noStrike" cap="none">
              <a:solidFill>
                <a:schemeClr val="dk2"/>
              </a:solidFill>
              <a:latin typeface="Montserrat"/>
              <a:ea typeface="Montserrat"/>
              <a:cs typeface="Montserrat"/>
              <a:sym typeface="Montserrat"/>
            </a:endParaRPr>
          </a:p>
        </p:txBody>
      </p:sp>
      <p:grpSp>
        <p:nvGrpSpPr>
          <p:cNvPr id="139" name="Google Shape;139;p86"/>
          <p:cNvGrpSpPr/>
          <p:nvPr/>
        </p:nvGrpSpPr>
        <p:grpSpPr>
          <a:xfrm>
            <a:off x="744460" y="946525"/>
            <a:ext cx="15521453" cy="1145400"/>
            <a:chOff x="813542" y="946515"/>
            <a:chExt cx="9938819" cy="1145400"/>
          </a:xfrm>
        </p:grpSpPr>
        <p:sp>
          <p:nvSpPr>
            <p:cNvPr id="140" name="Google Shape;140;p86"/>
            <p:cNvSpPr/>
            <p:nvPr/>
          </p:nvSpPr>
          <p:spPr>
            <a:xfrm>
              <a:off x="1536528" y="1056842"/>
              <a:ext cx="8542500" cy="704100"/>
            </a:xfrm>
            <a:prstGeom prst="flowChartAlternateProcess">
              <a:avLst/>
            </a:prstGeom>
            <a:solidFill>
              <a:srgbClr val="878787"/>
            </a:solidFill>
            <a:ln w="9525" cap="flat" cmpd="sng">
              <a:solidFill>
                <a:srgbClr val="878787"/>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Montserrat SemiBold"/>
                <a:ea typeface="Montserrat SemiBold"/>
                <a:cs typeface="Montserrat SemiBold"/>
                <a:sym typeface="Montserrat SemiBold"/>
              </a:endParaRPr>
            </a:p>
          </p:txBody>
        </p:sp>
        <p:sp>
          <p:nvSpPr>
            <p:cNvPr id="141" name="Google Shape;141;p86"/>
            <p:cNvSpPr/>
            <p:nvPr/>
          </p:nvSpPr>
          <p:spPr>
            <a:xfrm>
              <a:off x="813542" y="946515"/>
              <a:ext cx="1098000" cy="1145400"/>
            </a:xfrm>
            <a:prstGeom prst="parallelogram">
              <a:avLst>
                <a:gd name="adj" fmla="val 25000"/>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6"/>
            <p:cNvSpPr/>
            <p:nvPr/>
          </p:nvSpPr>
          <p:spPr>
            <a:xfrm>
              <a:off x="9654361" y="946515"/>
              <a:ext cx="1098000" cy="1145400"/>
            </a:xfrm>
            <a:prstGeom prst="parallelogram">
              <a:avLst>
                <a:gd name="adj" fmla="val 25000"/>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 name="Google Shape;143;p86"/>
          <p:cNvGrpSpPr/>
          <p:nvPr/>
        </p:nvGrpSpPr>
        <p:grpSpPr>
          <a:xfrm>
            <a:off x="392325" y="818650"/>
            <a:ext cx="1750549" cy="1059100"/>
            <a:chOff x="1019425" y="880425"/>
            <a:chExt cx="1750549" cy="1059100"/>
          </a:xfrm>
        </p:grpSpPr>
        <p:pic>
          <p:nvPicPr>
            <p:cNvPr id="144" name="Google Shape;144;p86" title="peronajes-26.png"/>
            <p:cNvPicPr preferRelativeResize="0"/>
            <p:nvPr/>
          </p:nvPicPr>
          <p:blipFill rotWithShape="1">
            <a:blip r:embed="rId2">
              <a:alphaModFix/>
            </a:blip>
            <a:srcRect/>
            <a:stretch/>
          </p:blipFill>
          <p:spPr>
            <a:xfrm>
              <a:off x="1019425" y="880425"/>
              <a:ext cx="1031656" cy="1059100"/>
            </a:xfrm>
            <a:prstGeom prst="rect">
              <a:avLst/>
            </a:prstGeom>
            <a:noFill/>
            <a:ln>
              <a:noFill/>
            </a:ln>
          </p:spPr>
        </p:pic>
        <p:pic>
          <p:nvPicPr>
            <p:cNvPr id="145" name="Google Shape;145;p86" title="peronajes-19.png"/>
            <p:cNvPicPr preferRelativeResize="0"/>
            <p:nvPr/>
          </p:nvPicPr>
          <p:blipFill rotWithShape="1">
            <a:blip r:embed="rId3">
              <a:alphaModFix/>
            </a:blip>
            <a:srcRect/>
            <a:stretch/>
          </p:blipFill>
          <p:spPr>
            <a:xfrm>
              <a:off x="1738318" y="880425"/>
              <a:ext cx="1031656" cy="1059100"/>
            </a:xfrm>
            <a:prstGeom prst="rect">
              <a:avLst/>
            </a:prstGeom>
            <a:noFill/>
            <a:ln>
              <a:noFill/>
            </a:ln>
          </p:spPr>
        </p:pic>
      </p:grpSp>
      <p:sp>
        <p:nvSpPr>
          <p:cNvPr id="146" name="Google Shape;146;p86"/>
          <p:cNvSpPr>
            <a:spLocks noGrp="1"/>
          </p:cNvSpPr>
          <p:nvPr>
            <p:ph type="pic" idx="2"/>
          </p:nvPr>
        </p:nvSpPr>
        <p:spPr>
          <a:xfrm>
            <a:off x="1574000" y="3838350"/>
            <a:ext cx="2610300" cy="2610300"/>
          </a:xfrm>
          <a:prstGeom prst="ellipse">
            <a:avLst/>
          </a:prstGeom>
          <a:noFill/>
          <a:ln>
            <a:noFill/>
          </a:ln>
        </p:spPr>
      </p:sp>
      <p:sp>
        <p:nvSpPr>
          <p:cNvPr id="147" name="Google Shape;147;p86"/>
          <p:cNvSpPr>
            <a:spLocks noGrp="1"/>
          </p:cNvSpPr>
          <p:nvPr>
            <p:ph type="pic" idx="3"/>
          </p:nvPr>
        </p:nvSpPr>
        <p:spPr>
          <a:xfrm>
            <a:off x="4537275" y="3838350"/>
            <a:ext cx="2610300" cy="2610300"/>
          </a:xfrm>
          <a:prstGeom prst="ellipse">
            <a:avLst/>
          </a:prstGeom>
          <a:noFill/>
          <a:ln>
            <a:noFill/>
          </a:ln>
        </p:spPr>
      </p:sp>
      <p:sp>
        <p:nvSpPr>
          <p:cNvPr id="148" name="Google Shape;148;p86"/>
          <p:cNvSpPr>
            <a:spLocks noGrp="1"/>
          </p:cNvSpPr>
          <p:nvPr>
            <p:ph type="pic" idx="4"/>
          </p:nvPr>
        </p:nvSpPr>
        <p:spPr>
          <a:xfrm>
            <a:off x="7500550" y="3838350"/>
            <a:ext cx="2610300" cy="2610300"/>
          </a:xfrm>
          <a:prstGeom prst="ellipse">
            <a:avLst/>
          </a:prstGeom>
          <a:noFill/>
          <a:ln>
            <a:noFill/>
          </a:ln>
        </p:spPr>
      </p:sp>
      <p:sp>
        <p:nvSpPr>
          <p:cNvPr id="149" name="Google Shape;149;p86"/>
          <p:cNvSpPr>
            <a:spLocks noGrp="1"/>
          </p:cNvSpPr>
          <p:nvPr>
            <p:ph type="pic" idx="5"/>
          </p:nvPr>
        </p:nvSpPr>
        <p:spPr>
          <a:xfrm>
            <a:off x="10463825" y="3759050"/>
            <a:ext cx="2610300" cy="2610300"/>
          </a:xfrm>
          <a:prstGeom prst="ellipse">
            <a:avLst/>
          </a:prstGeom>
          <a:noFill/>
          <a:ln>
            <a:noFill/>
          </a:ln>
        </p:spPr>
      </p:sp>
      <p:sp>
        <p:nvSpPr>
          <p:cNvPr id="150" name="Google Shape;150;p86"/>
          <p:cNvSpPr>
            <a:spLocks noGrp="1"/>
          </p:cNvSpPr>
          <p:nvPr>
            <p:ph type="pic" idx="6"/>
          </p:nvPr>
        </p:nvSpPr>
        <p:spPr>
          <a:xfrm>
            <a:off x="13427100" y="3838350"/>
            <a:ext cx="2610300" cy="2610300"/>
          </a:xfrm>
          <a:prstGeom prst="ellipse">
            <a:avLst/>
          </a:prstGeom>
          <a:noFill/>
          <a:ln>
            <a:noFill/>
          </a:ln>
        </p:spPr>
      </p:sp>
      <p:sp>
        <p:nvSpPr>
          <p:cNvPr id="151" name="Google Shape;151;p86"/>
          <p:cNvSpPr txBox="1">
            <a:spLocks noGrp="1"/>
          </p:cNvSpPr>
          <p:nvPr>
            <p:ph type="subTitle" idx="1"/>
          </p:nvPr>
        </p:nvSpPr>
        <p:spPr>
          <a:xfrm>
            <a:off x="2979550" y="946525"/>
            <a:ext cx="12109500" cy="166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152" name="Google Shape;152;p86"/>
          <p:cNvSpPr txBox="1">
            <a:spLocks noGrp="1"/>
          </p:cNvSpPr>
          <p:nvPr>
            <p:ph type="subTitle" idx="7"/>
          </p:nvPr>
        </p:nvSpPr>
        <p:spPr>
          <a:xfrm>
            <a:off x="1843250" y="6882775"/>
            <a:ext cx="2012100" cy="1992000"/>
          </a:xfrm>
          <a:prstGeom prst="rect">
            <a:avLst/>
          </a:prstGeom>
          <a:noFill/>
          <a:ln>
            <a:noFill/>
          </a:ln>
        </p:spPr>
        <p:txBody>
          <a:bodyPr spcFirstLastPara="1" wrap="square" lIns="182850" tIns="182850" rIns="182850" bIns="182850" anchor="t" anchorCtr="0">
            <a:normAutofit/>
          </a:bodyPr>
          <a:lstStyle>
            <a:lvl1pPr lvl="0" algn="ctr">
              <a:lnSpc>
                <a:spcPct val="115000"/>
              </a:lnSpc>
              <a:spcBef>
                <a:spcPts val="0"/>
              </a:spcBef>
              <a:spcAft>
                <a:spcPts val="0"/>
              </a:spcAft>
              <a:buClr>
                <a:schemeClr val="lt1"/>
              </a:buClr>
              <a:buSzPts val="2000"/>
              <a:buFont typeface="Montserrat SemiBold"/>
              <a:buNone/>
              <a:defRPr sz="2000">
                <a:solidFill>
                  <a:schemeClr val="lt1"/>
                </a:solidFill>
                <a:latin typeface="Montserrat SemiBold"/>
                <a:ea typeface="Montserrat SemiBold"/>
                <a:cs typeface="Montserrat SemiBold"/>
                <a:sym typeface="Montserrat SemiBold"/>
              </a:defRPr>
            </a:lvl1pPr>
            <a:lvl2pPr lvl="1"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2pPr>
            <a:lvl3pPr lvl="2"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3pPr>
            <a:lvl4pPr lvl="3"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4pPr>
            <a:lvl5pPr lvl="4"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5pPr>
            <a:lvl6pPr lvl="5"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6pPr>
            <a:lvl7pPr lvl="6"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7pPr>
            <a:lvl8pPr lvl="7"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8pPr>
            <a:lvl9pPr lvl="8"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9pPr>
          </a:lstStyle>
          <a:p>
            <a:endParaRPr/>
          </a:p>
        </p:txBody>
      </p:sp>
      <p:sp>
        <p:nvSpPr>
          <p:cNvPr id="153" name="Google Shape;153;p86"/>
          <p:cNvSpPr txBox="1">
            <a:spLocks noGrp="1"/>
          </p:cNvSpPr>
          <p:nvPr>
            <p:ph type="subTitle" idx="8"/>
          </p:nvPr>
        </p:nvSpPr>
        <p:spPr>
          <a:xfrm>
            <a:off x="4909325" y="6882775"/>
            <a:ext cx="2012100" cy="1992000"/>
          </a:xfrm>
          <a:prstGeom prst="rect">
            <a:avLst/>
          </a:prstGeom>
          <a:noFill/>
          <a:ln>
            <a:noFill/>
          </a:ln>
        </p:spPr>
        <p:txBody>
          <a:bodyPr spcFirstLastPara="1" wrap="square" lIns="182850" tIns="182850" rIns="182850" bIns="182850" anchor="t" anchorCtr="0">
            <a:normAutofit/>
          </a:bodyPr>
          <a:lstStyle>
            <a:lvl1pPr lvl="0" algn="ctr">
              <a:lnSpc>
                <a:spcPct val="115000"/>
              </a:lnSpc>
              <a:spcBef>
                <a:spcPts val="0"/>
              </a:spcBef>
              <a:spcAft>
                <a:spcPts val="0"/>
              </a:spcAft>
              <a:buClr>
                <a:schemeClr val="lt1"/>
              </a:buClr>
              <a:buSzPts val="2000"/>
              <a:buFont typeface="Montserrat SemiBold"/>
              <a:buNone/>
              <a:defRPr sz="2000">
                <a:solidFill>
                  <a:schemeClr val="lt1"/>
                </a:solidFill>
                <a:latin typeface="Montserrat SemiBold"/>
                <a:ea typeface="Montserrat SemiBold"/>
                <a:cs typeface="Montserrat SemiBold"/>
                <a:sym typeface="Montserrat SemiBold"/>
              </a:defRPr>
            </a:lvl1pPr>
            <a:lvl2pPr lvl="1" algn="ctr">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2pPr>
            <a:lvl3pPr lvl="2" algn="ctr">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3pPr>
            <a:lvl4pPr lvl="3" algn="ctr">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4pPr>
            <a:lvl5pPr lvl="4" algn="ctr">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5pPr>
            <a:lvl6pPr lvl="5" algn="ctr">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6pPr>
            <a:lvl7pPr lvl="6" algn="ctr">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7pPr>
            <a:lvl8pPr lvl="7" algn="ctr">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8pPr>
            <a:lvl9pPr lvl="8" algn="ctr">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9pPr>
          </a:lstStyle>
          <a:p>
            <a:endParaRPr/>
          </a:p>
        </p:txBody>
      </p:sp>
      <p:sp>
        <p:nvSpPr>
          <p:cNvPr id="154" name="Google Shape;154;p86"/>
          <p:cNvSpPr txBox="1">
            <a:spLocks noGrp="1"/>
          </p:cNvSpPr>
          <p:nvPr>
            <p:ph type="subTitle" idx="9"/>
          </p:nvPr>
        </p:nvSpPr>
        <p:spPr>
          <a:xfrm>
            <a:off x="7903725" y="6882775"/>
            <a:ext cx="2012100" cy="1992000"/>
          </a:xfrm>
          <a:prstGeom prst="rect">
            <a:avLst/>
          </a:prstGeom>
          <a:noFill/>
          <a:ln>
            <a:noFill/>
          </a:ln>
        </p:spPr>
        <p:txBody>
          <a:bodyPr spcFirstLastPara="1" wrap="square" lIns="182850" tIns="182850" rIns="182850" bIns="182850" anchor="t" anchorCtr="0">
            <a:normAutofit/>
          </a:bodyPr>
          <a:lstStyle>
            <a:lvl1pPr lvl="0" algn="ctr">
              <a:lnSpc>
                <a:spcPct val="115000"/>
              </a:lnSpc>
              <a:spcBef>
                <a:spcPts val="0"/>
              </a:spcBef>
              <a:spcAft>
                <a:spcPts val="0"/>
              </a:spcAft>
              <a:buClr>
                <a:schemeClr val="lt1"/>
              </a:buClr>
              <a:buSzPts val="2000"/>
              <a:buFont typeface="Montserrat SemiBold"/>
              <a:buNone/>
              <a:defRPr sz="2000">
                <a:solidFill>
                  <a:schemeClr val="lt1"/>
                </a:solidFill>
                <a:latin typeface="Montserrat SemiBold"/>
                <a:ea typeface="Montserrat SemiBold"/>
                <a:cs typeface="Montserrat SemiBold"/>
                <a:sym typeface="Montserrat SemiBold"/>
              </a:defRPr>
            </a:lvl1pPr>
            <a:lvl2pPr lvl="1"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2pPr>
            <a:lvl3pPr lvl="2"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3pPr>
            <a:lvl4pPr lvl="3"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4pPr>
            <a:lvl5pPr lvl="4"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5pPr>
            <a:lvl6pPr lvl="5"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6pPr>
            <a:lvl7pPr lvl="6"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7pPr>
            <a:lvl8pPr lvl="7"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8pPr>
            <a:lvl9pPr lvl="8"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9pPr>
          </a:lstStyle>
          <a:p>
            <a:endParaRPr/>
          </a:p>
        </p:txBody>
      </p:sp>
      <p:sp>
        <p:nvSpPr>
          <p:cNvPr id="155" name="Google Shape;155;p86"/>
          <p:cNvSpPr txBox="1">
            <a:spLocks noGrp="1"/>
          </p:cNvSpPr>
          <p:nvPr>
            <p:ph type="subTitle" idx="13"/>
          </p:nvPr>
        </p:nvSpPr>
        <p:spPr>
          <a:xfrm>
            <a:off x="10762925" y="6946000"/>
            <a:ext cx="2012100" cy="1992000"/>
          </a:xfrm>
          <a:prstGeom prst="rect">
            <a:avLst/>
          </a:prstGeom>
          <a:noFill/>
          <a:ln>
            <a:noFill/>
          </a:ln>
        </p:spPr>
        <p:txBody>
          <a:bodyPr spcFirstLastPara="1" wrap="square" lIns="182850" tIns="182850" rIns="182850" bIns="182850" anchor="t" anchorCtr="0">
            <a:normAutofit/>
          </a:bodyPr>
          <a:lstStyle>
            <a:lvl1pPr lvl="0" algn="ctr">
              <a:lnSpc>
                <a:spcPct val="115000"/>
              </a:lnSpc>
              <a:spcBef>
                <a:spcPts val="0"/>
              </a:spcBef>
              <a:spcAft>
                <a:spcPts val="0"/>
              </a:spcAft>
              <a:buClr>
                <a:schemeClr val="lt1"/>
              </a:buClr>
              <a:buSzPts val="2000"/>
              <a:buFont typeface="Montserrat SemiBold"/>
              <a:buNone/>
              <a:defRPr sz="2000">
                <a:solidFill>
                  <a:schemeClr val="lt1"/>
                </a:solidFill>
                <a:latin typeface="Montserrat SemiBold"/>
                <a:ea typeface="Montserrat SemiBold"/>
                <a:cs typeface="Montserrat SemiBold"/>
                <a:sym typeface="Montserrat SemiBold"/>
              </a:defRPr>
            </a:lvl1pPr>
            <a:lvl2pPr lvl="1"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2pPr>
            <a:lvl3pPr lvl="2"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3pPr>
            <a:lvl4pPr lvl="3"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4pPr>
            <a:lvl5pPr lvl="4"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5pPr>
            <a:lvl6pPr lvl="5"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6pPr>
            <a:lvl7pPr lvl="6"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7pPr>
            <a:lvl8pPr lvl="7"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8pPr>
            <a:lvl9pPr lvl="8"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9pPr>
          </a:lstStyle>
          <a:p>
            <a:endParaRPr/>
          </a:p>
        </p:txBody>
      </p:sp>
      <p:sp>
        <p:nvSpPr>
          <p:cNvPr id="156" name="Google Shape;156;p86"/>
          <p:cNvSpPr txBox="1">
            <a:spLocks noGrp="1"/>
          </p:cNvSpPr>
          <p:nvPr>
            <p:ph type="subTitle" idx="14"/>
          </p:nvPr>
        </p:nvSpPr>
        <p:spPr>
          <a:xfrm>
            <a:off x="13726200" y="6946000"/>
            <a:ext cx="2012100" cy="1992000"/>
          </a:xfrm>
          <a:prstGeom prst="rect">
            <a:avLst/>
          </a:prstGeom>
          <a:noFill/>
          <a:ln>
            <a:noFill/>
          </a:ln>
        </p:spPr>
        <p:txBody>
          <a:bodyPr spcFirstLastPara="1" wrap="square" lIns="182850" tIns="182850" rIns="182850" bIns="182850" anchor="t" anchorCtr="0">
            <a:normAutofit/>
          </a:bodyPr>
          <a:lstStyle>
            <a:lvl1pPr lvl="0" algn="ctr">
              <a:lnSpc>
                <a:spcPct val="115000"/>
              </a:lnSpc>
              <a:spcBef>
                <a:spcPts val="0"/>
              </a:spcBef>
              <a:spcAft>
                <a:spcPts val="0"/>
              </a:spcAft>
              <a:buClr>
                <a:schemeClr val="lt1"/>
              </a:buClr>
              <a:buSzPts val="2000"/>
              <a:buFont typeface="Montserrat SemiBold"/>
              <a:buNone/>
              <a:defRPr sz="2000">
                <a:solidFill>
                  <a:schemeClr val="lt1"/>
                </a:solidFill>
                <a:latin typeface="Montserrat SemiBold"/>
                <a:ea typeface="Montserrat SemiBold"/>
                <a:cs typeface="Montserrat SemiBold"/>
                <a:sym typeface="Montserrat SemiBold"/>
              </a:defRPr>
            </a:lvl1pPr>
            <a:lvl2pPr lvl="1"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2pPr>
            <a:lvl3pPr lvl="2"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3pPr>
            <a:lvl4pPr lvl="3"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4pPr>
            <a:lvl5pPr lvl="4"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5pPr>
            <a:lvl6pPr lvl="5"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6pPr>
            <a:lvl7pPr lvl="6"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7pPr>
            <a:lvl8pPr lvl="7"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8pPr>
            <a:lvl9pPr lvl="8" algn="l">
              <a:lnSpc>
                <a:spcPct val="115000"/>
              </a:lnSpc>
              <a:spcBef>
                <a:spcPts val="0"/>
              </a:spcBef>
              <a:spcAft>
                <a:spcPts val="0"/>
              </a:spcAft>
              <a:buSzPts val="2000"/>
              <a:buFont typeface="Montserrat SemiBold"/>
              <a:buNone/>
              <a:defRPr sz="2000">
                <a:latin typeface="Montserrat SemiBold"/>
                <a:ea typeface="Montserrat SemiBold"/>
                <a:cs typeface="Montserrat SemiBold"/>
                <a:sym typeface="Montserrat SemiBold"/>
              </a:defRPr>
            </a:lvl9pPr>
          </a:lstStyle>
          <a:p>
            <a:endParaRPr/>
          </a:p>
        </p:txBody>
      </p:sp>
      <p:pic>
        <p:nvPicPr>
          <p:cNvPr id="157" name="Google Shape;157;p86" title="Aile_30_ans - Charte graphique-30.png"/>
          <p:cNvPicPr preferRelativeResize="0"/>
          <p:nvPr/>
        </p:nvPicPr>
        <p:blipFill rotWithShape="1">
          <a:blip r:embed="rId4">
            <a:alphaModFix/>
          </a:blip>
          <a:srcRect t="14879" b="19572"/>
          <a:stretch/>
        </p:blipFill>
        <p:spPr>
          <a:xfrm>
            <a:off x="16842725" y="346225"/>
            <a:ext cx="1108575" cy="7241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8"/>
        <p:cNvGrpSpPr/>
        <p:nvPr/>
      </p:nvGrpSpPr>
      <p:grpSpPr>
        <a:xfrm>
          <a:off x="0" y="0"/>
          <a:ext cx="0" cy="0"/>
          <a:chOff x="0" y="0"/>
          <a:chExt cx="0" cy="0"/>
        </a:xfrm>
      </p:grpSpPr>
      <p:sp>
        <p:nvSpPr>
          <p:cNvPr id="159" name="Google Shape;159;p87"/>
          <p:cNvSpPr/>
          <p:nvPr/>
        </p:nvSpPr>
        <p:spPr>
          <a:xfrm>
            <a:off x="-30900" y="-77225"/>
            <a:ext cx="11122500" cy="10394400"/>
          </a:xfrm>
          <a:prstGeom prst="rect">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87"/>
          <p:cNvSpPr txBox="1"/>
          <p:nvPr/>
        </p:nvSpPr>
        <p:spPr>
          <a:xfrm>
            <a:off x="0" y="9963225"/>
            <a:ext cx="10845600" cy="354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fr-FR" sz="1100" b="1" i="1" u="none" strike="noStrike" cap="none">
                <a:solidFill>
                  <a:srgbClr val="FFFFFF"/>
                </a:solidFill>
                <a:latin typeface="Montserrat"/>
                <a:ea typeface="Montserrat"/>
                <a:cs typeface="Montserrat"/>
                <a:sym typeface="Montserrat"/>
              </a:rPr>
              <a:t>www.aile.asso.fr</a:t>
            </a:r>
            <a:endParaRPr sz="3600" b="1" i="0" u="none" strike="noStrike" cap="none">
              <a:solidFill>
                <a:schemeClr val="dk2"/>
              </a:solidFill>
              <a:latin typeface="Montserrat"/>
              <a:ea typeface="Montserrat"/>
              <a:cs typeface="Montserrat"/>
              <a:sym typeface="Montserrat"/>
            </a:endParaRPr>
          </a:p>
        </p:txBody>
      </p:sp>
      <p:sp>
        <p:nvSpPr>
          <p:cNvPr id="161" name="Google Shape;161;p87"/>
          <p:cNvSpPr txBox="1">
            <a:spLocks noGrp="1"/>
          </p:cNvSpPr>
          <p:nvPr>
            <p:ph type="body" idx="1"/>
          </p:nvPr>
        </p:nvSpPr>
        <p:spPr>
          <a:xfrm>
            <a:off x="11383675" y="1722200"/>
            <a:ext cx="5498700" cy="68274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5pPr>
            <a:lvl6pPr marL="2743200" lvl="5"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rgbClr val="95C11F"/>
              </a:buClr>
              <a:buSzPts val="2000"/>
              <a:buFont typeface="Montserrat Medium"/>
              <a:buChar char="●"/>
              <a:defRPr sz="2000">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8pPr>
            <a:lvl9pPr marL="4114800" lvl="8"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9pPr>
          </a:lstStyle>
          <a:p>
            <a:endParaRPr/>
          </a:p>
        </p:txBody>
      </p:sp>
      <p:pic>
        <p:nvPicPr>
          <p:cNvPr id="162" name="Google Shape;162;p87" title="peronajes-03.png"/>
          <p:cNvPicPr preferRelativeResize="0"/>
          <p:nvPr/>
        </p:nvPicPr>
        <p:blipFill rotWithShape="1">
          <a:blip r:embed="rId2">
            <a:alphaModFix/>
          </a:blip>
          <a:srcRect/>
          <a:stretch/>
        </p:blipFill>
        <p:spPr>
          <a:xfrm>
            <a:off x="11128300" y="9118335"/>
            <a:ext cx="1322176" cy="1321064"/>
          </a:xfrm>
          <a:prstGeom prst="rect">
            <a:avLst/>
          </a:prstGeom>
          <a:noFill/>
          <a:ln>
            <a:noFill/>
          </a:ln>
        </p:spPr>
      </p:pic>
      <p:sp>
        <p:nvSpPr>
          <p:cNvPr id="163" name="Google Shape;163;p87"/>
          <p:cNvSpPr>
            <a:spLocks noGrp="1"/>
          </p:cNvSpPr>
          <p:nvPr>
            <p:ph type="pic" idx="2"/>
          </p:nvPr>
        </p:nvSpPr>
        <p:spPr>
          <a:xfrm>
            <a:off x="1819825" y="1016000"/>
            <a:ext cx="6969000" cy="3978000"/>
          </a:xfrm>
          <a:prstGeom prst="rect">
            <a:avLst/>
          </a:prstGeom>
          <a:noFill/>
          <a:ln>
            <a:noFill/>
          </a:ln>
        </p:spPr>
      </p:sp>
      <p:sp>
        <p:nvSpPr>
          <p:cNvPr id="164" name="Google Shape;164;p87"/>
          <p:cNvSpPr>
            <a:spLocks noGrp="1"/>
          </p:cNvSpPr>
          <p:nvPr>
            <p:ph type="pic" idx="3"/>
          </p:nvPr>
        </p:nvSpPr>
        <p:spPr>
          <a:xfrm>
            <a:off x="1819825" y="5348437"/>
            <a:ext cx="6969000" cy="3978000"/>
          </a:xfrm>
          <a:prstGeom prst="rect">
            <a:avLst/>
          </a:prstGeom>
          <a:noFill/>
          <a:ln>
            <a:noFill/>
          </a:ln>
        </p:spPr>
      </p:sp>
      <p:pic>
        <p:nvPicPr>
          <p:cNvPr id="165" name="Google Shape;165;p87" title="Aile_30_ans - Charte graphique2025-100.png"/>
          <p:cNvPicPr preferRelativeResize="0"/>
          <p:nvPr/>
        </p:nvPicPr>
        <p:blipFill rotWithShape="1">
          <a:blip r:embed="rId3">
            <a:alphaModFix/>
          </a:blip>
          <a:srcRect/>
          <a:stretch/>
        </p:blipFill>
        <p:spPr>
          <a:xfrm>
            <a:off x="16789675" y="395250"/>
            <a:ext cx="1108549" cy="5542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e-photo2">
  <p:cSld name="MAIN_POINT_3">
    <p:spTree>
      <p:nvGrpSpPr>
        <p:cNvPr id="1" name="Shape 166"/>
        <p:cNvGrpSpPr/>
        <p:nvPr/>
      </p:nvGrpSpPr>
      <p:grpSpPr>
        <a:xfrm>
          <a:off x="0" y="0"/>
          <a:ext cx="0" cy="0"/>
          <a:chOff x="0" y="0"/>
          <a:chExt cx="0" cy="0"/>
        </a:xfrm>
      </p:grpSpPr>
      <p:sp>
        <p:nvSpPr>
          <p:cNvPr id="167" name="Google Shape;167;p88"/>
          <p:cNvSpPr/>
          <p:nvPr/>
        </p:nvSpPr>
        <p:spPr>
          <a:xfrm>
            <a:off x="-30900" y="-77225"/>
            <a:ext cx="11122500" cy="10394400"/>
          </a:xfrm>
          <a:prstGeom prst="rect">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88"/>
          <p:cNvSpPr txBox="1"/>
          <p:nvPr/>
        </p:nvSpPr>
        <p:spPr>
          <a:xfrm>
            <a:off x="0" y="9963225"/>
            <a:ext cx="10845600" cy="354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fr-FR" sz="1100" b="1" i="1" u="none" strike="noStrike" cap="none">
                <a:solidFill>
                  <a:srgbClr val="FFFFFF"/>
                </a:solidFill>
                <a:latin typeface="Montserrat"/>
                <a:ea typeface="Montserrat"/>
                <a:cs typeface="Montserrat"/>
                <a:sym typeface="Montserrat"/>
              </a:rPr>
              <a:t>www.aile.asso.fr</a:t>
            </a:r>
            <a:endParaRPr sz="3600" b="1" i="0" u="none" strike="noStrike" cap="none">
              <a:solidFill>
                <a:schemeClr val="dk2"/>
              </a:solidFill>
              <a:latin typeface="Montserrat"/>
              <a:ea typeface="Montserrat"/>
              <a:cs typeface="Montserrat"/>
              <a:sym typeface="Montserrat"/>
            </a:endParaRPr>
          </a:p>
        </p:txBody>
      </p:sp>
      <p:sp>
        <p:nvSpPr>
          <p:cNvPr id="169" name="Google Shape;169;p88"/>
          <p:cNvSpPr txBox="1">
            <a:spLocks noGrp="1"/>
          </p:cNvSpPr>
          <p:nvPr>
            <p:ph type="body" idx="1"/>
          </p:nvPr>
        </p:nvSpPr>
        <p:spPr>
          <a:xfrm>
            <a:off x="1297450" y="1733375"/>
            <a:ext cx="8340900" cy="73848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5pPr>
            <a:lvl6pPr marL="2743200" lvl="5"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chemeClr val="lt1"/>
              </a:buClr>
              <a:buSzPts val="2000"/>
              <a:buFont typeface="Montserrat Medium"/>
              <a:buChar char="●"/>
              <a:defRPr sz="2000">
                <a:solidFill>
                  <a:schemeClr val="lt1"/>
                </a:solidFill>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8pPr>
            <a:lvl9pPr marL="4114800" lvl="8"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9pPr>
          </a:lstStyle>
          <a:p>
            <a:endParaRPr/>
          </a:p>
        </p:txBody>
      </p:sp>
      <p:pic>
        <p:nvPicPr>
          <p:cNvPr id="170" name="Google Shape;170;p88" title="peronajes-03.png"/>
          <p:cNvPicPr preferRelativeResize="0"/>
          <p:nvPr/>
        </p:nvPicPr>
        <p:blipFill rotWithShape="1">
          <a:blip r:embed="rId2">
            <a:alphaModFix/>
          </a:blip>
          <a:srcRect/>
          <a:stretch/>
        </p:blipFill>
        <p:spPr>
          <a:xfrm>
            <a:off x="11128300" y="9118335"/>
            <a:ext cx="1322176" cy="1321064"/>
          </a:xfrm>
          <a:prstGeom prst="rect">
            <a:avLst/>
          </a:prstGeom>
          <a:noFill/>
          <a:ln>
            <a:noFill/>
          </a:ln>
        </p:spPr>
      </p:pic>
      <p:sp>
        <p:nvSpPr>
          <p:cNvPr id="171" name="Google Shape;171;p88"/>
          <p:cNvSpPr>
            <a:spLocks noGrp="1"/>
          </p:cNvSpPr>
          <p:nvPr>
            <p:ph type="pic" idx="2"/>
          </p:nvPr>
        </p:nvSpPr>
        <p:spPr>
          <a:xfrm>
            <a:off x="12152238" y="1668150"/>
            <a:ext cx="4989000" cy="3444600"/>
          </a:xfrm>
          <a:prstGeom prst="rect">
            <a:avLst/>
          </a:prstGeom>
          <a:noFill/>
          <a:ln>
            <a:noFill/>
          </a:ln>
        </p:spPr>
      </p:sp>
      <p:sp>
        <p:nvSpPr>
          <p:cNvPr id="172" name="Google Shape;172;p88"/>
          <p:cNvSpPr>
            <a:spLocks noGrp="1"/>
          </p:cNvSpPr>
          <p:nvPr>
            <p:ph type="pic" idx="3"/>
          </p:nvPr>
        </p:nvSpPr>
        <p:spPr>
          <a:xfrm>
            <a:off x="12152238" y="5497288"/>
            <a:ext cx="4989000" cy="3444600"/>
          </a:xfrm>
          <a:prstGeom prst="rect">
            <a:avLst/>
          </a:prstGeom>
          <a:noFill/>
          <a:ln>
            <a:noFill/>
          </a:ln>
        </p:spPr>
      </p:sp>
      <p:pic>
        <p:nvPicPr>
          <p:cNvPr id="173" name="Google Shape;173;p88" title="Aile_30_ans - Charte graphique2025-100.png"/>
          <p:cNvPicPr preferRelativeResize="0"/>
          <p:nvPr/>
        </p:nvPicPr>
        <p:blipFill rotWithShape="1">
          <a:blip r:embed="rId3">
            <a:alphaModFix/>
          </a:blip>
          <a:srcRect/>
          <a:stretch/>
        </p:blipFill>
        <p:spPr>
          <a:xfrm>
            <a:off x="16789675" y="395250"/>
            <a:ext cx="1108549" cy="5542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e-photo1">
  <p:cSld name="MAIN_POINT_2">
    <p:spTree>
      <p:nvGrpSpPr>
        <p:cNvPr id="1" name="Shape 174"/>
        <p:cNvGrpSpPr/>
        <p:nvPr/>
      </p:nvGrpSpPr>
      <p:grpSpPr>
        <a:xfrm>
          <a:off x="0" y="0"/>
          <a:ext cx="0" cy="0"/>
          <a:chOff x="0" y="0"/>
          <a:chExt cx="0" cy="0"/>
        </a:xfrm>
      </p:grpSpPr>
      <p:sp>
        <p:nvSpPr>
          <p:cNvPr id="175" name="Google Shape;175;p89"/>
          <p:cNvSpPr/>
          <p:nvPr/>
        </p:nvSpPr>
        <p:spPr>
          <a:xfrm>
            <a:off x="-30900" y="-77225"/>
            <a:ext cx="11122500" cy="10394400"/>
          </a:xfrm>
          <a:prstGeom prst="rect">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89"/>
          <p:cNvSpPr txBox="1"/>
          <p:nvPr/>
        </p:nvSpPr>
        <p:spPr>
          <a:xfrm>
            <a:off x="0" y="9963225"/>
            <a:ext cx="10845600" cy="354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fr-FR" sz="1100" b="1" i="1" u="none" strike="noStrike" cap="none">
                <a:solidFill>
                  <a:srgbClr val="FFFFFF"/>
                </a:solidFill>
                <a:latin typeface="Montserrat"/>
                <a:ea typeface="Montserrat"/>
                <a:cs typeface="Montserrat"/>
                <a:sym typeface="Montserrat"/>
              </a:rPr>
              <a:t>www.aile.asso.fr</a:t>
            </a:r>
            <a:endParaRPr sz="3600" b="1" i="0" u="none" strike="noStrike" cap="none">
              <a:solidFill>
                <a:schemeClr val="dk2"/>
              </a:solidFill>
              <a:latin typeface="Montserrat"/>
              <a:ea typeface="Montserrat"/>
              <a:cs typeface="Montserrat"/>
              <a:sym typeface="Montserrat"/>
            </a:endParaRPr>
          </a:p>
        </p:txBody>
      </p:sp>
      <p:sp>
        <p:nvSpPr>
          <p:cNvPr id="177" name="Google Shape;177;p89"/>
          <p:cNvSpPr txBox="1">
            <a:spLocks noGrp="1"/>
          </p:cNvSpPr>
          <p:nvPr>
            <p:ph type="body" idx="1"/>
          </p:nvPr>
        </p:nvSpPr>
        <p:spPr>
          <a:xfrm>
            <a:off x="1173900" y="1676775"/>
            <a:ext cx="8711400" cy="70812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5pPr>
            <a:lvl6pPr marL="2743200" lvl="5"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chemeClr val="lt1"/>
              </a:buClr>
              <a:buSzPts val="2000"/>
              <a:buFont typeface="Montserrat Medium"/>
              <a:buChar char="●"/>
              <a:defRPr sz="2000">
                <a:solidFill>
                  <a:schemeClr val="lt1"/>
                </a:solidFill>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8pPr>
            <a:lvl9pPr marL="4114800" lvl="8"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9pPr>
          </a:lstStyle>
          <a:p>
            <a:endParaRPr/>
          </a:p>
        </p:txBody>
      </p:sp>
      <p:pic>
        <p:nvPicPr>
          <p:cNvPr id="178" name="Google Shape;178;p89" title="peronajes-03.png"/>
          <p:cNvPicPr preferRelativeResize="0"/>
          <p:nvPr/>
        </p:nvPicPr>
        <p:blipFill rotWithShape="1">
          <a:blip r:embed="rId2">
            <a:alphaModFix/>
          </a:blip>
          <a:srcRect/>
          <a:stretch/>
        </p:blipFill>
        <p:spPr>
          <a:xfrm>
            <a:off x="11128300" y="9118335"/>
            <a:ext cx="1322176" cy="1321064"/>
          </a:xfrm>
          <a:prstGeom prst="rect">
            <a:avLst/>
          </a:prstGeom>
          <a:noFill/>
          <a:ln>
            <a:noFill/>
          </a:ln>
        </p:spPr>
      </p:pic>
      <p:sp>
        <p:nvSpPr>
          <p:cNvPr id="179" name="Google Shape;179;p89"/>
          <p:cNvSpPr>
            <a:spLocks noGrp="1"/>
          </p:cNvSpPr>
          <p:nvPr>
            <p:ph type="pic" idx="2"/>
          </p:nvPr>
        </p:nvSpPr>
        <p:spPr>
          <a:xfrm>
            <a:off x="12248625" y="1668150"/>
            <a:ext cx="4866300" cy="7157700"/>
          </a:xfrm>
          <a:prstGeom prst="rect">
            <a:avLst/>
          </a:prstGeom>
          <a:noFill/>
          <a:ln>
            <a:noFill/>
          </a:ln>
        </p:spPr>
      </p:sp>
      <p:pic>
        <p:nvPicPr>
          <p:cNvPr id="180" name="Google Shape;180;p89" title="Aile_30_ans - Charte graphique2025-100.png"/>
          <p:cNvPicPr preferRelativeResize="0"/>
          <p:nvPr/>
        </p:nvPicPr>
        <p:blipFill rotWithShape="1">
          <a:blip r:embed="rId3">
            <a:alphaModFix/>
          </a:blip>
          <a:srcRect/>
          <a:stretch/>
        </p:blipFill>
        <p:spPr>
          <a:xfrm>
            <a:off x="16789675" y="395250"/>
            <a:ext cx="1108549" cy="5542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e-photo-titre">
  <p:cSld name="MAIN_POINT_1">
    <p:spTree>
      <p:nvGrpSpPr>
        <p:cNvPr id="1" name="Shape 181"/>
        <p:cNvGrpSpPr/>
        <p:nvPr/>
      </p:nvGrpSpPr>
      <p:grpSpPr>
        <a:xfrm>
          <a:off x="0" y="0"/>
          <a:ext cx="0" cy="0"/>
          <a:chOff x="0" y="0"/>
          <a:chExt cx="0" cy="0"/>
        </a:xfrm>
      </p:grpSpPr>
      <p:sp>
        <p:nvSpPr>
          <p:cNvPr id="182" name="Google Shape;182;p90"/>
          <p:cNvSpPr/>
          <p:nvPr/>
        </p:nvSpPr>
        <p:spPr>
          <a:xfrm>
            <a:off x="-30900" y="-77225"/>
            <a:ext cx="11122500" cy="10394400"/>
          </a:xfrm>
          <a:prstGeom prst="rect">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90"/>
          <p:cNvSpPr txBox="1"/>
          <p:nvPr/>
        </p:nvSpPr>
        <p:spPr>
          <a:xfrm>
            <a:off x="0" y="9963225"/>
            <a:ext cx="10845600" cy="354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fr-FR" sz="1100" b="1" i="1" u="none" strike="noStrike" cap="none">
                <a:solidFill>
                  <a:srgbClr val="FFFFFF"/>
                </a:solidFill>
                <a:latin typeface="Montserrat"/>
                <a:ea typeface="Montserrat"/>
                <a:cs typeface="Montserrat"/>
                <a:sym typeface="Montserrat"/>
              </a:rPr>
              <a:t>www.aile.asso.fr</a:t>
            </a:r>
            <a:endParaRPr sz="3600" b="1" i="0" u="none" strike="noStrike" cap="none">
              <a:solidFill>
                <a:schemeClr val="dk2"/>
              </a:solidFill>
              <a:latin typeface="Montserrat"/>
              <a:ea typeface="Montserrat"/>
              <a:cs typeface="Montserrat"/>
              <a:sym typeface="Montserrat"/>
            </a:endParaRPr>
          </a:p>
        </p:txBody>
      </p:sp>
      <p:pic>
        <p:nvPicPr>
          <p:cNvPr id="184" name="Google Shape;184;p90" title="peronajes-03.png"/>
          <p:cNvPicPr preferRelativeResize="0"/>
          <p:nvPr/>
        </p:nvPicPr>
        <p:blipFill rotWithShape="1">
          <a:blip r:embed="rId2">
            <a:alphaModFix/>
          </a:blip>
          <a:srcRect/>
          <a:stretch/>
        </p:blipFill>
        <p:spPr>
          <a:xfrm>
            <a:off x="11128300" y="9118335"/>
            <a:ext cx="1322176" cy="1321064"/>
          </a:xfrm>
          <a:prstGeom prst="rect">
            <a:avLst/>
          </a:prstGeom>
          <a:noFill/>
          <a:ln>
            <a:noFill/>
          </a:ln>
        </p:spPr>
      </p:pic>
      <p:sp>
        <p:nvSpPr>
          <p:cNvPr id="185" name="Google Shape;185;p90"/>
          <p:cNvSpPr txBox="1">
            <a:spLocks noGrp="1"/>
          </p:cNvSpPr>
          <p:nvPr>
            <p:ph type="subTitle" idx="1"/>
          </p:nvPr>
        </p:nvSpPr>
        <p:spPr>
          <a:xfrm>
            <a:off x="1010100" y="1173900"/>
            <a:ext cx="8825400" cy="10659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algn="l">
              <a:lnSpc>
                <a:spcPct val="115000"/>
              </a:lnSpc>
              <a:spcBef>
                <a:spcPts val="0"/>
              </a:spcBef>
              <a:spcAft>
                <a:spcPts val="0"/>
              </a:spcAft>
              <a:buSzPts val="2800"/>
              <a:buFont typeface="Montserrat"/>
              <a:buNone/>
              <a:defRPr b="1">
                <a:latin typeface="Montserrat"/>
                <a:ea typeface="Montserrat"/>
                <a:cs typeface="Montserrat"/>
                <a:sym typeface="Montserrat"/>
              </a:defRPr>
            </a:lvl2pPr>
            <a:lvl3pPr lvl="2" algn="l">
              <a:lnSpc>
                <a:spcPct val="115000"/>
              </a:lnSpc>
              <a:spcBef>
                <a:spcPts val="0"/>
              </a:spcBef>
              <a:spcAft>
                <a:spcPts val="0"/>
              </a:spcAft>
              <a:buSzPts val="2800"/>
              <a:buFont typeface="Montserrat"/>
              <a:buNone/>
              <a:defRPr b="1">
                <a:latin typeface="Montserrat"/>
                <a:ea typeface="Montserrat"/>
                <a:cs typeface="Montserrat"/>
                <a:sym typeface="Montserrat"/>
              </a:defRPr>
            </a:lvl3pPr>
            <a:lvl4pPr lvl="3" algn="l">
              <a:lnSpc>
                <a:spcPct val="115000"/>
              </a:lnSpc>
              <a:spcBef>
                <a:spcPts val="0"/>
              </a:spcBef>
              <a:spcAft>
                <a:spcPts val="0"/>
              </a:spcAft>
              <a:buSzPts val="2800"/>
              <a:buFont typeface="Montserrat"/>
              <a:buNone/>
              <a:defRPr b="1">
                <a:latin typeface="Montserrat"/>
                <a:ea typeface="Montserrat"/>
                <a:cs typeface="Montserrat"/>
                <a:sym typeface="Montserrat"/>
              </a:defRPr>
            </a:lvl4pPr>
            <a:lvl5pPr lvl="4" algn="l">
              <a:lnSpc>
                <a:spcPct val="115000"/>
              </a:lnSpc>
              <a:spcBef>
                <a:spcPts val="0"/>
              </a:spcBef>
              <a:spcAft>
                <a:spcPts val="0"/>
              </a:spcAft>
              <a:buSzPts val="2800"/>
              <a:buFont typeface="Montserrat"/>
              <a:buNone/>
              <a:defRPr b="1">
                <a:latin typeface="Montserrat"/>
                <a:ea typeface="Montserrat"/>
                <a:cs typeface="Montserrat"/>
                <a:sym typeface="Montserrat"/>
              </a:defRPr>
            </a:lvl5pPr>
            <a:lvl6pPr lvl="5" algn="l">
              <a:lnSpc>
                <a:spcPct val="115000"/>
              </a:lnSpc>
              <a:spcBef>
                <a:spcPts val="0"/>
              </a:spcBef>
              <a:spcAft>
                <a:spcPts val="0"/>
              </a:spcAft>
              <a:buSzPts val="2800"/>
              <a:buFont typeface="Montserrat"/>
              <a:buNone/>
              <a:defRPr b="1">
                <a:latin typeface="Montserrat"/>
                <a:ea typeface="Montserrat"/>
                <a:cs typeface="Montserrat"/>
                <a:sym typeface="Montserrat"/>
              </a:defRPr>
            </a:lvl6pPr>
            <a:lvl7pPr lvl="6" algn="l">
              <a:lnSpc>
                <a:spcPct val="115000"/>
              </a:lnSpc>
              <a:spcBef>
                <a:spcPts val="0"/>
              </a:spcBef>
              <a:spcAft>
                <a:spcPts val="0"/>
              </a:spcAft>
              <a:buSzPts val="2800"/>
              <a:buFont typeface="Montserrat"/>
              <a:buNone/>
              <a:defRPr b="1">
                <a:latin typeface="Montserrat"/>
                <a:ea typeface="Montserrat"/>
                <a:cs typeface="Montserrat"/>
                <a:sym typeface="Montserrat"/>
              </a:defRPr>
            </a:lvl7pPr>
            <a:lvl8pPr lvl="7" algn="l">
              <a:lnSpc>
                <a:spcPct val="115000"/>
              </a:lnSpc>
              <a:spcBef>
                <a:spcPts val="0"/>
              </a:spcBef>
              <a:spcAft>
                <a:spcPts val="0"/>
              </a:spcAft>
              <a:buSzPts val="2800"/>
              <a:buFont typeface="Montserrat"/>
              <a:buNone/>
              <a:defRPr b="1">
                <a:latin typeface="Montserrat"/>
                <a:ea typeface="Montserrat"/>
                <a:cs typeface="Montserrat"/>
                <a:sym typeface="Montserrat"/>
              </a:defRPr>
            </a:lvl8pPr>
            <a:lvl9pPr lvl="8" algn="l">
              <a:lnSpc>
                <a:spcPct val="115000"/>
              </a:lnSpc>
              <a:spcBef>
                <a:spcPts val="0"/>
              </a:spcBef>
              <a:spcAft>
                <a:spcPts val="0"/>
              </a:spcAft>
              <a:buSzPts val="2800"/>
              <a:buFont typeface="Montserrat"/>
              <a:buNone/>
              <a:defRPr b="1">
                <a:latin typeface="Montserrat"/>
                <a:ea typeface="Montserrat"/>
                <a:cs typeface="Montserrat"/>
                <a:sym typeface="Montserrat"/>
              </a:defRPr>
            </a:lvl9pPr>
          </a:lstStyle>
          <a:p>
            <a:endParaRPr/>
          </a:p>
        </p:txBody>
      </p:sp>
      <p:sp>
        <p:nvSpPr>
          <p:cNvPr id="186" name="Google Shape;186;p90"/>
          <p:cNvSpPr txBox="1">
            <a:spLocks noGrp="1"/>
          </p:cNvSpPr>
          <p:nvPr>
            <p:ph type="body" idx="2"/>
          </p:nvPr>
        </p:nvSpPr>
        <p:spPr>
          <a:xfrm>
            <a:off x="13994000" y="2878225"/>
            <a:ext cx="3645000" cy="5197800"/>
          </a:xfrm>
          <a:prstGeom prst="rect">
            <a:avLst/>
          </a:prstGeom>
          <a:noFill/>
          <a:ln>
            <a:noFill/>
          </a:ln>
        </p:spPr>
        <p:txBody>
          <a:bodyPr spcFirstLastPara="1" wrap="square" lIns="182850" tIns="182850" rIns="182850" bIns="182850" anchor="t" anchorCtr="0">
            <a:normAutofit/>
          </a:bodyPr>
          <a:lstStyle>
            <a:lvl1pPr marL="457200" lvl="0" indent="-317500" algn="l">
              <a:lnSpc>
                <a:spcPct val="115000"/>
              </a:lnSpc>
              <a:spcBef>
                <a:spcPts val="0"/>
              </a:spcBef>
              <a:spcAft>
                <a:spcPts val="0"/>
              </a:spcAft>
              <a:buClr>
                <a:srgbClr val="95C11F"/>
              </a:buClr>
              <a:buSzPts val="1400"/>
              <a:buFont typeface="Montserrat SemiBold"/>
              <a:buChar char="●"/>
              <a:defRPr sz="1400">
                <a:latin typeface="Montserrat SemiBold"/>
                <a:ea typeface="Montserrat SemiBold"/>
                <a:cs typeface="Montserrat SemiBold"/>
                <a:sym typeface="Montserrat SemiBold"/>
              </a:defRPr>
            </a:lvl1pPr>
            <a:lvl2pPr marL="914400" lvl="1" indent="-317500" algn="l">
              <a:lnSpc>
                <a:spcPct val="115000"/>
              </a:lnSpc>
              <a:spcBef>
                <a:spcPts val="0"/>
              </a:spcBef>
              <a:spcAft>
                <a:spcPts val="0"/>
              </a:spcAft>
              <a:buClr>
                <a:srgbClr val="95C11F"/>
              </a:buClr>
              <a:buSzPts val="1400"/>
              <a:buFont typeface="Montserrat Medium"/>
              <a:buChar char="○"/>
              <a:defRPr sz="1400">
                <a:latin typeface="Montserrat Medium"/>
                <a:ea typeface="Montserrat Medium"/>
                <a:cs typeface="Montserrat Medium"/>
                <a:sym typeface="Montserrat Medium"/>
              </a:defRPr>
            </a:lvl2pPr>
            <a:lvl3pPr marL="1371600" lvl="2" indent="-317500" algn="l">
              <a:lnSpc>
                <a:spcPct val="115000"/>
              </a:lnSpc>
              <a:spcBef>
                <a:spcPts val="0"/>
              </a:spcBef>
              <a:spcAft>
                <a:spcPts val="0"/>
              </a:spcAft>
              <a:buClr>
                <a:srgbClr val="95C11F"/>
              </a:buClr>
              <a:buSzPts val="1400"/>
              <a:buFont typeface="Montserrat SemiBold"/>
              <a:buChar char="■"/>
              <a:defRPr sz="1400">
                <a:latin typeface="Montserrat SemiBold"/>
                <a:ea typeface="Montserrat SemiBold"/>
                <a:cs typeface="Montserrat SemiBold"/>
                <a:sym typeface="Montserrat SemiBold"/>
              </a:defRPr>
            </a:lvl3pPr>
            <a:lvl4pPr marL="1828800" lvl="3" indent="-317500" algn="l">
              <a:lnSpc>
                <a:spcPct val="115000"/>
              </a:lnSpc>
              <a:spcBef>
                <a:spcPts val="0"/>
              </a:spcBef>
              <a:spcAft>
                <a:spcPts val="0"/>
              </a:spcAft>
              <a:buClr>
                <a:srgbClr val="95C11F"/>
              </a:buClr>
              <a:buSzPts val="1400"/>
              <a:buFont typeface="Montserrat Medium"/>
              <a:buChar char="●"/>
              <a:defRPr sz="1400">
                <a:latin typeface="Montserrat Medium"/>
                <a:ea typeface="Montserrat Medium"/>
                <a:cs typeface="Montserrat Medium"/>
                <a:sym typeface="Montserrat Medium"/>
              </a:defRPr>
            </a:lvl4pPr>
            <a:lvl5pPr marL="2286000" lvl="4" indent="-317500" algn="l">
              <a:lnSpc>
                <a:spcPct val="115000"/>
              </a:lnSpc>
              <a:spcBef>
                <a:spcPts val="0"/>
              </a:spcBef>
              <a:spcAft>
                <a:spcPts val="0"/>
              </a:spcAft>
              <a:buClr>
                <a:srgbClr val="95C11F"/>
              </a:buClr>
              <a:buSzPts val="1400"/>
              <a:buFont typeface="Montserrat"/>
              <a:buChar char="○"/>
              <a:defRPr sz="1400">
                <a:latin typeface="Montserrat"/>
                <a:ea typeface="Montserrat"/>
                <a:cs typeface="Montserrat"/>
                <a:sym typeface="Montserrat"/>
              </a:defRPr>
            </a:lvl5pPr>
            <a:lvl6pPr marL="2743200" lvl="5" indent="-317500" algn="l">
              <a:lnSpc>
                <a:spcPct val="115000"/>
              </a:lnSpc>
              <a:spcBef>
                <a:spcPts val="0"/>
              </a:spcBef>
              <a:spcAft>
                <a:spcPts val="0"/>
              </a:spcAft>
              <a:buClr>
                <a:srgbClr val="95C11F"/>
              </a:buClr>
              <a:buSzPts val="1400"/>
              <a:buFont typeface="Montserrat SemiBold"/>
              <a:buChar char="■"/>
              <a:defRPr sz="1400">
                <a:latin typeface="Montserrat SemiBold"/>
                <a:ea typeface="Montserrat SemiBold"/>
                <a:cs typeface="Montserrat SemiBold"/>
                <a:sym typeface="Montserrat SemiBold"/>
              </a:defRPr>
            </a:lvl6pPr>
            <a:lvl7pPr marL="3200400" lvl="6" indent="-317500" algn="l">
              <a:lnSpc>
                <a:spcPct val="115000"/>
              </a:lnSpc>
              <a:spcBef>
                <a:spcPts val="0"/>
              </a:spcBef>
              <a:spcAft>
                <a:spcPts val="0"/>
              </a:spcAft>
              <a:buClr>
                <a:srgbClr val="95C11F"/>
              </a:buClr>
              <a:buSzPts val="1400"/>
              <a:buFont typeface="Montserrat Medium"/>
              <a:buChar char="●"/>
              <a:defRPr sz="1400">
                <a:latin typeface="Montserrat Medium"/>
                <a:ea typeface="Montserrat Medium"/>
                <a:cs typeface="Montserrat Medium"/>
                <a:sym typeface="Montserrat Medium"/>
              </a:defRPr>
            </a:lvl7pPr>
            <a:lvl8pPr marL="3657600" lvl="7" indent="-317500" algn="l">
              <a:lnSpc>
                <a:spcPct val="115000"/>
              </a:lnSpc>
              <a:spcBef>
                <a:spcPts val="0"/>
              </a:spcBef>
              <a:spcAft>
                <a:spcPts val="0"/>
              </a:spcAft>
              <a:buClr>
                <a:srgbClr val="95C11F"/>
              </a:buClr>
              <a:buSzPts val="1400"/>
              <a:buFont typeface="Montserrat"/>
              <a:buChar char="○"/>
              <a:defRPr sz="1400">
                <a:latin typeface="Montserrat"/>
                <a:ea typeface="Montserrat"/>
                <a:cs typeface="Montserrat"/>
                <a:sym typeface="Montserrat"/>
              </a:defRPr>
            </a:lvl8pPr>
            <a:lvl9pPr marL="4114800" lvl="8" indent="-317500" algn="l">
              <a:lnSpc>
                <a:spcPct val="115000"/>
              </a:lnSpc>
              <a:spcBef>
                <a:spcPts val="0"/>
              </a:spcBef>
              <a:spcAft>
                <a:spcPts val="0"/>
              </a:spcAft>
              <a:buClr>
                <a:srgbClr val="95C11F"/>
              </a:buClr>
              <a:buSzPts val="1400"/>
              <a:buFont typeface="Montserrat SemiBold"/>
              <a:buChar char="■"/>
              <a:defRPr sz="1400">
                <a:latin typeface="Montserrat SemiBold"/>
                <a:ea typeface="Montserrat SemiBold"/>
                <a:cs typeface="Montserrat SemiBold"/>
                <a:sym typeface="Montserrat SemiBold"/>
              </a:defRPr>
            </a:lvl9pPr>
          </a:lstStyle>
          <a:p>
            <a:endParaRPr/>
          </a:p>
        </p:txBody>
      </p:sp>
      <p:sp>
        <p:nvSpPr>
          <p:cNvPr id="187" name="Google Shape;187;p90"/>
          <p:cNvSpPr>
            <a:spLocks noGrp="1"/>
          </p:cNvSpPr>
          <p:nvPr>
            <p:ph type="pic" idx="3"/>
          </p:nvPr>
        </p:nvSpPr>
        <p:spPr>
          <a:xfrm>
            <a:off x="1173900" y="3073750"/>
            <a:ext cx="12156000" cy="5776800"/>
          </a:xfrm>
          <a:prstGeom prst="rect">
            <a:avLst/>
          </a:prstGeom>
          <a:noFill/>
          <a:ln>
            <a:noFill/>
          </a:ln>
        </p:spPr>
      </p:sp>
      <p:pic>
        <p:nvPicPr>
          <p:cNvPr id="188" name="Google Shape;188;p90" title="Aile_30_ans - Charte graphique2025-100.png"/>
          <p:cNvPicPr preferRelativeResize="0"/>
          <p:nvPr/>
        </p:nvPicPr>
        <p:blipFill rotWithShape="1">
          <a:blip r:embed="rId3">
            <a:alphaModFix/>
          </a:blip>
          <a:srcRect/>
          <a:stretch/>
        </p:blipFill>
        <p:spPr>
          <a:xfrm>
            <a:off x="16789675" y="395250"/>
            <a:ext cx="1108549" cy="5542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type="title">
  <p:cSld name="TITLE">
    <p:spTree>
      <p:nvGrpSpPr>
        <p:cNvPr id="1" name="Shape 17"/>
        <p:cNvGrpSpPr/>
        <p:nvPr/>
      </p:nvGrpSpPr>
      <p:grpSpPr>
        <a:xfrm>
          <a:off x="0" y="0"/>
          <a:ext cx="0" cy="0"/>
          <a:chOff x="0" y="0"/>
          <a:chExt cx="0" cy="0"/>
        </a:xfrm>
      </p:grpSpPr>
      <p:sp>
        <p:nvSpPr>
          <p:cNvPr id="18" name="Google Shape;18;p72"/>
          <p:cNvSpPr txBox="1">
            <a:spLocks noGrp="1"/>
          </p:cNvSpPr>
          <p:nvPr>
            <p:ph type="ctrTitle"/>
          </p:nvPr>
        </p:nvSpPr>
        <p:spPr>
          <a:xfrm>
            <a:off x="700650" y="2119525"/>
            <a:ext cx="17041200" cy="36726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Clr>
                <a:srgbClr val="B38867"/>
              </a:buClr>
              <a:buSzPts val="6700"/>
              <a:buFont typeface="Montserrat Black"/>
              <a:buNone/>
              <a:defRPr sz="6700">
                <a:solidFill>
                  <a:srgbClr val="B38867"/>
                </a:solidFill>
                <a:latin typeface="Montserrat Black"/>
                <a:ea typeface="Montserrat Black"/>
                <a:cs typeface="Montserrat Black"/>
                <a:sym typeface="Montserrat Black"/>
              </a:defRPr>
            </a:lvl1pPr>
            <a:lvl2pPr lvl="1" algn="ctr">
              <a:lnSpc>
                <a:spcPct val="100000"/>
              </a:lnSpc>
              <a:spcBef>
                <a:spcPts val="0"/>
              </a:spcBef>
              <a:spcAft>
                <a:spcPts val="0"/>
              </a:spcAft>
              <a:buSzPts val="10400"/>
              <a:buNone/>
              <a:defRPr sz="10400"/>
            </a:lvl2pPr>
            <a:lvl3pPr lvl="2" algn="ctr">
              <a:lnSpc>
                <a:spcPct val="100000"/>
              </a:lnSpc>
              <a:spcBef>
                <a:spcPts val="0"/>
              </a:spcBef>
              <a:spcAft>
                <a:spcPts val="0"/>
              </a:spcAft>
              <a:buSzPts val="10400"/>
              <a:buNone/>
              <a:defRPr sz="10400"/>
            </a:lvl3pPr>
            <a:lvl4pPr lvl="3" algn="ctr">
              <a:lnSpc>
                <a:spcPct val="100000"/>
              </a:lnSpc>
              <a:spcBef>
                <a:spcPts val="0"/>
              </a:spcBef>
              <a:spcAft>
                <a:spcPts val="0"/>
              </a:spcAft>
              <a:buSzPts val="10400"/>
              <a:buNone/>
              <a:defRPr sz="10400"/>
            </a:lvl4pPr>
            <a:lvl5pPr lvl="4" algn="ctr">
              <a:lnSpc>
                <a:spcPct val="100000"/>
              </a:lnSpc>
              <a:spcBef>
                <a:spcPts val="0"/>
              </a:spcBef>
              <a:spcAft>
                <a:spcPts val="0"/>
              </a:spcAft>
              <a:buSzPts val="10400"/>
              <a:buNone/>
              <a:defRPr sz="10400"/>
            </a:lvl5pPr>
            <a:lvl6pPr lvl="5" algn="ctr">
              <a:lnSpc>
                <a:spcPct val="100000"/>
              </a:lnSpc>
              <a:spcBef>
                <a:spcPts val="0"/>
              </a:spcBef>
              <a:spcAft>
                <a:spcPts val="0"/>
              </a:spcAft>
              <a:buSzPts val="10400"/>
              <a:buNone/>
              <a:defRPr sz="10400"/>
            </a:lvl6pPr>
            <a:lvl7pPr lvl="6" algn="ctr">
              <a:lnSpc>
                <a:spcPct val="100000"/>
              </a:lnSpc>
              <a:spcBef>
                <a:spcPts val="0"/>
              </a:spcBef>
              <a:spcAft>
                <a:spcPts val="0"/>
              </a:spcAft>
              <a:buSzPts val="10400"/>
              <a:buNone/>
              <a:defRPr sz="10400"/>
            </a:lvl7pPr>
            <a:lvl8pPr lvl="7" algn="ctr">
              <a:lnSpc>
                <a:spcPct val="100000"/>
              </a:lnSpc>
              <a:spcBef>
                <a:spcPts val="0"/>
              </a:spcBef>
              <a:spcAft>
                <a:spcPts val="0"/>
              </a:spcAft>
              <a:buSzPts val="10400"/>
              <a:buNone/>
              <a:defRPr sz="10400"/>
            </a:lvl8pPr>
            <a:lvl9pPr lvl="8" algn="ctr">
              <a:lnSpc>
                <a:spcPct val="100000"/>
              </a:lnSpc>
              <a:spcBef>
                <a:spcPts val="0"/>
              </a:spcBef>
              <a:spcAft>
                <a:spcPts val="0"/>
              </a:spcAft>
              <a:buSzPts val="10400"/>
              <a:buNone/>
              <a:defRPr sz="10400"/>
            </a:lvl9pPr>
          </a:lstStyle>
          <a:p>
            <a:endParaRPr/>
          </a:p>
        </p:txBody>
      </p:sp>
      <p:sp>
        <p:nvSpPr>
          <p:cNvPr id="19" name="Google Shape;19;p72"/>
          <p:cNvSpPr txBox="1">
            <a:spLocks noGrp="1"/>
          </p:cNvSpPr>
          <p:nvPr>
            <p:ph type="subTitle" idx="1"/>
          </p:nvPr>
        </p:nvSpPr>
        <p:spPr>
          <a:xfrm>
            <a:off x="791125" y="9128550"/>
            <a:ext cx="7657800" cy="5346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2000"/>
              <a:buFont typeface="Montserrat SemiBold"/>
              <a:buNone/>
              <a:defRPr sz="2000" i="1">
                <a:latin typeface="Montserrat SemiBold"/>
                <a:ea typeface="Montserrat SemiBold"/>
                <a:cs typeface="Montserrat SemiBold"/>
                <a:sym typeface="Montserrat SemiBold"/>
              </a:defRPr>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grpSp>
        <p:nvGrpSpPr>
          <p:cNvPr id="20" name="Google Shape;20;p72"/>
          <p:cNvGrpSpPr/>
          <p:nvPr/>
        </p:nvGrpSpPr>
        <p:grpSpPr>
          <a:xfrm>
            <a:off x="-401850" y="5792125"/>
            <a:ext cx="19246200" cy="2085300"/>
            <a:chOff x="-689525" y="5962075"/>
            <a:chExt cx="19246200" cy="2085300"/>
          </a:xfrm>
        </p:grpSpPr>
        <p:sp>
          <p:nvSpPr>
            <p:cNvPr id="21" name="Google Shape;21;p72"/>
            <p:cNvSpPr/>
            <p:nvPr/>
          </p:nvSpPr>
          <p:spPr>
            <a:xfrm>
              <a:off x="710525" y="6162925"/>
              <a:ext cx="16542600" cy="1281900"/>
            </a:xfrm>
            <a:prstGeom prst="flowChartAlternateProcess">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Montserrat SemiBold"/>
                <a:ea typeface="Montserrat SemiBold"/>
                <a:cs typeface="Montserrat SemiBold"/>
                <a:sym typeface="Montserrat SemiBold"/>
              </a:endParaRPr>
            </a:p>
          </p:txBody>
        </p:sp>
        <p:sp>
          <p:nvSpPr>
            <p:cNvPr id="22" name="Google Shape;22;p72"/>
            <p:cNvSpPr/>
            <p:nvPr/>
          </p:nvSpPr>
          <p:spPr>
            <a:xfrm>
              <a:off x="-689525" y="5962075"/>
              <a:ext cx="2126100" cy="2085300"/>
            </a:xfrm>
            <a:prstGeom prst="parallelogram">
              <a:avLst>
                <a:gd name="adj"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72"/>
            <p:cNvSpPr/>
            <p:nvPr/>
          </p:nvSpPr>
          <p:spPr>
            <a:xfrm>
              <a:off x="16430575" y="5962075"/>
              <a:ext cx="2126100" cy="2085300"/>
            </a:xfrm>
            <a:prstGeom prst="parallelogram">
              <a:avLst>
                <a:gd name="adj"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 name="Google Shape;24;p72"/>
          <p:cNvSpPr txBox="1">
            <a:spLocks noGrp="1"/>
          </p:cNvSpPr>
          <p:nvPr>
            <p:ph type="subTitle" idx="2"/>
          </p:nvPr>
        </p:nvSpPr>
        <p:spPr>
          <a:xfrm>
            <a:off x="1590925" y="6271075"/>
            <a:ext cx="15354000" cy="880500"/>
          </a:xfrm>
          <a:prstGeom prst="rect">
            <a:avLst/>
          </a:prstGeom>
          <a:noFill/>
          <a:ln>
            <a:noFill/>
          </a:ln>
        </p:spPr>
        <p:txBody>
          <a:bodyPr spcFirstLastPara="1" wrap="square" lIns="182850" tIns="182850" rIns="182850" bIns="182850" anchor="t" anchorCtr="0">
            <a:normAutofit/>
          </a:bodyPr>
          <a:lstStyle>
            <a:lvl1pPr lvl="0" algn="ctr">
              <a:lnSpc>
                <a:spcPct val="115000"/>
              </a:lnSpc>
              <a:spcBef>
                <a:spcPts val="0"/>
              </a:spcBef>
              <a:spcAft>
                <a:spcPts val="0"/>
              </a:spcAft>
              <a:buClr>
                <a:schemeClr val="lt1"/>
              </a:buClr>
              <a:buSzPts val="3200"/>
              <a:buFont typeface="Montserrat ExtraBold"/>
              <a:buNone/>
              <a:defRPr sz="3200">
                <a:solidFill>
                  <a:schemeClr val="lt1"/>
                </a:solidFill>
                <a:latin typeface="Montserrat ExtraBold"/>
                <a:ea typeface="Montserrat ExtraBold"/>
                <a:cs typeface="Montserrat ExtraBold"/>
                <a:sym typeface="Montserrat ExtraBold"/>
              </a:defRPr>
            </a:lvl1pPr>
            <a:lvl2pPr lvl="1" algn="ctr">
              <a:lnSpc>
                <a:spcPct val="115000"/>
              </a:lnSpc>
              <a:spcBef>
                <a:spcPts val="0"/>
              </a:spcBef>
              <a:spcAft>
                <a:spcPts val="0"/>
              </a:spcAft>
              <a:buSzPts val="2800"/>
              <a:buNone/>
              <a:defRPr/>
            </a:lvl2pPr>
            <a:lvl3pPr lvl="2" algn="ctr">
              <a:lnSpc>
                <a:spcPct val="115000"/>
              </a:lnSpc>
              <a:spcBef>
                <a:spcPts val="0"/>
              </a:spcBef>
              <a:spcAft>
                <a:spcPts val="0"/>
              </a:spcAft>
              <a:buSzPts val="2800"/>
              <a:buNone/>
              <a:defRPr/>
            </a:lvl3pPr>
            <a:lvl4pPr lvl="3" algn="ctr">
              <a:lnSpc>
                <a:spcPct val="115000"/>
              </a:lnSpc>
              <a:spcBef>
                <a:spcPts val="0"/>
              </a:spcBef>
              <a:spcAft>
                <a:spcPts val="0"/>
              </a:spcAft>
              <a:buSzPts val="2800"/>
              <a:buNone/>
              <a:defRPr/>
            </a:lvl4pPr>
            <a:lvl5pPr lvl="4" algn="ctr">
              <a:lnSpc>
                <a:spcPct val="115000"/>
              </a:lnSpc>
              <a:spcBef>
                <a:spcPts val="0"/>
              </a:spcBef>
              <a:spcAft>
                <a:spcPts val="0"/>
              </a:spcAft>
              <a:buSzPts val="2800"/>
              <a:buNone/>
              <a:defRPr/>
            </a:lvl5pPr>
            <a:lvl6pPr lvl="5" algn="ctr">
              <a:lnSpc>
                <a:spcPct val="115000"/>
              </a:lnSpc>
              <a:spcBef>
                <a:spcPts val="0"/>
              </a:spcBef>
              <a:spcAft>
                <a:spcPts val="0"/>
              </a:spcAft>
              <a:buSzPts val="2800"/>
              <a:buNone/>
              <a:defRPr/>
            </a:lvl6pPr>
            <a:lvl7pPr lvl="6" algn="ctr">
              <a:lnSpc>
                <a:spcPct val="115000"/>
              </a:lnSpc>
              <a:spcBef>
                <a:spcPts val="0"/>
              </a:spcBef>
              <a:spcAft>
                <a:spcPts val="0"/>
              </a:spcAft>
              <a:buSzPts val="2800"/>
              <a:buNone/>
              <a:defRPr/>
            </a:lvl7pPr>
            <a:lvl8pPr lvl="7" algn="ctr">
              <a:lnSpc>
                <a:spcPct val="115000"/>
              </a:lnSpc>
              <a:spcBef>
                <a:spcPts val="0"/>
              </a:spcBef>
              <a:spcAft>
                <a:spcPts val="0"/>
              </a:spcAft>
              <a:buSzPts val="2800"/>
              <a:buNone/>
              <a:defRPr/>
            </a:lvl8pPr>
            <a:lvl9pPr lvl="8" algn="ctr">
              <a:lnSpc>
                <a:spcPct val="115000"/>
              </a:lnSpc>
              <a:spcBef>
                <a:spcPts val="0"/>
              </a:spcBef>
              <a:spcAft>
                <a:spcPts val="0"/>
              </a:spcAft>
              <a:buSzPts val="2800"/>
              <a:buNone/>
              <a:defRPr/>
            </a:lvl9pPr>
          </a:lstStyle>
          <a:p>
            <a:endParaRPr/>
          </a:p>
        </p:txBody>
      </p:sp>
      <p:pic>
        <p:nvPicPr>
          <p:cNvPr id="25" name="Google Shape;25;p72" title="Aile_30_ans - Charte graphique2025-100.png"/>
          <p:cNvPicPr preferRelativeResize="0"/>
          <p:nvPr/>
        </p:nvPicPr>
        <p:blipFill rotWithShape="1">
          <a:blip r:embed="rId2">
            <a:alphaModFix/>
          </a:blip>
          <a:srcRect t="7271" b="7279"/>
          <a:stretch/>
        </p:blipFill>
        <p:spPr>
          <a:xfrm>
            <a:off x="6344838" y="497274"/>
            <a:ext cx="2675979" cy="1143310"/>
          </a:xfrm>
          <a:prstGeom prst="rect">
            <a:avLst/>
          </a:prstGeom>
          <a:noFill/>
          <a:ln>
            <a:noFill/>
          </a:ln>
        </p:spPr>
      </p:pic>
      <p:sp>
        <p:nvSpPr>
          <p:cNvPr id="26" name="Google Shape;26;p72"/>
          <p:cNvSpPr/>
          <p:nvPr/>
        </p:nvSpPr>
        <p:spPr>
          <a:xfrm flipH="1">
            <a:off x="9112000" y="626241"/>
            <a:ext cx="16686" cy="910938"/>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 name="Google Shape;27;p72" title="Aile_30_ans - Charte graphique2025-26.png"/>
          <p:cNvPicPr preferRelativeResize="0"/>
          <p:nvPr/>
        </p:nvPicPr>
        <p:blipFill rotWithShape="1">
          <a:blip r:embed="rId3">
            <a:alphaModFix/>
          </a:blip>
          <a:srcRect/>
          <a:stretch/>
        </p:blipFill>
        <p:spPr>
          <a:xfrm>
            <a:off x="9219850" y="677338"/>
            <a:ext cx="2422526" cy="808750"/>
          </a:xfrm>
          <a:prstGeom prst="rect">
            <a:avLst/>
          </a:prstGeom>
          <a:noFill/>
          <a:ln>
            <a:noFill/>
          </a:ln>
        </p:spPr>
      </p:pic>
      <p:sp>
        <p:nvSpPr>
          <p:cNvPr id="28" name="Google Shape;28;p72"/>
          <p:cNvSpPr>
            <a:spLocks noGrp="1"/>
          </p:cNvSpPr>
          <p:nvPr>
            <p:ph type="pic" idx="3"/>
          </p:nvPr>
        </p:nvSpPr>
        <p:spPr>
          <a:xfrm>
            <a:off x="14071225" y="8736450"/>
            <a:ext cx="926700" cy="926700"/>
          </a:xfrm>
          <a:prstGeom prst="rect">
            <a:avLst/>
          </a:prstGeom>
          <a:noFill/>
          <a:ln>
            <a:noFill/>
          </a:ln>
        </p:spPr>
        <p:txBody>
          <a:bodyPr/>
          <a:lstStyle/>
          <a:p>
            <a:endParaRPr lang="fr-FR"/>
          </a:p>
        </p:txBody>
      </p:sp>
      <p:sp>
        <p:nvSpPr>
          <p:cNvPr id="29" name="Google Shape;29;p72"/>
          <p:cNvSpPr>
            <a:spLocks noGrp="1"/>
          </p:cNvSpPr>
          <p:nvPr>
            <p:ph type="pic" idx="4"/>
          </p:nvPr>
        </p:nvSpPr>
        <p:spPr>
          <a:xfrm>
            <a:off x="15281850" y="8736450"/>
            <a:ext cx="2007000" cy="926700"/>
          </a:xfrm>
          <a:prstGeom prst="rect">
            <a:avLst/>
          </a:prstGeom>
          <a:noFill/>
          <a:ln>
            <a:noFill/>
          </a:ln>
        </p:spPr>
        <p:txBody>
          <a:bodyPr/>
          <a:lstStyle/>
          <a:p>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in" type="blank">
  <p:cSld name="BLANK">
    <p:spTree>
      <p:nvGrpSpPr>
        <p:cNvPr id="1" name="Shape 189"/>
        <p:cNvGrpSpPr/>
        <p:nvPr/>
      </p:nvGrpSpPr>
      <p:grpSpPr>
        <a:xfrm>
          <a:off x="0" y="0"/>
          <a:ext cx="0" cy="0"/>
          <a:chOff x="0" y="0"/>
          <a:chExt cx="0" cy="0"/>
        </a:xfrm>
      </p:grpSpPr>
      <p:pic>
        <p:nvPicPr>
          <p:cNvPr id="190" name="Google Shape;190;p91" title="Aile_30_ans - Charte graphique2025-08.png"/>
          <p:cNvPicPr preferRelativeResize="0"/>
          <p:nvPr/>
        </p:nvPicPr>
        <p:blipFill rotWithShape="1">
          <a:blip r:embed="rId2">
            <a:alphaModFix/>
          </a:blip>
          <a:srcRect l="631" r="660"/>
          <a:stretch/>
        </p:blipFill>
        <p:spPr>
          <a:xfrm>
            <a:off x="6174625" y="3363725"/>
            <a:ext cx="5673251" cy="1437875"/>
          </a:xfrm>
          <a:prstGeom prst="rect">
            <a:avLst/>
          </a:prstGeom>
          <a:noFill/>
          <a:ln>
            <a:noFill/>
          </a:ln>
        </p:spPr>
      </p:pic>
      <p:grpSp>
        <p:nvGrpSpPr>
          <p:cNvPr id="191" name="Google Shape;191;p91"/>
          <p:cNvGrpSpPr/>
          <p:nvPr/>
        </p:nvGrpSpPr>
        <p:grpSpPr>
          <a:xfrm>
            <a:off x="7081774" y="5101087"/>
            <a:ext cx="4124461" cy="923788"/>
            <a:chOff x="-689525" y="5962075"/>
            <a:chExt cx="19246200" cy="2085300"/>
          </a:xfrm>
        </p:grpSpPr>
        <p:sp>
          <p:nvSpPr>
            <p:cNvPr id="192" name="Google Shape;192;p91"/>
            <p:cNvSpPr/>
            <p:nvPr/>
          </p:nvSpPr>
          <p:spPr>
            <a:xfrm>
              <a:off x="710525" y="6162925"/>
              <a:ext cx="16542600" cy="1281900"/>
            </a:xfrm>
            <a:prstGeom prst="flowChartAlternateProcess">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fr-FR" sz="2600" b="1" i="1" u="none" strike="noStrike" cap="none">
                  <a:solidFill>
                    <a:schemeClr val="lt1"/>
                  </a:solidFill>
                  <a:latin typeface="Montserrat"/>
                  <a:ea typeface="Montserrat"/>
                  <a:cs typeface="Montserrat"/>
                  <a:sym typeface="Montserrat"/>
                </a:rPr>
                <a:t>Merci</a:t>
              </a:r>
              <a:endParaRPr sz="2600" b="1" i="1" u="none" strike="noStrike" cap="none">
                <a:solidFill>
                  <a:schemeClr val="lt1"/>
                </a:solidFill>
                <a:latin typeface="Montserrat"/>
                <a:ea typeface="Montserrat"/>
                <a:cs typeface="Montserrat"/>
                <a:sym typeface="Montserrat"/>
              </a:endParaRPr>
            </a:p>
          </p:txBody>
        </p:sp>
        <p:sp>
          <p:nvSpPr>
            <p:cNvPr id="193" name="Google Shape;193;p91"/>
            <p:cNvSpPr/>
            <p:nvPr/>
          </p:nvSpPr>
          <p:spPr>
            <a:xfrm>
              <a:off x="-689525" y="5962075"/>
              <a:ext cx="2126100" cy="2085300"/>
            </a:xfrm>
            <a:prstGeom prst="parallelogram">
              <a:avLst>
                <a:gd name="adj"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91"/>
            <p:cNvSpPr/>
            <p:nvPr/>
          </p:nvSpPr>
          <p:spPr>
            <a:xfrm>
              <a:off x="16430575" y="5962075"/>
              <a:ext cx="2126100" cy="2085300"/>
            </a:xfrm>
            <a:prstGeom prst="parallelogram">
              <a:avLst>
                <a:gd name="adj"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5" name="Google Shape;195;p91"/>
          <p:cNvSpPr/>
          <p:nvPr/>
        </p:nvSpPr>
        <p:spPr>
          <a:xfrm>
            <a:off x="0" y="9669150"/>
            <a:ext cx="18288000" cy="617700"/>
          </a:xfrm>
          <a:prstGeom prst="rect">
            <a:avLst/>
          </a:prstGeom>
          <a:solidFill>
            <a:srgbClr val="878787"/>
          </a:solidFill>
          <a:ln w="9525" cap="flat" cmpd="sng">
            <a:solidFill>
              <a:srgbClr val="87878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91"/>
          <p:cNvSpPr txBox="1"/>
          <p:nvPr/>
        </p:nvSpPr>
        <p:spPr>
          <a:xfrm>
            <a:off x="269550" y="9847350"/>
            <a:ext cx="2109000" cy="35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1" i="1" u="none" strike="noStrike" cap="none">
                <a:solidFill>
                  <a:schemeClr val="lt1"/>
                </a:solidFill>
                <a:latin typeface="Montserrat"/>
                <a:ea typeface="Montserrat"/>
                <a:cs typeface="Montserrat"/>
                <a:sym typeface="Montserrat"/>
              </a:rPr>
              <a:t>www.aile.asso.fr</a:t>
            </a:r>
            <a:endParaRPr sz="4100" b="1" i="0" u="none" strike="noStrike" cap="none">
              <a:solidFill>
                <a:schemeClr val="lt1"/>
              </a:solidFill>
              <a:latin typeface="Montserrat"/>
              <a:ea typeface="Montserrat"/>
              <a:cs typeface="Montserrat"/>
              <a:sym typeface="Montserrat"/>
            </a:endParaRPr>
          </a:p>
        </p:txBody>
      </p:sp>
      <p:pic>
        <p:nvPicPr>
          <p:cNvPr id="197" name="Google Shape;197;p91" title="Aile_30_ans-37.png"/>
          <p:cNvPicPr preferRelativeResize="0"/>
          <p:nvPr/>
        </p:nvPicPr>
        <p:blipFill rotWithShape="1">
          <a:blip r:embed="rId3">
            <a:alphaModFix/>
          </a:blip>
          <a:srcRect/>
          <a:stretch/>
        </p:blipFill>
        <p:spPr>
          <a:xfrm>
            <a:off x="16544400" y="9758175"/>
            <a:ext cx="477755" cy="439650"/>
          </a:xfrm>
          <a:prstGeom prst="rect">
            <a:avLst/>
          </a:prstGeom>
          <a:noFill/>
          <a:ln>
            <a:noFill/>
          </a:ln>
        </p:spPr>
      </p:pic>
      <p:pic>
        <p:nvPicPr>
          <p:cNvPr id="198" name="Google Shape;198;p91" title="Aile_30_ans-36.png"/>
          <p:cNvPicPr preferRelativeResize="0"/>
          <p:nvPr/>
        </p:nvPicPr>
        <p:blipFill rotWithShape="1">
          <a:blip r:embed="rId4">
            <a:alphaModFix/>
          </a:blip>
          <a:srcRect/>
          <a:stretch/>
        </p:blipFill>
        <p:spPr>
          <a:xfrm>
            <a:off x="17192395" y="9758175"/>
            <a:ext cx="477755" cy="4396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us-titre" type="secHead">
  <p:cSld name="SECTION_HEADER">
    <p:bg>
      <p:bgPr>
        <a:solidFill>
          <a:srgbClr val="95C11F"/>
        </a:solidFill>
        <a:effectLst/>
      </p:bgPr>
    </p:bg>
    <p:spTree>
      <p:nvGrpSpPr>
        <p:cNvPr id="1" name="Shape 30"/>
        <p:cNvGrpSpPr/>
        <p:nvPr/>
      </p:nvGrpSpPr>
      <p:grpSpPr>
        <a:xfrm>
          <a:off x="0" y="0"/>
          <a:ext cx="0" cy="0"/>
          <a:chOff x="0" y="0"/>
          <a:chExt cx="0" cy="0"/>
        </a:xfrm>
      </p:grpSpPr>
      <p:sp>
        <p:nvSpPr>
          <p:cNvPr id="31" name="Google Shape;31;p73"/>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lvl1pPr lvl="0" algn="ctr">
              <a:lnSpc>
                <a:spcPct val="100000"/>
              </a:lnSpc>
              <a:spcBef>
                <a:spcPts val="0"/>
              </a:spcBef>
              <a:spcAft>
                <a:spcPts val="0"/>
              </a:spcAft>
              <a:buClr>
                <a:srgbClr val="FFFFFF"/>
              </a:buClr>
              <a:buSzPts val="4000"/>
              <a:buFont typeface="Montserrat SemiBold"/>
              <a:buNone/>
              <a:defRPr sz="4000">
                <a:solidFill>
                  <a:srgbClr val="FFFFFF"/>
                </a:solidFill>
                <a:latin typeface="Montserrat SemiBold"/>
                <a:ea typeface="Montserrat SemiBold"/>
                <a:cs typeface="Montserrat SemiBold"/>
                <a:sym typeface="Montserrat SemiBold"/>
              </a:defRPr>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endParaRPr/>
          </a:p>
        </p:txBody>
      </p:sp>
      <p:grpSp>
        <p:nvGrpSpPr>
          <p:cNvPr id="32" name="Google Shape;32;p73"/>
          <p:cNvGrpSpPr/>
          <p:nvPr/>
        </p:nvGrpSpPr>
        <p:grpSpPr>
          <a:xfrm>
            <a:off x="7744725" y="5388575"/>
            <a:ext cx="2193300" cy="1562000"/>
            <a:chOff x="7744725" y="5388575"/>
            <a:chExt cx="2193300" cy="1562000"/>
          </a:xfrm>
        </p:grpSpPr>
        <p:pic>
          <p:nvPicPr>
            <p:cNvPr id="33" name="Google Shape;33;p73" title="peronajes-28.png"/>
            <p:cNvPicPr preferRelativeResize="0"/>
            <p:nvPr/>
          </p:nvPicPr>
          <p:blipFill rotWithShape="1">
            <a:blip r:embed="rId2">
              <a:alphaModFix/>
            </a:blip>
            <a:srcRect/>
            <a:stretch/>
          </p:blipFill>
          <p:spPr>
            <a:xfrm>
              <a:off x="8152599" y="5388575"/>
              <a:ext cx="1377550" cy="1376399"/>
            </a:xfrm>
            <a:prstGeom prst="rect">
              <a:avLst/>
            </a:prstGeom>
            <a:noFill/>
            <a:ln>
              <a:noFill/>
            </a:ln>
          </p:spPr>
        </p:pic>
        <p:sp>
          <p:nvSpPr>
            <p:cNvPr id="34" name="Google Shape;34;p73"/>
            <p:cNvSpPr/>
            <p:nvPr/>
          </p:nvSpPr>
          <p:spPr>
            <a:xfrm>
              <a:off x="7744725" y="6842575"/>
              <a:ext cx="2193300" cy="108000"/>
            </a:xfrm>
            <a:prstGeom prst="rect">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5" name="Google Shape;35;p73" title="Aile_30_ans - Charte graphique-30.png"/>
          <p:cNvPicPr preferRelativeResize="0"/>
          <p:nvPr/>
        </p:nvPicPr>
        <p:blipFill rotWithShape="1">
          <a:blip r:embed="rId3">
            <a:alphaModFix/>
          </a:blip>
          <a:srcRect t="14879" b="19572"/>
          <a:stretch/>
        </p:blipFill>
        <p:spPr>
          <a:xfrm>
            <a:off x="16842725" y="346225"/>
            <a:ext cx="1108575" cy="724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us-titre 2" type="tx">
  <p:cSld name="TITLE_AND_BODY">
    <p:spTree>
      <p:nvGrpSpPr>
        <p:cNvPr id="1" name="Shape 36"/>
        <p:cNvGrpSpPr/>
        <p:nvPr/>
      </p:nvGrpSpPr>
      <p:grpSpPr>
        <a:xfrm>
          <a:off x="0" y="0"/>
          <a:ext cx="0" cy="0"/>
          <a:chOff x="0" y="0"/>
          <a:chExt cx="0" cy="0"/>
        </a:xfrm>
      </p:grpSpPr>
      <p:pic>
        <p:nvPicPr>
          <p:cNvPr id="37" name="Google Shape;37;p74" title="Aile_30_ans - Charte graphique2025-100.png"/>
          <p:cNvPicPr preferRelativeResize="0"/>
          <p:nvPr/>
        </p:nvPicPr>
        <p:blipFill rotWithShape="1">
          <a:blip r:embed="rId2">
            <a:alphaModFix/>
          </a:blip>
          <a:srcRect/>
          <a:stretch/>
        </p:blipFill>
        <p:spPr>
          <a:xfrm>
            <a:off x="16789675" y="395250"/>
            <a:ext cx="1108549" cy="554275"/>
          </a:xfrm>
          <a:prstGeom prst="rect">
            <a:avLst/>
          </a:prstGeom>
          <a:noFill/>
          <a:ln>
            <a:noFill/>
          </a:ln>
        </p:spPr>
      </p:pic>
      <p:sp>
        <p:nvSpPr>
          <p:cNvPr id="38" name="Google Shape;38;p74"/>
          <p:cNvSpPr/>
          <p:nvPr/>
        </p:nvSpPr>
        <p:spPr>
          <a:xfrm>
            <a:off x="0" y="9993525"/>
            <a:ext cx="18288000" cy="293400"/>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74"/>
          <p:cNvSpPr/>
          <p:nvPr/>
        </p:nvSpPr>
        <p:spPr>
          <a:xfrm>
            <a:off x="1581800" y="1652725"/>
            <a:ext cx="11531700" cy="77100"/>
          </a:xfrm>
          <a:prstGeom prst="rect">
            <a:avLst/>
          </a:prstGeom>
          <a:solidFill>
            <a:srgbClr val="95C1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4"/>
          <p:cNvSpPr txBox="1"/>
          <p:nvPr/>
        </p:nvSpPr>
        <p:spPr>
          <a:xfrm>
            <a:off x="0" y="9963225"/>
            <a:ext cx="18288000" cy="35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1" u="none" strike="noStrike" cap="none">
                <a:solidFill>
                  <a:srgbClr val="95C11F"/>
                </a:solidFill>
                <a:latin typeface="Montserrat"/>
                <a:ea typeface="Montserrat"/>
                <a:cs typeface="Montserrat"/>
                <a:sym typeface="Montserrat"/>
              </a:rPr>
              <a:t>www.aile.asso.fr</a:t>
            </a:r>
            <a:endParaRPr sz="3600" b="1" i="0" u="none" strike="noStrike" cap="none">
              <a:solidFill>
                <a:srgbClr val="95C11F"/>
              </a:solidFill>
              <a:latin typeface="Montserrat"/>
              <a:ea typeface="Montserrat"/>
              <a:cs typeface="Montserrat"/>
              <a:sym typeface="Montserrat"/>
            </a:endParaRPr>
          </a:p>
        </p:txBody>
      </p:sp>
      <p:sp>
        <p:nvSpPr>
          <p:cNvPr id="41" name="Google Shape;41;p74"/>
          <p:cNvSpPr txBox="1">
            <a:spLocks noGrp="1"/>
          </p:cNvSpPr>
          <p:nvPr>
            <p:ph type="body" idx="1"/>
          </p:nvPr>
        </p:nvSpPr>
        <p:spPr>
          <a:xfrm>
            <a:off x="1652700" y="2703025"/>
            <a:ext cx="11460900" cy="66234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rgbClr val="95C11F"/>
              </a:buClr>
              <a:buSzPts val="2400"/>
              <a:buFont typeface="Montserrat SemiBold"/>
              <a:buChar char="■"/>
              <a:defRPr sz="2400">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rgbClr val="95C11F"/>
              </a:buClr>
              <a:buSzPts val="2400"/>
              <a:buFont typeface="Montserrat Medium"/>
              <a:buChar char="●"/>
              <a:defRPr sz="2400">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5pPr>
            <a:lvl6pPr marL="2743200" lvl="5"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rgbClr val="95C11F"/>
              </a:buClr>
              <a:buSzPts val="2000"/>
              <a:buFont typeface="Montserrat Medium"/>
              <a:buChar char="●"/>
              <a:defRPr sz="2000">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rgbClr val="95C11F"/>
              </a:buClr>
              <a:buSzPts val="2000"/>
              <a:buFont typeface="Montserrat"/>
              <a:buChar char="○"/>
              <a:defRPr sz="2000">
                <a:latin typeface="Montserrat"/>
                <a:ea typeface="Montserrat"/>
                <a:cs typeface="Montserrat"/>
                <a:sym typeface="Montserrat"/>
              </a:defRPr>
            </a:lvl8pPr>
            <a:lvl9pPr marL="4114800" lvl="8" indent="-355600" algn="l">
              <a:lnSpc>
                <a:spcPct val="115000"/>
              </a:lnSpc>
              <a:spcBef>
                <a:spcPts val="0"/>
              </a:spcBef>
              <a:spcAft>
                <a:spcPts val="0"/>
              </a:spcAft>
              <a:buClr>
                <a:srgbClr val="95C11F"/>
              </a:buClr>
              <a:buSzPts val="2000"/>
              <a:buFont typeface="Montserrat SemiBold"/>
              <a:buChar char="■"/>
              <a:defRPr sz="2000">
                <a:latin typeface="Montserrat SemiBold"/>
                <a:ea typeface="Montserrat SemiBold"/>
                <a:cs typeface="Montserrat SemiBold"/>
                <a:sym typeface="Montserrat SemiBold"/>
              </a:defRPr>
            </a:lvl9pPr>
          </a:lstStyle>
          <a:p>
            <a:endParaRPr/>
          </a:p>
        </p:txBody>
      </p:sp>
      <p:sp>
        <p:nvSpPr>
          <p:cNvPr id="42" name="Google Shape;42;p74"/>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B38867"/>
              </a:buClr>
              <a:buSzPts val="3000"/>
              <a:buFont typeface="Montserrat"/>
              <a:buNone/>
              <a:defRPr sz="3000" b="1">
                <a:solidFill>
                  <a:srgbClr val="B38867"/>
                </a:solidFill>
                <a:latin typeface="Montserrat"/>
                <a:ea typeface="Montserrat"/>
                <a:cs typeface="Montserrat"/>
                <a:sym typeface="Montserrat"/>
              </a:defRPr>
            </a:lvl1pPr>
            <a:lvl2pPr lvl="1" algn="l">
              <a:lnSpc>
                <a:spcPct val="100000"/>
              </a:lnSpc>
              <a:spcBef>
                <a:spcPts val="0"/>
              </a:spcBef>
              <a:spcAft>
                <a:spcPts val="0"/>
              </a:spcAft>
              <a:buSzPts val="5600"/>
              <a:buNone/>
              <a:defRPr b="1"/>
            </a:lvl2pPr>
            <a:lvl3pPr lvl="2" algn="l">
              <a:lnSpc>
                <a:spcPct val="100000"/>
              </a:lnSpc>
              <a:spcBef>
                <a:spcPts val="0"/>
              </a:spcBef>
              <a:spcAft>
                <a:spcPts val="0"/>
              </a:spcAft>
              <a:buSzPts val="5600"/>
              <a:buNone/>
              <a:defRPr b="1"/>
            </a:lvl3pPr>
            <a:lvl4pPr lvl="3" algn="l">
              <a:lnSpc>
                <a:spcPct val="100000"/>
              </a:lnSpc>
              <a:spcBef>
                <a:spcPts val="0"/>
              </a:spcBef>
              <a:spcAft>
                <a:spcPts val="0"/>
              </a:spcAft>
              <a:buSzPts val="5600"/>
              <a:buNone/>
              <a:defRPr b="1"/>
            </a:lvl4pPr>
            <a:lvl5pPr lvl="4" algn="l">
              <a:lnSpc>
                <a:spcPct val="100000"/>
              </a:lnSpc>
              <a:spcBef>
                <a:spcPts val="0"/>
              </a:spcBef>
              <a:spcAft>
                <a:spcPts val="0"/>
              </a:spcAft>
              <a:buSzPts val="5600"/>
              <a:buNone/>
              <a:defRPr b="1"/>
            </a:lvl5pPr>
            <a:lvl6pPr lvl="5" algn="l">
              <a:lnSpc>
                <a:spcPct val="100000"/>
              </a:lnSpc>
              <a:spcBef>
                <a:spcPts val="0"/>
              </a:spcBef>
              <a:spcAft>
                <a:spcPts val="0"/>
              </a:spcAft>
              <a:buSzPts val="5600"/>
              <a:buNone/>
              <a:defRPr b="1"/>
            </a:lvl6pPr>
            <a:lvl7pPr lvl="6" algn="l">
              <a:lnSpc>
                <a:spcPct val="100000"/>
              </a:lnSpc>
              <a:spcBef>
                <a:spcPts val="0"/>
              </a:spcBef>
              <a:spcAft>
                <a:spcPts val="0"/>
              </a:spcAft>
              <a:buSzPts val="5600"/>
              <a:buNone/>
              <a:defRPr b="1"/>
            </a:lvl7pPr>
            <a:lvl8pPr lvl="7" algn="l">
              <a:lnSpc>
                <a:spcPct val="100000"/>
              </a:lnSpc>
              <a:spcBef>
                <a:spcPts val="0"/>
              </a:spcBef>
              <a:spcAft>
                <a:spcPts val="0"/>
              </a:spcAft>
              <a:buSzPts val="5600"/>
              <a:buNone/>
              <a:defRPr b="1"/>
            </a:lvl8pPr>
            <a:lvl9pPr lvl="8" algn="l">
              <a:lnSpc>
                <a:spcPct val="100000"/>
              </a:lnSpc>
              <a:spcBef>
                <a:spcPts val="0"/>
              </a:spcBef>
              <a:spcAft>
                <a:spcPts val="0"/>
              </a:spcAft>
              <a:buSzPts val="5600"/>
              <a:buNone/>
              <a:defRPr b="1"/>
            </a:lvl9pPr>
          </a:lstStyle>
          <a:p>
            <a:endParaRPr/>
          </a:p>
        </p:txBody>
      </p:sp>
      <p:pic>
        <p:nvPicPr>
          <p:cNvPr id="43" name="Google Shape;43;p74" title="Aile_30_ans - Charte graphique2025-50.png"/>
          <p:cNvPicPr preferRelativeResize="0"/>
          <p:nvPr/>
        </p:nvPicPr>
        <p:blipFill rotWithShape="1">
          <a:blip r:embed="rId3">
            <a:alphaModFix/>
          </a:blip>
          <a:srcRect/>
          <a:stretch/>
        </p:blipFill>
        <p:spPr>
          <a:xfrm>
            <a:off x="256475" y="579750"/>
            <a:ext cx="1396225" cy="1345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e-photo1">
  <p:cSld name="MAIN_POINT_2">
    <p:spTree>
      <p:nvGrpSpPr>
        <p:cNvPr id="1" name="Shape 44"/>
        <p:cNvGrpSpPr/>
        <p:nvPr/>
      </p:nvGrpSpPr>
      <p:grpSpPr>
        <a:xfrm>
          <a:off x="0" y="0"/>
          <a:ext cx="0" cy="0"/>
          <a:chOff x="0" y="0"/>
          <a:chExt cx="0" cy="0"/>
        </a:xfrm>
      </p:grpSpPr>
      <p:sp>
        <p:nvSpPr>
          <p:cNvPr id="45" name="Google Shape;45;p75"/>
          <p:cNvSpPr/>
          <p:nvPr/>
        </p:nvSpPr>
        <p:spPr>
          <a:xfrm>
            <a:off x="-30900" y="-77225"/>
            <a:ext cx="11122500" cy="10394400"/>
          </a:xfrm>
          <a:prstGeom prst="rect">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75"/>
          <p:cNvSpPr txBox="1"/>
          <p:nvPr/>
        </p:nvSpPr>
        <p:spPr>
          <a:xfrm>
            <a:off x="0" y="9963225"/>
            <a:ext cx="10845600" cy="354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fr-FR" sz="1100" b="1" i="1" u="none" strike="noStrike" cap="none">
                <a:solidFill>
                  <a:srgbClr val="FFFFFF"/>
                </a:solidFill>
                <a:latin typeface="Montserrat"/>
                <a:ea typeface="Montserrat"/>
                <a:cs typeface="Montserrat"/>
                <a:sym typeface="Montserrat"/>
              </a:rPr>
              <a:t>www.aile.asso.fr</a:t>
            </a:r>
            <a:endParaRPr sz="3600" b="1" i="0" u="none" strike="noStrike" cap="none">
              <a:solidFill>
                <a:schemeClr val="dk2"/>
              </a:solidFill>
              <a:latin typeface="Montserrat"/>
              <a:ea typeface="Montserrat"/>
              <a:cs typeface="Montserrat"/>
              <a:sym typeface="Montserrat"/>
            </a:endParaRPr>
          </a:p>
        </p:txBody>
      </p:sp>
      <p:sp>
        <p:nvSpPr>
          <p:cNvPr id="47" name="Google Shape;47;p75"/>
          <p:cNvSpPr txBox="1">
            <a:spLocks noGrp="1"/>
          </p:cNvSpPr>
          <p:nvPr>
            <p:ph type="body" idx="1"/>
          </p:nvPr>
        </p:nvSpPr>
        <p:spPr>
          <a:xfrm>
            <a:off x="1173900" y="1676775"/>
            <a:ext cx="8711400" cy="70812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5pPr>
            <a:lvl6pPr marL="2743200" lvl="5"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chemeClr val="lt1"/>
              </a:buClr>
              <a:buSzPts val="2000"/>
              <a:buFont typeface="Montserrat Medium"/>
              <a:buChar char="●"/>
              <a:defRPr sz="2000">
                <a:solidFill>
                  <a:schemeClr val="lt1"/>
                </a:solidFill>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8pPr>
            <a:lvl9pPr marL="4114800" lvl="8"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9pPr>
          </a:lstStyle>
          <a:p>
            <a:endParaRPr/>
          </a:p>
        </p:txBody>
      </p:sp>
      <p:pic>
        <p:nvPicPr>
          <p:cNvPr id="48" name="Google Shape;48;p75" title="peronajes-03.png"/>
          <p:cNvPicPr preferRelativeResize="0"/>
          <p:nvPr/>
        </p:nvPicPr>
        <p:blipFill rotWithShape="1">
          <a:blip r:embed="rId2">
            <a:alphaModFix/>
          </a:blip>
          <a:srcRect/>
          <a:stretch/>
        </p:blipFill>
        <p:spPr>
          <a:xfrm>
            <a:off x="11128300" y="9118335"/>
            <a:ext cx="1322176" cy="1321064"/>
          </a:xfrm>
          <a:prstGeom prst="rect">
            <a:avLst/>
          </a:prstGeom>
          <a:noFill/>
          <a:ln>
            <a:noFill/>
          </a:ln>
        </p:spPr>
      </p:pic>
      <p:sp>
        <p:nvSpPr>
          <p:cNvPr id="49" name="Google Shape;49;p75"/>
          <p:cNvSpPr>
            <a:spLocks noGrp="1"/>
          </p:cNvSpPr>
          <p:nvPr>
            <p:ph type="pic" idx="2"/>
          </p:nvPr>
        </p:nvSpPr>
        <p:spPr>
          <a:xfrm>
            <a:off x="12248625" y="1668150"/>
            <a:ext cx="4866300" cy="7157700"/>
          </a:xfrm>
          <a:prstGeom prst="rect">
            <a:avLst/>
          </a:prstGeom>
          <a:noFill/>
          <a:ln>
            <a:noFill/>
          </a:ln>
        </p:spPr>
        <p:txBody>
          <a:bodyPr/>
          <a:lstStyle/>
          <a:p>
            <a:endParaRPr lang="fr-FR"/>
          </a:p>
        </p:txBody>
      </p:sp>
      <p:pic>
        <p:nvPicPr>
          <p:cNvPr id="50" name="Google Shape;50;p75" title="Aile_30_ans - Charte graphique2025-100.png"/>
          <p:cNvPicPr preferRelativeResize="0"/>
          <p:nvPr/>
        </p:nvPicPr>
        <p:blipFill rotWithShape="1">
          <a:blip r:embed="rId3">
            <a:alphaModFix/>
          </a:blip>
          <a:srcRect/>
          <a:stretch/>
        </p:blipFill>
        <p:spPr>
          <a:xfrm>
            <a:off x="16789675" y="395250"/>
            <a:ext cx="1108549" cy="5542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in" type="blank">
  <p:cSld name="BLANK">
    <p:spTree>
      <p:nvGrpSpPr>
        <p:cNvPr id="1" name="Shape 51"/>
        <p:cNvGrpSpPr/>
        <p:nvPr/>
      </p:nvGrpSpPr>
      <p:grpSpPr>
        <a:xfrm>
          <a:off x="0" y="0"/>
          <a:ext cx="0" cy="0"/>
          <a:chOff x="0" y="0"/>
          <a:chExt cx="0" cy="0"/>
        </a:xfrm>
      </p:grpSpPr>
      <p:grpSp>
        <p:nvGrpSpPr>
          <p:cNvPr id="52" name="Google Shape;52;p76"/>
          <p:cNvGrpSpPr/>
          <p:nvPr/>
        </p:nvGrpSpPr>
        <p:grpSpPr>
          <a:xfrm>
            <a:off x="7081774" y="5101087"/>
            <a:ext cx="4124461" cy="923788"/>
            <a:chOff x="-689525" y="5962075"/>
            <a:chExt cx="19246200" cy="2085300"/>
          </a:xfrm>
        </p:grpSpPr>
        <p:sp>
          <p:nvSpPr>
            <p:cNvPr id="53" name="Google Shape;53;p76"/>
            <p:cNvSpPr/>
            <p:nvPr/>
          </p:nvSpPr>
          <p:spPr>
            <a:xfrm>
              <a:off x="710525" y="6162925"/>
              <a:ext cx="16542600" cy="1281900"/>
            </a:xfrm>
            <a:prstGeom prst="flowChartAlternateProcess">
              <a:avLst/>
            </a:prstGeom>
            <a:solidFill>
              <a:srgbClr val="95C11F"/>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fr-FR" sz="2600" b="1" i="1" u="none" strike="noStrike" cap="none">
                  <a:solidFill>
                    <a:schemeClr val="lt1"/>
                  </a:solidFill>
                  <a:latin typeface="Montserrat"/>
                  <a:ea typeface="Montserrat"/>
                  <a:cs typeface="Montserrat"/>
                  <a:sym typeface="Montserrat"/>
                </a:rPr>
                <a:t>Merci</a:t>
              </a:r>
              <a:endParaRPr sz="2600" b="1" i="1" u="none" strike="noStrike" cap="none">
                <a:solidFill>
                  <a:schemeClr val="lt1"/>
                </a:solidFill>
                <a:latin typeface="Montserrat"/>
                <a:ea typeface="Montserrat"/>
                <a:cs typeface="Montserrat"/>
                <a:sym typeface="Montserrat"/>
              </a:endParaRPr>
            </a:p>
          </p:txBody>
        </p:sp>
        <p:sp>
          <p:nvSpPr>
            <p:cNvPr id="54" name="Google Shape;54;p76"/>
            <p:cNvSpPr/>
            <p:nvPr/>
          </p:nvSpPr>
          <p:spPr>
            <a:xfrm>
              <a:off x="-689525" y="5962075"/>
              <a:ext cx="2126100" cy="2085300"/>
            </a:xfrm>
            <a:prstGeom prst="parallelogram">
              <a:avLst>
                <a:gd name="adj"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6"/>
            <p:cNvSpPr/>
            <p:nvPr/>
          </p:nvSpPr>
          <p:spPr>
            <a:xfrm>
              <a:off x="16430575" y="5962075"/>
              <a:ext cx="2126100" cy="2085300"/>
            </a:xfrm>
            <a:prstGeom prst="parallelogram">
              <a:avLst>
                <a:gd name="adj"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 name="Google Shape;56;p76"/>
          <p:cNvSpPr/>
          <p:nvPr/>
        </p:nvSpPr>
        <p:spPr>
          <a:xfrm>
            <a:off x="0" y="9669150"/>
            <a:ext cx="18288000" cy="617700"/>
          </a:xfrm>
          <a:prstGeom prst="rect">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76"/>
          <p:cNvSpPr txBox="1"/>
          <p:nvPr/>
        </p:nvSpPr>
        <p:spPr>
          <a:xfrm>
            <a:off x="269550" y="9847350"/>
            <a:ext cx="2109000" cy="35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1" i="1" u="none" strike="noStrike" cap="none">
                <a:solidFill>
                  <a:schemeClr val="lt1"/>
                </a:solidFill>
                <a:latin typeface="Montserrat"/>
                <a:ea typeface="Montserrat"/>
                <a:cs typeface="Montserrat"/>
                <a:sym typeface="Montserrat"/>
              </a:rPr>
              <a:t>www.aile.asso.fr</a:t>
            </a:r>
            <a:endParaRPr sz="4100" b="1" i="0" u="none" strike="noStrike" cap="none">
              <a:solidFill>
                <a:schemeClr val="lt1"/>
              </a:solidFill>
              <a:latin typeface="Montserrat"/>
              <a:ea typeface="Montserrat"/>
              <a:cs typeface="Montserrat"/>
              <a:sym typeface="Montserrat"/>
            </a:endParaRPr>
          </a:p>
        </p:txBody>
      </p:sp>
      <p:pic>
        <p:nvPicPr>
          <p:cNvPr id="58" name="Google Shape;58;p76" title="Aile_30_ans-37.png"/>
          <p:cNvPicPr preferRelativeResize="0"/>
          <p:nvPr/>
        </p:nvPicPr>
        <p:blipFill rotWithShape="1">
          <a:blip r:embed="rId2">
            <a:alphaModFix/>
          </a:blip>
          <a:srcRect/>
          <a:stretch/>
        </p:blipFill>
        <p:spPr>
          <a:xfrm>
            <a:off x="16544400" y="9758175"/>
            <a:ext cx="477755" cy="439650"/>
          </a:xfrm>
          <a:prstGeom prst="rect">
            <a:avLst/>
          </a:prstGeom>
          <a:noFill/>
          <a:ln>
            <a:noFill/>
          </a:ln>
        </p:spPr>
      </p:pic>
      <p:pic>
        <p:nvPicPr>
          <p:cNvPr id="59" name="Google Shape;59;p76" title="Aile_30_ans-36.png"/>
          <p:cNvPicPr preferRelativeResize="0"/>
          <p:nvPr/>
        </p:nvPicPr>
        <p:blipFill rotWithShape="1">
          <a:blip r:embed="rId3">
            <a:alphaModFix/>
          </a:blip>
          <a:srcRect/>
          <a:stretch/>
        </p:blipFill>
        <p:spPr>
          <a:xfrm>
            <a:off x="17192395" y="9758175"/>
            <a:ext cx="477755" cy="439650"/>
          </a:xfrm>
          <a:prstGeom prst="rect">
            <a:avLst/>
          </a:prstGeom>
          <a:noFill/>
          <a:ln>
            <a:noFill/>
          </a:ln>
        </p:spPr>
      </p:pic>
      <p:pic>
        <p:nvPicPr>
          <p:cNvPr id="60" name="Google Shape;60;p76" title="Aile_30_ans - Charte graphique2025-100.png"/>
          <p:cNvPicPr preferRelativeResize="0"/>
          <p:nvPr/>
        </p:nvPicPr>
        <p:blipFill rotWithShape="1">
          <a:blip r:embed="rId4">
            <a:alphaModFix/>
          </a:blip>
          <a:srcRect t="7271" b="7279"/>
          <a:stretch/>
        </p:blipFill>
        <p:spPr>
          <a:xfrm>
            <a:off x="6495225" y="3262299"/>
            <a:ext cx="2675979" cy="1143310"/>
          </a:xfrm>
          <a:prstGeom prst="rect">
            <a:avLst/>
          </a:prstGeom>
          <a:noFill/>
          <a:ln>
            <a:noFill/>
          </a:ln>
        </p:spPr>
      </p:pic>
      <p:sp>
        <p:nvSpPr>
          <p:cNvPr id="61" name="Google Shape;61;p76"/>
          <p:cNvSpPr/>
          <p:nvPr/>
        </p:nvSpPr>
        <p:spPr>
          <a:xfrm flipH="1">
            <a:off x="9262273" y="3391266"/>
            <a:ext cx="16800" cy="9108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 name="Google Shape;62;p76" title="Aile_30_ans - Charte graphique2025-26.png"/>
          <p:cNvPicPr preferRelativeResize="0"/>
          <p:nvPr/>
        </p:nvPicPr>
        <p:blipFill rotWithShape="1">
          <a:blip r:embed="rId5">
            <a:alphaModFix/>
          </a:blip>
          <a:srcRect/>
          <a:stretch/>
        </p:blipFill>
        <p:spPr>
          <a:xfrm>
            <a:off x="9370238" y="3442363"/>
            <a:ext cx="2422526" cy="8087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ogramme / menu / sommaire 2">
  <p:cSld name="TITLE_AND_TWO_COLUMNS_2">
    <p:spTree>
      <p:nvGrpSpPr>
        <p:cNvPr id="1" name="Shape 63"/>
        <p:cNvGrpSpPr/>
        <p:nvPr/>
      </p:nvGrpSpPr>
      <p:grpSpPr>
        <a:xfrm>
          <a:off x="0" y="0"/>
          <a:ext cx="0" cy="0"/>
          <a:chOff x="0" y="0"/>
          <a:chExt cx="0" cy="0"/>
        </a:xfrm>
      </p:grpSpPr>
      <p:sp>
        <p:nvSpPr>
          <p:cNvPr id="64" name="Google Shape;64;p79"/>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B38867"/>
              </a:buClr>
              <a:buSzPts val="3000"/>
              <a:buFont typeface="Montserrat"/>
              <a:buNone/>
              <a:defRPr sz="3000" b="1">
                <a:solidFill>
                  <a:srgbClr val="B38867"/>
                </a:solidFill>
                <a:latin typeface="Montserrat"/>
                <a:ea typeface="Montserrat"/>
                <a:cs typeface="Montserrat"/>
                <a:sym typeface="Montserrat"/>
              </a:defRPr>
            </a:lvl1pPr>
            <a:lvl2pPr lvl="1" algn="l">
              <a:lnSpc>
                <a:spcPct val="100000"/>
              </a:lnSpc>
              <a:spcBef>
                <a:spcPts val="0"/>
              </a:spcBef>
              <a:spcAft>
                <a:spcPts val="0"/>
              </a:spcAft>
              <a:buSzPts val="5600"/>
              <a:buNone/>
              <a:defRPr b="1"/>
            </a:lvl2pPr>
            <a:lvl3pPr lvl="2" algn="l">
              <a:lnSpc>
                <a:spcPct val="100000"/>
              </a:lnSpc>
              <a:spcBef>
                <a:spcPts val="0"/>
              </a:spcBef>
              <a:spcAft>
                <a:spcPts val="0"/>
              </a:spcAft>
              <a:buSzPts val="5600"/>
              <a:buNone/>
              <a:defRPr b="1"/>
            </a:lvl3pPr>
            <a:lvl4pPr lvl="3" algn="l">
              <a:lnSpc>
                <a:spcPct val="100000"/>
              </a:lnSpc>
              <a:spcBef>
                <a:spcPts val="0"/>
              </a:spcBef>
              <a:spcAft>
                <a:spcPts val="0"/>
              </a:spcAft>
              <a:buSzPts val="5600"/>
              <a:buNone/>
              <a:defRPr b="1"/>
            </a:lvl4pPr>
            <a:lvl5pPr lvl="4" algn="l">
              <a:lnSpc>
                <a:spcPct val="100000"/>
              </a:lnSpc>
              <a:spcBef>
                <a:spcPts val="0"/>
              </a:spcBef>
              <a:spcAft>
                <a:spcPts val="0"/>
              </a:spcAft>
              <a:buSzPts val="5600"/>
              <a:buNone/>
              <a:defRPr b="1"/>
            </a:lvl5pPr>
            <a:lvl6pPr lvl="5" algn="l">
              <a:lnSpc>
                <a:spcPct val="100000"/>
              </a:lnSpc>
              <a:spcBef>
                <a:spcPts val="0"/>
              </a:spcBef>
              <a:spcAft>
                <a:spcPts val="0"/>
              </a:spcAft>
              <a:buSzPts val="5600"/>
              <a:buNone/>
              <a:defRPr b="1"/>
            </a:lvl6pPr>
            <a:lvl7pPr lvl="6" algn="l">
              <a:lnSpc>
                <a:spcPct val="100000"/>
              </a:lnSpc>
              <a:spcBef>
                <a:spcPts val="0"/>
              </a:spcBef>
              <a:spcAft>
                <a:spcPts val="0"/>
              </a:spcAft>
              <a:buSzPts val="5600"/>
              <a:buNone/>
              <a:defRPr b="1"/>
            </a:lvl7pPr>
            <a:lvl8pPr lvl="7" algn="l">
              <a:lnSpc>
                <a:spcPct val="100000"/>
              </a:lnSpc>
              <a:spcBef>
                <a:spcPts val="0"/>
              </a:spcBef>
              <a:spcAft>
                <a:spcPts val="0"/>
              </a:spcAft>
              <a:buSzPts val="5600"/>
              <a:buNone/>
              <a:defRPr b="1"/>
            </a:lvl8pPr>
            <a:lvl9pPr lvl="8" algn="l">
              <a:lnSpc>
                <a:spcPct val="100000"/>
              </a:lnSpc>
              <a:spcBef>
                <a:spcPts val="0"/>
              </a:spcBef>
              <a:spcAft>
                <a:spcPts val="0"/>
              </a:spcAft>
              <a:buSzPts val="5600"/>
              <a:buNone/>
              <a:defRPr b="1"/>
            </a:lvl9pPr>
          </a:lstStyle>
          <a:p>
            <a:endParaRPr/>
          </a:p>
        </p:txBody>
      </p:sp>
      <p:sp>
        <p:nvSpPr>
          <p:cNvPr id="65" name="Google Shape;65;p79"/>
          <p:cNvSpPr/>
          <p:nvPr/>
        </p:nvSpPr>
        <p:spPr>
          <a:xfrm>
            <a:off x="1581800" y="1652725"/>
            <a:ext cx="11531700" cy="77100"/>
          </a:xfrm>
          <a:prstGeom prst="rect">
            <a:avLst/>
          </a:prstGeom>
          <a:solidFill>
            <a:srgbClr val="95C1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9"/>
          <p:cNvSpPr/>
          <p:nvPr/>
        </p:nvSpPr>
        <p:spPr>
          <a:xfrm>
            <a:off x="0" y="9993525"/>
            <a:ext cx="18288000" cy="293400"/>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79"/>
          <p:cNvSpPr txBox="1"/>
          <p:nvPr/>
        </p:nvSpPr>
        <p:spPr>
          <a:xfrm>
            <a:off x="0" y="9963225"/>
            <a:ext cx="18288000" cy="35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1" u="none" strike="noStrike" cap="none">
                <a:solidFill>
                  <a:srgbClr val="95C11F"/>
                </a:solidFill>
                <a:latin typeface="Montserrat"/>
                <a:ea typeface="Montserrat"/>
                <a:cs typeface="Montserrat"/>
                <a:sym typeface="Montserrat"/>
              </a:rPr>
              <a:t>www.aile.asso.fr</a:t>
            </a:r>
            <a:endParaRPr sz="3600" b="1" i="0" u="none" strike="noStrike" cap="none">
              <a:solidFill>
                <a:srgbClr val="95C11F"/>
              </a:solidFill>
              <a:latin typeface="Montserrat"/>
              <a:ea typeface="Montserrat"/>
              <a:cs typeface="Montserrat"/>
              <a:sym typeface="Montserrat"/>
            </a:endParaRPr>
          </a:p>
        </p:txBody>
      </p:sp>
      <p:pic>
        <p:nvPicPr>
          <p:cNvPr id="68" name="Google Shape;68;p79" title="Aile_30_ans - Charte graphique2025-100.png"/>
          <p:cNvPicPr preferRelativeResize="0"/>
          <p:nvPr/>
        </p:nvPicPr>
        <p:blipFill rotWithShape="1">
          <a:blip r:embed="rId2">
            <a:alphaModFix/>
          </a:blip>
          <a:srcRect/>
          <a:stretch/>
        </p:blipFill>
        <p:spPr>
          <a:xfrm>
            <a:off x="16789675" y="395250"/>
            <a:ext cx="1108549" cy="554275"/>
          </a:xfrm>
          <a:prstGeom prst="rect">
            <a:avLst/>
          </a:prstGeom>
          <a:noFill/>
          <a:ln>
            <a:noFill/>
          </a:ln>
        </p:spPr>
      </p:pic>
      <p:pic>
        <p:nvPicPr>
          <p:cNvPr id="69" name="Google Shape;69;p79" title="peronajes-47.png"/>
          <p:cNvPicPr preferRelativeResize="0"/>
          <p:nvPr/>
        </p:nvPicPr>
        <p:blipFill rotWithShape="1">
          <a:blip r:embed="rId3">
            <a:alphaModFix/>
          </a:blip>
          <a:srcRect/>
          <a:stretch/>
        </p:blipFill>
        <p:spPr>
          <a:xfrm>
            <a:off x="586950" y="639675"/>
            <a:ext cx="1252424" cy="12513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e-photo2">
  <p:cSld name="MAIN_POINT_3">
    <p:spTree>
      <p:nvGrpSpPr>
        <p:cNvPr id="1" name="Shape 70"/>
        <p:cNvGrpSpPr/>
        <p:nvPr/>
      </p:nvGrpSpPr>
      <p:grpSpPr>
        <a:xfrm>
          <a:off x="0" y="0"/>
          <a:ext cx="0" cy="0"/>
          <a:chOff x="0" y="0"/>
          <a:chExt cx="0" cy="0"/>
        </a:xfrm>
      </p:grpSpPr>
      <p:sp>
        <p:nvSpPr>
          <p:cNvPr id="71" name="Google Shape;71;p80"/>
          <p:cNvSpPr/>
          <p:nvPr/>
        </p:nvSpPr>
        <p:spPr>
          <a:xfrm>
            <a:off x="-30900" y="-77225"/>
            <a:ext cx="11122500" cy="10394400"/>
          </a:xfrm>
          <a:prstGeom prst="rect">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80"/>
          <p:cNvSpPr txBox="1"/>
          <p:nvPr/>
        </p:nvSpPr>
        <p:spPr>
          <a:xfrm>
            <a:off x="0" y="9963225"/>
            <a:ext cx="10845600" cy="354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fr-FR" sz="1100" b="1" i="1" u="none" strike="noStrike" cap="none">
                <a:solidFill>
                  <a:srgbClr val="FFFFFF"/>
                </a:solidFill>
                <a:latin typeface="Montserrat"/>
                <a:ea typeface="Montserrat"/>
                <a:cs typeface="Montserrat"/>
                <a:sym typeface="Montserrat"/>
              </a:rPr>
              <a:t>www.aile.asso.fr</a:t>
            </a:r>
            <a:endParaRPr sz="3600" b="1" i="0" u="none" strike="noStrike" cap="none">
              <a:solidFill>
                <a:schemeClr val="dk2"/>
              </a:solidFill>
              <a:latin typeface="Montserrat"/>
              <a:ea typeface="Montserrat"/>
              <a:cs typeface="Montserrat"/>
              <a:sym typeface="Montserrat"/>
            </a:endParaRPr>
          </a:p>
        </p:txBody>
      </p:sp>
      <p:sp>
        <p:nvSpPr>
          <p:cNvPr id="73" name="Google Shape;73;p80"/>
          <p:cNvSpPr txBox="1">
            <a:spLocks noGrp="1"/>
          </p:cNvSpPr>
          <p:nvPr>
            <p:ph type="body" idx="1"/>
          </p:nvPr>
        </p:nvSpPr>
        <p:spPr>
          <a:xfrm>
            <a:off x="1297450" y="1733375"/>
            <a:ext cx="8340900" cy="73848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1pPr>
            <a:lvl2pPr marL="914400" lvl="1"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2pPr>
            <a:lvl3pPr marL="1371600" lvl="2" indent="-381000" algn="l">
              <a:lnSpc>
                <a:spcPct val="115000"/>
              </a:lnSpc>
              <a:spcBef>
                <a:spcPts val="0"/>
              </a:spcBef>
              <a:spcAft>
                <a:spcPts val="0"/>
              </a:spcAft>
              <a:buClr>
                <a:schemeClr val="lt1"/>
              </a:buClr>
              <a:buSzPts val="2400"/>
              <a:buFont typeface="Montserrat SemiBold"/>
              <a:buChar char="■"/>
              <a:defRPr sz="2400">
                <a:solidFill>
                  <a:schemeClr val="lt1"/>
                </a:solidFill>
                <a:latin typeface="Montserrat SemiBold"/>
                <a:ea typeface="Montserrat SemiBold"/>
                <a:cs typeface="Montserrat SemiBold"/>
                <a:sym typeface="Montserrat SemiBold"/>
              </a:defRPr>
            </a:lvl3pPr>
            <a:lvl4pPr marL="1828800" lvl="3" indent="-381000" algn="l">
              <a:lnSpc>
                <a:spcPct val="115000"/>
              </a:lnSpc>
              <a:spcBef>
                <a:spcPts val="0"/>
              </a:spcBef>
              <a:spcAft>
                <a:spcPts val="0"/>
              </a:spcAft>
              <a:buClr>
                <a:schemeClr val="lt1"/>
              </a:buClr>
              <a:buSzPts val="2400"/>
              <a:buFont typeface="Montserrat Medium"/>
              <a:buChar char="●"/>
              <a:defRPr sz="2400">
                <a:solidFill>
                  <a:schemeClr val="lt1"/>
                </a:solidFill>
                <a:latin typeface="Montserrat Medium"/>
                <a:ea typeface="Montserrat Medium"/>
                <a:cs typeface="Montserrat Medium"/>
                <a:sym typeface="Montserrat Medium"/>
              </a:defRPr>
            </a:lvl4pPr>
            <a:lvl5pPr marL="2286000" lvl="4"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5pPr>
            <a:lvl6pPr marL="2743200" lvl="5"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6pPr>
            <a:lvl7pPr marL="3200400" lvl="6" indent="-355600" algn="l">
              <a:lnSpc>
                <a:spcPct val="115000"/>
              </a:lnSpc>
              <a:spcBef>
                <a:spcPts val="0"/>
              </a:spcBef>
              <a:spcAft>
                <a:spcPts val="0"/>
              </a:spcAft>
              <a:buClr>
                <a:schemeClr val="lt1"/>
              </a:buClr>
              <a:buSzPts val="2000"/>
              <a:buFont typeface="Montserrat Medium"/>
              <a:buChar char="●"/>
              <a:defRPr sz="2000">
                <a:solidFill>
                  <a:schemeClr val="lt1"/>
                </a:solidFill>
                <a:latin typeface="Montserrat Medium"/>
                <a:ea typeface="Montserrat Medium"/>
                <a:cs typeface="Montserrat Medium"/>
                <a:sym typeface="Montserrat Medium"/>
              </a:defRPr>
            </a:lvl7pPr>
            <a:lvl8pPr marL="3657600" lvl="7" indent="-355600" algn="l">
              <a:lnSpc>
                <a:spcPct val="115000"/>
              </a:lnSpc>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8pPr>
            <a:lvl9pPr marL="4114800" lvl="8" indent="-355600" algn="l">
              <a:lnSpc>
                <a:spcPct val="115000"/>
              </a:lnSpc>
              <a:spcBef>
                <a:spcPts val="0"/>
              </a:spcBef>
              <a:spcAft>
                <a:spcPts val="0"/>
              </a:spcAft>
              <a:buClr>
                <a:schemeClr val="lt1"/>
              </a:buClr>
              <a:buSzPts val="2000"/>
              <a:buFont typeface="Montserrat SemiBold"/>
              <a:buChar char="■"/>
              <a:defRPr sz="2000">
                <a:solidFill>
                  <a:schemeClr val="lt1"/>
                </a:solidFill>
                <a:latin typeface="Montserrat SemiBold"/>
                <a:ea typeface="Montserrat SemiBold"/>
                <a:cs typeface="Montserrat SemiBold"/>
                <a:sym typeface="Montserrat SemiBold"/>
              </a:defRPr>
            </a:lvl9pPr>
          </a:lstStyle>
          <a:p>
            <a:endParaRPr/>
          </a:p>
        </p:txBody>
      </p:sp>
      <p:pic>
        <p:nvPicPr>
          <p:cNvPr id="74" name="Google Shape;74;p80" title="peronajes-03.png"/>
          <p:cNvPicPr preferRelativeResize="0"/>
          <p:nvPr/>
        </p:nvPicPr>
        <p:blipFill rotWithShape="1">
          <a:blip r:embed="rId2">
            <a:alphaModFix/>
          </a:blip>
          <a:srcRect/>
          <a:stretch/>
        </p:blipFill>
        <p:spPr>
          <a:xfrm>
            <a:off x="11128300" y="9118335"/>
            <a:ext cx="1322176" cy="1321064"/>
          </a:xfrm>
          <a:prstGeom prst="rect">
            <a:avLst/>
          </a:prstGeom>
          <a:noFill/>
          <a:ln>
            <a:noFill/>
          </a:ln>
        </p:spPr>
      </p:pic>
      <p:sp>
        <p:nvSpPr>
          <p:cNvPr id="75" name="Google Shape;75;p80"/>
          <p:cNvSpPr>
            <a:spLocks noGrp="1"/>
          </p:cNvSpPr>
          <p:nvPr>
            <p:ph type="pic" idx="2"/>
          </p:nvPr>
        </p:nvSpPr>
        <p:spPr>
          <a:xfrm>
            <a:off x="12152238" y="1668150"/>
            <a:ext cx="4989000" cy="3444600"/>
          </a:xfrm>
          <a:prstGeom prst="rect">
            <a:avLst/>
          </a:prstGeom>
          <a:noFill/>
          <a:ln>
            <a:noFill/>
          </a:ln>
        </p:spPr>
      </p:sp>
      <p:sp>
        <p:nvSpPr>
          <p:cNvPr id="76" name="Google Shape;76;p80"/>
          <p:cNvSpPr>
            <a:spLocks noGrp="1"/>
          </p:cNvSpPr>
          <p:nvPr>
            <p:ph type="pic" idx="3"/>
          </p:nvPr>
        </p:nvSpPr>
        <p:spPr>
          <a:xfrm>
            <a:off x="12152238" y="5497288"/>
            <a:ext cx="4989000" cy="3444600"/>
          </a:xfrm>
          <a:prstGeom prst="rect">
            <a:avLst/>
          </a:prstGeom>
          <a:noFill/>
          <a:ln>
            <a:noFill/>
          </a:ln>
        </p:spPr>
      </p:sp>
      <p:pic>
        <p:nvPicPr>
          <p:cNvPr id="77" name="Google Shape;77;p80" title="Aile_30_ans - Charte graphique2025-100.png"/>
          <p:cNvPicPr preferRelativeResize="0"/>
          <p:nvPr/>
        </p:nvPicPr>
        <p:blipFill rotWithShape="1">
          <a:blip r:embed="rId3">
            <a:alphaModFix/>
          </a:blip>
          <a:srcRect/>
          <a:stretch/>
        </p:blipFill>
        <p:spPr>
          <a:xfrm>
            <a:off x="16789675" y="395250"/>
            <a:ext cx="1108549" cy="5542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rogramme / menu / sommaire 1">
  <p:cSld name="TITLE_AND_TWO_COLUMNS_1">
    <p:spTree>
      <p:nvGrpSpPr>
        <p:cNvPr id="1" name="Shape 82"/>
        <p:cNvGrpSpPr/>
        <p:nvPr/>
      </p:nvGrpSpPr>
      <p:grpSpPr>
        <a:xfrm>
          <a:off x="0" y="0"/>
          <a:ext cx="0" cy="0"/>
          <a:chOff x="0" y="0"/>
          <a:chExt cx="0" cy="0"/>
        </a:xfrm>
      </p:grpSpPr>
      <p:sp>
        <p:nvSpPr>
          <p:cNvPr id="83" name="Google Shape;83;p78"/>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434343"/>
              </a:buClr>
              <a:buSzPts val="3000"/>
              <a:buFont typeface="Montserrat"/>
              <a:buNone/>
              <a:defRPr sz="3000" b="1">
                <a:solidFill>
                  <a:srgbClr val="434343"/>
                </a:solidFill>
                <a:latin typeface="Montserrat"/>
                <a:ea typeface="Montserrat"/>
                <a:cs typeface="Montserrat"/>
                <a:sym typeface="Montserrat"/>
              </a:defRPr>
            </a:lvl1pPr>
            <a:lvl2pPr lvl="1" algn="l">
              <a:lnSpc>
                <a:spcPct val="100000"/>
              </a:lnSpc>
              <a:spcBef>
                <a:spcPts val="0"/>
              </a:spcBef>
              <a:spcAft>
                <a:spcPts val="0"/>
              </a:spcAft>
              <a:buSzPts val="5600"/>
              <a:buNone/>
              <a:defRPr b="1"/>
            </a:lvl2pPr>
            <a:lvl3pPr lvl="2" algn="l">
              <a:lnSpc>
                <a:spcPct val="100000"/>
              </a:lnSpc>
              <a:spcBef>
                <a:spcPts val="0"/>
              </a:spcBef>
              <a:spcAft>
                <a:spcPts val="0"/>
              </a:spcAft>
              <a:buSzPts val="5600"/>
              <a:buNone/>
              <a:defRPr b="1"/>
            </a:lvl3pPr>
            <a:lvl4pPr lvl="3" algn="l">
              <a:lnSpc>
                <a:spcPct val="100000"/>
              </a:lnSpc>
              <a:spcBef>
                <a:spcPts val="0"/>
              </a:spcBef>
              <a:spcAft>
                <a:spcPts val="0"/>
              </a:spcAft>
              <a:buSzPts val="5600"/>
              <a:buNone/>
              <a:defRPr b="1"/>
            </a:lvl4pPr>
            <a:lvl5pPr lvl="4" algn="l">
              <a:lnSpc>
                <a:spcPct val="100000"/>
              </a:lnSpc>
              <a:spcBef>
                <a:spcPts val="0"/>
              </a:spcBef>
              <a:spcAft>
                <a:spcPts val="0"/>
              </a:spcAft>
              <a:buSzPts val="5600"/>
              <a:buNone/>
              <a:defRPr b="1"/>
            </a:lvl5pPr>
            <a:lvl6pPr lvl="5" algn="l">
              <a:lnSpc>
                <a:spcPct val="100000"/>
              </a:lnSpc>
              <a:spcBef>
                <a:spcPts val="0"/>
              </a:spcBef>
              <a:spcAft>
                <a:spcPts val="0"/>
              </a:spcAft>
              <a:buSzPts val="5600"/>
              <a:buNone/>
              <a:defRPr b="1"/>
            </a:lvl6pPr>
            <a:lvl7pPr lvl="6" algn="l">
              <a:lnSpc>
                <a:spcPct val="100000"/>
              </a:lnSpc>
              <a:spcBef>
                <a:spcPts val="0"/>
              </a:spcBef>
              <a:spcAft>
                <a:spcPts val="0"/>
              </a:spcAft>
              <a:buSzPts val="5600"/>
              <a:buNone/>
              <a:defRPr b="1"/>
            </a:lvl7pPr>
            <a:lvl8pPr lvl="7" algn="l">
              <a:lnSpc>
                <a:spcPct val="100000"/>
              </a:lnSpc>
              <a:spcBef>
                <a:spcPts val="0"/>
              </a:spcBef>
              <a:spcAft>
                <a:spcPts val="0"/>
              </a:spcAft>
              <a:buSzPts val="5600"/>
              <a:buNone/>
              <a:defRPr b="1"/>
            </a:lvl8pPr>
            <a:lvl9pPr lvl="8" algn="l">
              <a:lnSpc>
                <a:spcPct val="100000"/>
              </a:lnSpc>
              <a:spcBef>
                <a:spcPts val="0"/>
              </a:spcBef>
              <a:spcAft>
                <a:spcPts val="0"/>
              </a:spcAft>
              <a:buSzPts val="5600"/>
              <a:buNone/>
              <a:defRPr b="1"/>
            </a:lvl9pPr>
          </a:lstStyle>
          <a:p>
            <a:endParaRPr/>
          </a:p>
        </p:txBody>
      </p:sp>
      <p:grpSp>
        <p:nvGrpSpPr>
          <p:cNvPr id="84" name="Google Shape;84;p78"/>
          <p:cNvGrpSpPr/>
          <p:nvPr/>
        </p:nvGrpSpPr>
        <p:grpSpPr>
          <a:xfrm>
            <a:off x="566604" y="690850"/>
            <a:ext cx="12546896" cy="1392824"/>
            <a:chOff x="566604" y="690850"/>
            <a:chExt cx="12546896" cy="1392824"/>
          </a:xfrm>
        </p:grpSpPr>
        <p:sp>
          <p:nvSpPr>
            <p:cNvPr id="85" name="Google Shape;85;p78"/>
            <p:cNvSpPr/>
            <p:nvPr/>
          </p:nvSpPr>
          <p:spPr>
            <a:xfrm>
              <a:off x="1581800" y="1652725"/>
              <a:ext cx="11531700" cy="77100"/>
            </a:xfrm>
            <a:prstGeom prst="rect">
              <a:avLst/>
            </a:prstGeom>
            <a:solidFill>
              <a:srgbClr val="95C1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78" title="peronajes-15.png"/>
            <p:cNvPicPr preferRelativeResize="0"/>
            <p:nvPr/>
          </p:nvPicPr>
          <p:blipFill rotWithShape="1">
            <a:blip r:embed="rId2">
              <a:alphaModFix/>
            </a:blip>
            <a:srcRect/>
            <a:stretch/>
          </p:blipFill>
          <p:spPr>
            <a:xfrm>
              <a:off x="566604" y="690850"/>
              <a:ext cx="1394045" cy="1392824"/>
            </a:xfrm>
            <a:prstGeom prst="rect">
              <a:avLst/>
            </a:prstGeom>
            <a:noFill/>
            <a:ln>
              <a:noFill/>
            </a:ln>
          </p:spPr>
        </p:pic>
      </p:grpSp>
      <p:sp>
        <p:nvSpPr>
          <p:cNvPr id="87" name="Google Shape;87;p78"/>
          <p:cNvSpPr/>
          <p:nvPr/>
        </p:nvSpPr>
        <p:spPr>
          <a:xfrm>
            <a:off x="0" y="9993525"/>
            <a:ext cx="18288000" cy="293400"/>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8"/>
          <p:cNvSpPr txBox="1"/>
          <p:nvPr/>
        </p:nvSpPr>
        <p:spPr>
          <a:xfrm>
            <a:off x="0" y="9963225"/>
            <a:ext cx="18288000" cy="35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1" u="none" strike="noStrike" cap="none">
                <a:solidFill>
                  <a:srgbClr val="95C11F"/>
                </a:solidFill>
                <a:latin typeface="Montserrat"/>
                <a:ea typeface="Montserrat"/>
                <a:cs typeface="Montserrat"/>
                <a:sym typeface="Montserrat"/>
              </a:rPr>
              <a:t>www.aile.asso.fr</a:t>
            </a:r>
            <a:endParaRPr sz="3600" b="1" i="0" u="none" strike="noStrike" cap="none">
              <a:solidFill>
                <a:srgbClr val="95C11F"/>
              </a:solidFill>
              <a:latin typeface="Montserrat"/>
              <a:ea typeface="Montserrat"/>
              <a:cs typeface="Montserrat"/>
              <a:sym typeface="Montserrat"/>
            </a:endParaRPr>
          </a:p>
        </p:txBody>
      </p:sp>
      <p:pic>
        <p:nvPicPr>
          <p:cNvPr id="89" name="Google Shape;89;p78" title="Aile_30_ans - Charte graphique2025-100.png"/>
          <p:cNvPicPr preferRelativeResize="0"/>
          <p:nvPr/>
        </p:nvPicPr>
        <p:blipFill rotWithShape="1">
          <a:blip r:embed="rId3">
            <a:alphaModFix/>
          </a:blip>
          <a:srcRect/>
          <a:stretch/>
        </p:blipFill>
        <p:spPr>
          <a:xfrm>
            <a:off x="16789675" y="395250"/>
            <a:ext cx="1108549" cy="5542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 name="Google Shape;7;p70"/>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914400" marR="0" lvl="1"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1371600" marR="0" lvl="2"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828800" marR="0" lvl="3"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3200400" marR="0" lvl="6"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3657600" marR="0" lvl="7"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4114800" marR="0" lvl="8"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8" name="Google Shape;8;p7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8"/>
        <p:cNvGrpSpPr/>
        <p:nvPr/>
      </p:nvGrpSpPr>
      <p:grpSpPr>
        <a:xfrm>
          <a:off x="0" y="0"/>
          <a:ext cx="0" cy="0"/>
          <a:chOff x="0" y="0"/>
          <a:chExt cx="0" cy="0"/>
        </a:xfrm>
      </p:grpSpPr>
      <p:sp>
        <p:nvSpPr>
          <p:cNvPr id="79" name="Google Shape;79;p77"/>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80" name="Google Shape;80;p77"/>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914400" marR="0" lvl="1"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1371600" marR="0" lvl="2"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828800" marR="0" lvl="3"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3200400" marR="0" lvl="6"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3657600" marR="0" lvl="7"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4114800" marR="0" lvl="8"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81" name="Google Shape;81;p7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cartagene.cerema.fr/portal/apps/experiencebuilder/experience/?id=d1e7a5b177d14c83b3be4f3be6af85cf"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france-chaleur-urbaine.beta.gouv.fr/carte?coord=-1.9908467,48.6379540&amp;zoom=15.69&amp;tabId=potentie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artagene.cerema.fr/portal/apps/experiencebuilder/experience/?id=d1e7a5b177d14c83b3be4f3be6af85cf"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france-chaleur-urbaine.beta.gouv.fr/carte?coord=-1.9908467,48.6379540&amp;zoom=15.69&amp;tabId=potentie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79.jpe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mailto:antonin.flausse@aile.asso.fr" TargetMode="External"/><Relationship Id="rId7" Type="http://schemas.openxmlformats.org/officeDocument/2006/relationships/image" Target="../media/image82.jp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hyperlink" Target="https://www.fiboisbretagne.fr/contact/" TargetMode="External"/><Relationship Id="rId5" Type="http://schemas.openxmlformats.org/officeDocument/2006/relationships/hyperlink" Target="mailto:antoine.quevreux@aile.asso.fr" TargetMode="External"/><Relationship Id="rId4" Type="http://schemas.openxmlformats.org/officeDocument/2006/relationships/hyperlink" Target="mailto:boisenergie@aile.asso.fr"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21" Type="http://schemas.openxmlformats.org/officeDocument/2006/relationships/image" Target="../media/image102.png"/><Relationship Id="rId34" Type="http://schemas.openxmlformats.org/officeDocument/2006/relationships/image" Target="../media/image7.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png"/><Relationship Id="rId38" Type="http://schemas.openxmlformats.org/officeDocument/2006/relationships/hyperlink" Target="https://drive.google.com/drive/folders/1uCFGtB8cprmmiiBE0G3_OiWqqo0bsfQY?usp=drive_link" TargetMode="External"/><Relationship Id="rId2" Type="http://schemas.openxmlformats.org/officeDocument/2006/relationships/notesSlide" Target="../notesSlides/notesSlide74.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1" Type="http://schemas.openxmlformats.org/officeDocument/2006/relationships/slideLayout" Target="../slideLayouts/slideLayout9.xml"/><Relationship Id="rId6" Type="http://schemas.openxmlformats.org/officeDocument/2006/relationships/image" Target="../media/image2.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6.png"/><Relationship Id="rId5" Type="http://schemas.openxmlformats.org/officeDocument/2006/relationships/image" Target="../media/image87.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36" Type="http://schemas.openxmlformats.org/officeDocument/2006/relationships/image" Target="../media/image115.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image" Target="../media/image86.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 Id="rId35" Type="http://schemas.openxmlformats.org/officeDocument/2006/relationships/image" Target="../media/image12.png"/><Relationship Id="rId8" Type="http://schemas.openxmlformats.org/officeDocument/2006/relationships/image" Target="../media/image89.png"/><Relationship Id="rId3"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1"/>
          <p:cNvSpPr txBox="1">
            <a:spLocks noGrp="1"/>
          </p:cNvSpPr>
          <p:nvPr>
            <p:ph type="title"/>
          </p:nvPr>
        </p:nvSpPr>
        <p:spPr>
          <a:xfrm>
            <a:off x="1652700" y="1029925"/>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Mode d’emploi</a:t>
            </a:r>
            <a:endParaRPr/>
          </a:p>
        </p:txBody>
      </p:sp>
      <p:sp>
        <p:nvSpPr>
          <p:cNvPr id="204" name="Google Shape;204;p1"/>
          <p:cNvSpPr txBox="1">
            <a:spLocks noGrp="1"/>
          </p:cNvSpPr>
          <p:nvPr>
            <p:ph type="body" idx="1"/>
          </p:nvPr>
        </p:nvSpPr>
        <p:spPr>
          <a:xfrm>
            <a:off x="1652700" y="2703025"/>
            <a:ext cx="11460900" cy="6623400"/>
          </a:xfrm>
          <a:prstGeom prst="rect">
            <a:avLst/>
          </a:prstGeom>
          <a:noFill/>
          <a:ln>
            <a:noFill/>
          </a:ln>
        </p:spPr>
        <p:txBody>
          <a:bodyPr spcFirstLastPara="1" wrap="square" lIns="182850" tIns="182850" rIns="182850" bIns="182850" anchor="t" anchorCtr="0">
            <a:normAutofit/>
          </a:bodyPr>
          <a:lstStyle/>
          <a:p>
            <a:pPr marL="457200" lvl="0" indent="-381000" algn="l" rtl="0">
              <a:lnSpc>
                <a:spcPct val="115000"/>
              </a:lnSpc>
              <a:spcBef>
                <a:spcPts val="0"/>
              </a:spcBef>
              <a:spcAft>
                <a:spcPts val="0"/>
              </a:spcAft>
              <a:buSzPts val="2400"/>
              <a:buChar char="●"/>
            </a:pPr>
            <a:r>
              <a:rPr lang="fr-FR" b="1" dirty="0">
                <a:solidFill>
                  <a:srgbClr val="434343"/>
                </a:solidFill>
                <a:latin typeface="Montserrat"/>
                <a:ea typeface="Montserrat"/>
                <a:cs typeface="Montserrat"/>
                <a:sym typeface="Montserrat"/>
              </a:rPr>
              <a:t>Si vous avez ouvert ce fichier depuis un lien drive, vous êtes sur un lecteur google drive. Le fichier est en lecture seule. </a:t>
            </a:r>
            <a:endParaRPr dirty="0"/>
          </a:p>
          <a:p>
            <a:pPr marL="457200" lvl="0" indent="0" algn="l" rtl="0">
              <a:lnSpc>
                <a:spcPct val="115000"/>
              </a:lnSpc>
              <a:spcBef>
                <a:spcPts val="2400"/>
              </a:spcBef>
              <a:spcAft>
                <a:spcPts val="0"/>
              </a:spcAft>
              <a:buSzPts val="2400"/>
              <a:buNone/>
            </a:pPr>
            <a:endParaRPr b="1" dirty="0">
              <a:solidFill>
                <a:srgbClr val="434343"/>
              </a:solidFill>
              <a:latin typeface="Montserrat"/>
              <a:ea typeface="Montserrat"/>
              <a:cs typeface="Montserrat"/>
              <a:sym typeface="Montserrat"/>
            </a:endParaRPr>
          </a:p>
          <a:p>
            <a:pPr marL="457200" lvl="0" indent="-381000" algn="l" rtl="0">
              <a:lnSpc>
                <a:spcPct val="115000"/>
              </a:lnSpc>
              <a:spcBef>
                <a:spcPts val="2400"/>
              </a:spcBef>
              <a:spcAft>
                <a:spcPts val="0"/>
              </a:spcAft>
              <a:buSzPts val="2400"/>
              <a:buChar char="●"/>
            </a:pPr>
            <a:r>
              <a:rPr lang="fr-FR" b="1" dirty="0">
                <a:solidFill>
                  <a:srgbClr val="434343"/>
                </a:solidFill>
                <a:latin typeface="Montserrat"/>
                <a:ea typeface="Montserrat"/>
                <a:cs typeface="Montserrat"/>
                <a:sym typeface="Montserrat"/>
              </a:rPr>
              <a:t>Pour l’utiliser, cliquez sur « Télécharger en format pptx » dans le menu déroulant « Fichier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body" idx="1"/>
          </p:nvPr>
        </p:nvSpPr>
        <p:spPr>
          <a:xfrm>
            <a:off x="507512" y="6348049"/>
            <a:ext cx="17272975" cy="3314483"/>
          </a:xfrm>
          <a:prstGeom prst="rect">
            <a:avLst/>
          </a:prstGeom>
          <a:noFill/>
          <a:ln>
            <a:noFill/>
          </a:ln>
        </p:spPr>
        <p:txBody>
          <a:bodyPr spcFirstLastPara="1" wrap="square" lIns="182850" tIns="182850" rIns="182850" bIns="182850" anchor="t" anchorCtr="0">
            <a:normAutofit lnSpcReduction="10000"/>
          </a:bodyPr>
          <a:lstStyle/>
          <a:p>
            <a:pPr marL="0" lvl="0" indent="0" algn="l" rtl="0">
              <a:lnSpc>
                <a:spcPct val="115000"/>
              </a:lnSpc>
              <a:spcBef>
                <a:spcPts val="0"/>
              </a:spcBef>
              <a:spcAft>
                <a:spcPts val="0"/>
              </a:spcAft>
              <a:buSzPct val="108108"/>
              <a:buNone/>
            </a:pPr>
            <a:r>
              <a:rPr lang="fr-FR" b="1"/>
              <a:t>Comparer les surfaces existantes avec la consommation POUR LE CHAUFFAGE SEUL pour obtenir ce ratio de consommation, il permettra de savoir si le nombre de MWh aidés est plafonné ou non par cette mesure.</a:t>
            </a:r>
            <a:endParaRPr/>
          </a:p>
          <a:p>
            <a:pPr marL="0" lvl="0" indent="0" algn="l" rtl="0">
              <a:lnSpc>
                <a:spcPct val="115000"/>
              </a:lnSpc>
              <a:spcBef>
                <a:spcPts val="2400"/>
              </a:spcBef>
              <a:spcAft>
                <a:spcPts val="0"/>
              </a:spcAft>
              <a:buSzPct val="108108"/>
              <a:buNone/>
            </a:pPr>
            <a:r>
              <a:rPr lang="fr-FR" b="1"/>
              <a:t>Exemple : </a:t>
            </a:r>
            <a:endParaRPr/>
          </a:p>
          <a:p>
            <a:pPr marL="0" lvl="0" indent="0" algn="l" rtl="0">
              <a:lnSpc>
                <a:spcPct val="115000"/>
              </a:lnSpc>
              <a:spcBef>
                <a:spcPts val="2400"/>
              </a:spcBef>
              <a:spcAft>
                <a:spcPts val="0"/>
              </a:spcAft>
              <a:buSzPct val="108108"/>
              <a:buNone/>
            </a:pPr>
            <a:r>
              <a:rPr lang="fr-FR" b="1"/>
              <a:t>Consommation en kWh/m²/an supérieure (101) comparé au plafond (87) pour une surface de 800 m², le nombre de MWh aidé sera plafonné à 87/101 = 86,14% des MWh dédiés au chauffage càd 87 * 800 = 69,6 MWh. La partie dédiée à l’ECS ne doit pas être affectée par ce plafond.</a:t>
            </a:r>
            <a:endParaRPr/>
          </a:p>
          <a:p>
            <a:pPr marL="0" lvl="0" indent="0" algn="l" rtl="0">
              <a:lnSpc>
                <a:spcPct val="115000"/>
              </a:lnSpc>
              <a:spcBef>
                <a:spcPts val="2400"/>
              </a:spcBef>
              <a:spcAft>
                <a:spcPts val="2400"/>
              </a:spcAft>
              <a:buSzPct val="108108"/>
              <a:buNone/>
            </a:pPr>
            <a:endParaRPr b="1"/>
          </a:p>
        </p:txBody>
      </p:sp>
      <p:sp>
        <p:nvSpPr>
          <p:cNvPr id="266" name="Google Shape;266;p10"/>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Réduction des consommations énergétiques</a:t>
            </a:r>
            <a:endParaRPr/>
          </a:p>
        </p:txBody>
      </p:sp>
      <p:pic>
        <p:nvPicPr>
          <p:cNvPr id="267" name="Google Shape;267;p10" descr="Schéma guide vers la sobriété"/>
          <p:cNvPicPr preferRelativeResize="0"/>
          <p:nvPr/>
        </p:nvPicPr>
        <p:blipFill rotWithShape="1">
          <a:blip r:embed="rId3">
            <a:alphaModFix/>
          </a:blip>
          <a:srcRect b="75200"/>
          <a:stretch/>
        </p:blipFill>
        <p:spPr>
          <a:xfrm>
            <a:off x="11559654" y="1"/>
            <a:ext cx="6728346" cy="2035450"/>
          </a:xfrm>
          <a:prstGeom prst="rect">
            <a:avLst/>
          </a:prstGeom>
          <a:noFill/>
          <a:ln>
            <a:noFill/>
          </a:ln>
        </p:spPr>
      </p:pic>
      <p:pic>
        <p:nvPicPr>
          <p:cNvPr id="268" name="Google Shape;268;p10" descr="Une image contenant texte, capture d’écran, Police, ligne&#10;&#10;Le contenu généré par l’IA peut être incorrect."/>
          <p:cNvPicPr preferRelativeResize="0"/>
          <p:nvPr/>
        </p:nvPicPr>
        <p:blipFill rotWithShape="1">
          <a:blip r:embed="rId4">
            <a:alphaModFix/>
          </a:blip>
          <a:srcRect/>
          <a:stretch/>
        </p:blipFill>
        <p:spPr>
          <a:xfrm>
            <a:off x="2958002" y="2713221"/>
            <a:ext cx="10705687" cy="3037880"/>
          </a:xfrm>
          <a:prstGeom prst="rect">
            <a:avLst/>
          </a:prstGeom>
          <a:noFill/>
          <a:ln>
            <a:noFill/>
          </a:ln>
        </p:spPr>
      </p:pic>
      <p:sp>
        <p:nvSpPr>
          <p:cNvPr id="269" name="Google Shape;269;p10"/>
          <p:cNvSpPr/>
          <p:nvPr/>
        </p:nvSpPr>
        <p:spPr>
          <a:xfrm>
            <a:off x="6141938" y="3207896"/>
            <a:ext cx="2042692" cy="2543206"/>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1"/>
          <p:cNvSpPr txBox="1">
            <a:spLocks noGrp="1"/>
          </p:cNvSpPr>
          <p:nvPr>
            <p:ph type="body" idx="1"/>
          </p:nvPr>
        </p:nvSpPr>
        <p:spPr>
          <a:xfrm>
            <a:off x="318836" y="2208012"/>
            <a:ext cx="17650327" cy="6887862"/>
          </a:xfrm>
          <a:prstGeom prst="rect">
            <a:avLst/>
          </a:prstGeom>
          <a:noFill/>
          <a:ln>
            <a:noFill/>
          </a:ln>
        </p:spPr>
        <p:txBody>
          <a:bodyPr spcFirstLastPara="1" wrap="square" lIns="182850" tIns="182850" rIns="182850" bIns="182850" anchor="t" anchorCtr="0">
            <a:normAutofit/>
          </a:bodyPr>
          <a:lstStyle/>
          <a:p>
            <a:pPr marL="0" lvl="0" indent="0" algn="l" rtl="0">
              <a:lnSpc>
                <a:spcPct val="115000"/>
              </a:lnSpc>
              <a:spcBef>
                <a:spcPts val="0"/>
              </a:spcBef>
              <a:spcAft>
                <a:spcPts val="0"/>
              </a:spcAft>
              <a:buSzPts val="2400"/>
              <a:buNone/>
            </a:pPr>
            <a:r>
              <a:rPr lang="fr-FR" b="1" u="sng">
                <a:solidFill>
                  <a:schemeClr val="hlink"/>
                </a:solidFill>
                <a:hlinkClick r:id="rId3"/>
              </a:rPr>
              <a:t>Lien EnRezo </a:t>
            </a:r>
            <a:r>
              <a:rPr lang="fr-FR" b="1"/>
              <a:t> </a:t>
            </a:r>
            <a:endParaRPr/>
          </a:p>
          <a:p>
            <a:pPr marL="0" lvl="0" indent="0" algn="l" rtl="0">
              <a:lnSpc>
                <a:spcPct val="115000"/>
              </a:lnSpc>
              <a:spcBef>
                <a:spcPts val="2400"/>
              </a:spcBef>
              <a:spcAft>
                <a:spcPts val="0"/>
              </a:spcAft>
              <a:buSzPts val="2400"/>
              <a:buNone/>
            </a:pPr>
            <a:r>
              <a:rPr lang="fr-FR" b="1" u="sng">
                <a:solidFill>
                  <a:schemeClr val="dk2"/>
                </a:solidFill>
                <a:hlinkClick r:id="rId4">
                  <a:extLst>
                    <a:ext uri="{A12FA001-AC4F-418D-AE19-62706E023703}">
                      <ahyp:hlinkClr xmlns:ahyp="http://schemas.microsoft.com/office/drawing/2018/hyperlinkcolor" val="tx"/>
                    </a:ext>
                  </a:extLst>
                </a:hlinkClick>
              </a:rPr>
              <a:t>Lien FCU</a:t>
            </a:r>
            <a:endParaRPr b="1">
              <a:solidFill>
                <a:schemeClr val="dk2"/>
              </a:solidFill>
            </a:endParaRPr>
          </a:p>
          <a:p>
            <a:pPr marL="0" lvl="0" indent="0" algn="l" rtl="0">
              <a:lnSpc>
                <a:spcPct val="115000"/>
              </a:lnSpc>
              <a:spcBef>
                <a:spcPts val="2400"/>
              </a:spcBef>
              <a:spcAft>
                <a:spcPts val="0"/>
              </a:spcAft>
              <a:buSzPts val="2400"/>
              <a:buNone/>
            </a:pPr>
            <a:endParaRPr b="1"/>
          </a:p>
          <a:p>
            <a:pPr marL="0" lvl="0" indent="0" algn="l" rtl="0">
              <a:lnSpc>
                <a:spcPct val="115000"/>
              </a:lnSpc>
              <a:spcBef>
                <a:spcPts val="2400"/>
              </a:spcBef>
              <a:spcAft>
                <a:spcPts val="0"/>
              </a:spcAft>
              <a:buSzPts val="2400"/>
              <a:buNone/>
            </a:pPr>
            <a:r>
              <a:rPr lang="fr-FR" b="1"/>
              <a:t>		Points positifs ( densité thermique, site avec chauffage collectifs, zone industrielle proche etc…)</a:t>
            </a:r>
            <a:endParaRPr/>
          </a:p>
          <a:p>
            <a:pPr marL="0" lvl="0" indent="0" algn="l" rtl="0">
              <a:lnSpc>
                <a:spcPct val="115000"/>
              </a:lnSpc>
              <a:spcBef>
                <a:spcPts val="2400"/>
              </a:spcBef>
              <a:spcAft>
                <a:spcPts val="0"/>
              </a:spcAft>
              <a:buSzPts val="2400"/>
              <a:buNone/>
            </a:pPr>
            <a:endParaRPr b="1"/>
          </a:p>
          <a:p>
            <a:pPr marL="0" lvl="0" indent="0" algn="l" rtl="0">
              <a:lnSpc>
                <a:spcPct val="115000"/>
              </a:lnSpc>
              <a:spcBef>
                <a:spcPts val="2400"/>
              </a:spcBef>
              <a:spcAft>
                <a:spcPts val="0"/>
              </a:spcAft>
              <a:buSzPts val="2400"/>
              <a:buNone/>
            </a:pPr>
            <a:r>
              <a:rPr lang="fr-FR" b="1"/>
              <a:t>		Freins identifiés : pas de place pour chaufferie bois, zone non compatible avec fouilles …</a:t>
            </a:r>
            <a:endParaRPr/>
          </a:p>
          <a:p>
            <a:pPr marL="0" lvl="0" indent="0" algn="l" rtl="0">
              <a:lnSpc>
                <a:spcPct val="115000"/>
              </a:lnSpc>
              <a:spcBef>
                <a:spcPts val="2400"/>
              </a:spcBef>
              <a:spcAft>
                <a:spcPts val="2400"/>
              </a:spcAft>
              <a:buSzPts val="2400"/>
              <a:buNone/>
            </a:pPr>
            <a:endParaRPr b="1"/>
          </a:p>
        </p:txBody>
      </p:sp>
      <p:sp>
        <p:nvSpPr>
          <p:cNvPr id="275" name="Google Shape;275;p11"/>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Mutualisation zone large</a:t>
            </a:r>
            <a:endParaRPr/>
          </a:p>
        </p:txBody>
      </p:sp>
      <p:pic>
        <p:nvPicPr>
          <p:cNvPr id="276" name="Google Shape;276;p11" descr="Schéma guide vers la sobriété"/>
          <p:cNvPicPr preferRelativeResize="0"/>
          <p:nvPr/>
        </p:nvPicPr>
        <p:blipFill rotWithShape="1">
          <a:blip r:embed="rId5">
            <a:alphaModFix/>
          </a:blip>
          <a:srcRect t="23499" b="51700"/>
          <a:stretch/>
        </p:blipFill>
        <p:spPr>
          <a:xfrm>
            <a:off x="11093116" y="0"/>
            <a:ext cx="7194885" cy="2208012"/>
          </a:xfrm>
          <a:prstGeom prst="rect">
            <a:avLst/>
          </a:prstGeom>
          <a:noFill/>
          <a:ln>
            <a:noFill/>
          </a:ln>
        </p:spPr>
      </p:pic>
      <p:pic>
        <p:nvPicPr>
          <p:cNvPr id="277" name="Google Shape;277;p11" descr="Contour de visage souriant avec un remplissage uni"/>
          <p:cNvPicPr preferRelativeResize="0"/>
          <p:nvPr/>
        </p:nvPicPr>
        <p:blipFill rotWithShape="1">
          <a:blip r:embed="rId6">
            <a:alphaModFix/>
          </a:blip>
          <a:srcRect/>
          <a:stretch/>
        </p:blipFill>
        <p:spPr>
          <a:xfrm>
            <a:off x="1010653" y="4212166"/>
            <a:ext cx="1002047" cy="1100889"/>
          </a:xfrm>
          <a:prstGeom prst="rect">
            <a:avLst/>
          </a:prstGeom>
          <a:noFill/>
          <a:ln>
            <a:noFill/>
          </a:ln>
        </p:spPr>
      </p:pic>
      <p:pic>
        <p:nvPicPr>
          <p:cNvPr id="278" name="Google Shape;278;p11" descr="Contour de visage confus avec un remplissage uni"/>
          <p:cNvPicPr preferRelativeResize="0"/>
          <p:nvPr/>
        </p:nvPicPr>
        <p:blipFill rotWithShape="1">
          <a:blip r:embed="rId7">
            <a:alphaModFix/>
          </a:blip>
          <a:srcRect/>
          <a:stretch/>
        </p:blipFill>
        <p:spPr>
          <a:xfrm>
            <a:off x="1010653" y="5624980"/>
            <a:ext cx="1002047" cy="11008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2"/>
          <p:cNvSpPr txBox="1">
            <a:spLocks noGrp="1"/>
          </p:cNvSpPr>
          <p:nvPr>
            <p:ph type="body" idx="1"/>
          </p:nvPr>
        </p:nvSpPr>
        <p:spPr>
          <a:xfrm>
            <a:off x="318836" y="2208012"/>
            <a:ext cx="17650327" cy="6887862"/>
          </a:xfrm>
          <a:prstGeom prst="rect">
            <a:avLst/>
          </a:prstGeom>
          <a:noFill/>
          <a:ln>
            <a:noFill/>
          </a:ln>
        </p:spPr>
        <p:txBody>
          <a:bodyPr spcFirstLastPara="1" wrap="square" lIns="182850" tIns="182850" rIns="182850" bIns="182850" anchor="t" anchorCtr="0">
            <a:normAutofit/>
          </a:bodyPr>
          <a:lstStyle/>
          <a:p>
            <a:pPr marL="0" lvl="0" indent="0" algn="l" rtl="0">
              <a:lnSpc>
                <a:spcPct val="115000"/>
              </a:lnSpc>
              <a:spcBef>
                <a:spcPts val="0"/>
              </a:spcBef>
              <a:spcAft>
                <a:spcPts val="0"/>
              </a:spcAft>
              <a:buSzPts val="2400"/>
              <a:buNone/>
            </a:pPr>
            <a:r>
              <a:rPr lang="fr-FR" b="1" u="sng">
                <a:solidFill>
                  <a:schemeClr val="hlink"/>
                </a:solidFill>
                <a:hlinkClick r:id="rId3"/>
              </a:rPr>
              <a:t>Lien EnRezo </a:t>
            </a:r>
            <a:r>
              <a:rPr lang="fr-FR" b="1"/>
              <a:t> </a:t>
            </a:r>
            <a:endParaRPr/>
          </a:p>
          <a:p>
            <a:pPr marL="0" lvl="0" indent="0" algn="l" rtl="0">
              <a:lnSpc>
                <a:spcPct val="115000"/>
              </a:lnSpc>
              <a:spcBef>
                <a:spcPts val="2400"/>
              </a:spcBef>
              <a:spcAft>
                <a:spcPts val="0"/>
              </a:spcAft>
              <a:buSzPts val="2400"/>
              <a:buNone/>
            </a:pPr>
            <a:r>
              <a:rPr lang="fr-FR" b="1" u="sng">
                <a:solidFill>
                  <a:schemeClr val="dk2"/>
                </a:solidFill>
                <a:hlinkClick r:id="rId4">
                  <a:extLst>
                    <a:ext uri="{A12FA001-AC4F-418D-AE19-62706E023703}">
                      <ahyp:hlinkClr xmlns:ahyp="http://schemas.microsoft.com/office/drawing/2018/hyperlinkcolor" val="tx"/>
                    </a:ext>
                  </a:extLst>
                </a:hlinkClick>
              </a:rPr>
              <a:t>Lien FCU</a:t>
            </a:r>
            <a:endParaRPr b="1">
              <a:solidFill>
                <a:schemeClr val="dk2"/>
              </a:solidFill>
            </a:endParaRPr>
          </a:p>
          <a:p>
            <a:pPr marL="0" lvl="0" indent="0" algn="l" rtl="0">
              <a:lnSpc>
                <a:spcPct val="115000"/>
              </a:lnSpc>
              <a:spcBef>
                <a:spcPts val="2400"/>
              </a:spcBef>
              <a:spcAft>
                <a:spcPts val="0"/>
              </a:spcAft>
              <a:buSzPts val="2400"/>
              <a:buNone/>
            </a:pPr>
            <a:endParaRPr b="1"/>
          </a:p>
          <a:p>
            <a:pPr marL="0" lvl="0" indent="0" algn="l" rtl="0">
              <a:lnSpc>
                <a:spcPct val="115000"/>
              </a:lnSpc>
              <a:spcBef>
                <a:spcPts val="2400"/>
              </a:spcBef>
              <a:spcAft>
                <a:spcPts val="0"/>
              </a:spcAft>
              <a:buSzPts val="2400"/>
              <a:buNone/>
            </a:pPr>
            <a:r>
              <a:rPr lang="fr-FR" b="1"/>
              <a:t>		Points positifs densité thermique intéressante avec une faible intermittence théorique ( 			temporalité des besoins scolaires/logements complémentaires) </a:t>
            </a:r>
            <a:endParaRPr/>
          </a:p>
          <a:p>
            <a:pPr marL="0" lvl="0" indent="0" algn="l" rtl="0">
              <a:lnSpc>
                <a:spcPct val="115000"/>
              </a:lnSpc>
              <a:spcBef>
                <a:spcPts val="2400"/>
              </a:spcBef>
              <a:spcAft>
                <a:spcPts val="0"/>
              </a:spcAft>
              <a:buSzPts val="2400"/>
              <a:buNone/>
            </a:pPr>
            <a:endParaRPr b="1"/>
          </a:p>
          <a:p>
            <a:pPr marL="0" lvl="0" indent="0" algn="l" rtl="0">
              <a:lnSpc>
                <a:spcPct val="115000"/>
              </a:lnSpc>
              <a:spcBef>
                <a:spcPts val="2400"/>
              </a:spcBef>
              <a:spcAft>
                <a:spcPts val="2400"/>
              </a:spcAft>
              <a:buSzPts val="2400"/>
              <a:buNone/>
            </a:pPr>
            <a:r>
              <a:rPr lang="fr-FR" b="1"/>
              <a:t>		Chaufferie à priori délicate à implanter dans une zone à forte urbanisation</a:t>
            </a:r>
            <a:endParaRPr/>
          </a:p>
        </p:txBody>
      </p:sp>
      <p:sp>
        <p:nvSpPr>
          <p:cNvPr id="284" name="Google Shape;284;p12"/>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Mutualisation zone réduite</a:t>
            </a:r>
            <a:endParaRPr/>
          </a:p>
        </p:txBody>
      </p:sp>
      <p:pic>
        <p:nvPicPr>
          <p:cNvPr id="285" name="Google Shape;285;p12" descr="Schéma guide vers la sobriété"/>
          <p:cNvPicPr preferRelativeResize="0"/>
          <p:nvPr/>
        </p:nvPicPr>
        <p:blipFill rotWithShape="1">
          <a:blip r:embed="rId5">
            <a:alphaModFix/>
          </a:blip>
          <a:srcRect t="23499" b="51700"/>
          <a:stretch/>
        </p:blipFill>
        <p:spPr>
          <a:xfrm>
            <a:off x="11093116" y="0"/>
            <a:ext cx="7194885" cy="2208012"/>
          </a:xfrm>
          <a:prstGeom prst="rect">
            <a:avLst/>
          </a:prstGeom>
          <a:noFill/>
          <a:ln>
            <a:noFill/>
          </a:ln>
        </p:spPr>
      </p:pic>
      <p:pic>
        <p:nvPicPr>
          <p:cNvPr id="286" name="Google Shape;286;p12" descr="Contour de visage souriant avec un remplissage uni"/>
          <p:cNvPicPr preferRelativeResize="0"/>
          <p:nvPr/>
        </p:nvPicPr>
        <p:blipFill rotWithShape="1">
          <a:blip r:embed="rId6">
            <a:alphaModFix/>
          </a:blip>
          <a:srcRect/>
          <a:stretch/>
        </p:blipFill>
        <p:spPr>
          <a:xfrm>
            <a:off x="1010653" y="4212166"/>
            <a:ext cx="1002047" cy="1100889"/>
          </a:xfrm>
          <a:prstGeom prst="rect">
            <a:avLst/>
          </a:prstGeom>
          <a:noFill/>
          <a:ln>
            <a:noFill/>
          </a:ln>
        </p:spPr>
      </p:pic>
      <p:pic>
        <p:nvPicPr>
          <p:cNvPr id="287" name="Google Shape;287;p12" descr="Contour de visage confus avec un remplissage uni"/>
          <p:cNvPicPr preferRelativeResize="0"/>
          <p:nvPr/>
        </p:nvPicPr>
        <p:blipFill rotWithShape="1">
          <a:blip r:embed="rId7">
            <a:alphaModFix/>
          </a:blip>
          <a:srcRect/>
          <a:stretch/>
        </p:blipFill>
        <p:spPr>
          <a:xfrm>
            <a:off x="1010652" y="6103575"/>
            <a:ext cx="1002047" cy="11008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3"/>
          <p:cNvSpPr txBox="1">
            <a:spLocks noGrp="1"/>
          </p:cNvSpPr>
          <p:nvPr>
            <p:ph type="body" idx="1"/>
          </p:nvPr>
        </p:nvSpPr>
        <p:spPr>
          <a:xfrm>
            <a:off x="3561346" y="3711959"/>
            <a:ext cx="14335627" cy="4469515"/>
          </a:xfrm>
          <a:prstGeom prst="rect">
            <a:avLst/>
          </a:prstGeom>
          <a:noFill/>
          <a:ln>
            <a:noFill/>
          </a:ln>
        </p:spPr>
        <p:txBody>
          <a:bodyPr spcFirstLastPara="1" wrap="square" lIns="182850" tIns="182850" rIns="182850" bIns="182850" anchor="t" anchorCtr="0">
            <a:normAutofit fontScale="92500" lnSpcReduction="10000"/>
          </a:bodyPr>
          <a:lstStyle/>
          <a:p>
            <a:pPr marL="0" lvl="0" indent="0" algn="l" rtl="0">
              <a:lnSpc>
                <a:spcPct val="115000"/>
              </a:lnSpc>
              <a:spcBef>
                <a:spcPts val="0"/>
              </a:spcBef>
              <a:spcAft>
                <a:spcPts val="0"/>
              </a:spcAft>
              <a:buSzPct val="108108"/>
              <a:buNone/>
            </a:pPr>
            <a:r>
              <a:rPr lang="fr-FR" b="1" u="sng"/>
              <a:t>Chaleur fatale :</a:t>
            </a:r>
            <a:r>
              <a:rPr lang="fr-FR" b="1"/>
              <a:t>  Source à proximité à valoriser ?</a:t>
            </a:r>
            <a:endParaRPr/>
          </a:p>
          <a:p>
            <a:pPr marL="0" lvl="0" indent="0" algn="l" rtl="0">
              <a:lnSpc>
                <a:spcPct val="115000"/>
              </a:lnSpc>
              <a:spcBef>
                <a:spcPts val="2400"/>
              </a:spcBef>
              <a:spcAft>
                <a:spcPts val="0"/>
              </a:spcAft>
              <a:buSzPct val="108108"/>
              <a:buNone/>
            </a:pPr>
            <a:endParaRPr b="1"/>
          </a:p>
          <a:p>
            <a:pPr marL="0" lvl="0" indent="0" algn="l" rtl="0">
              <a:lnSpc>
                <a:spcPct val="115000"/>
              </a:lnSpc>
              <a:spcBef>
                <a:spcPts val="2400"/>
              </a:spcBef>
              <a:spcAft>
                <a:spcPts val="0"/>
              </a:spcAft>
              <a:buSzPct val="108108"/>
              <a:buNone/>
            </a:pPr>
            <a:r>
              <a:rPr lang="fr-FR" b="1" u="sng"/>
              <a:t>Géothermie :</a:t>
            </a:r>
            <a:r>
              <a:rPr lang="fr-FR" b="1"/>
              <a:t>  régime température compatible (Te&gt; 50°C) ? Changement des émetteurs? Foncier pour l’installation des sondes ou en pieux dans les fondations si neuf?</a:t>
            </a:r>
            <a:endParaRPr/>
          </a:p>
          <a:p>
            <a:pPr marL="0" lvl="0" indent="0" algn="l" rtl="0">
              <a:lnSpc>
                <a:spcPct val="115000"/>
              </a:lnSpc>
              <a:spcBef>
                <a:spcPts val="2400"/>
              </a:spcBef>
              <a:spcAft>
                <a:spcPts val="0"/>
              </a:spcAft>
              <a:buSzPct val="108108"/>
              <a:buNone/>
            </a:pPr>
            <a:endParaRPr b="1"/>
          </a:p>
          <a:p>
            <a:pPr marL="0" lvl="0" indent="0" algn="l" rtl="0">
              <a:lnSpc>
                <a:spcPct val="115000"/>
              </a:lnSpc>
              <a:spcBef>
                <a:spcPts val="2400"/>
              </a:spcBef>
              <a:spcAft>
                <a:spcPts val="2400"/>
              </a:spcAft>
              <a:buSzPct val="108108"/>
              <a:buNone/>
            </a:pPr>
            <a:br>
              <a:rPr lang="fr-FR" b="1"/>
            </a:br>
            <a:r>
              <a:rPr lang="fr-FR" b="1" u="sng"/>
              <a:t>Solaire thermique :</a:t>
            </a:r>
            <a:r>
              <a:rPr lang="fr-FR" b="1"/>
              <a:t>  Besoins haute température hors saison de chauffe ? Implantation possible ?</a:t>
            </a:r>
            <a:endParaRPr/>
          </a:p>
        </p:txBody>
      </p:sp>
      <p:sp>
        <p:nvSpPr>
          <p:cNvPr id="293" name="Google Shape;293;p13"/>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Mutualisation zone réduite</a:t>
            </a:r>
            <a:endParaRPr/>
          </a:p>
        </p:txBody>
      </p:sp>
      <p:pic>
        <p:nvPicPr>
          <p:cNvPr id="294" name="Google Shape;294;p13" descr="Contour de visage souriant avec un remplissage uni"/>
          <p:cNvPicPr preferRelativeResize="0"/>
          <p:nvPr/>
        </p:nvPicPr>
        <p:blipFill rotWithShape="1">
          <a:blip r:embed="rId3">
            <a:alphaModFix/>
          </a:blip>
          <a:srcRect/>
          <a:stretch/>
        </p:blipFill>
        <p:spPr>
          <a:xfrm>
            <a:off x="2409373" y="3396857"/>
            <a:ext cx="1098710" cy="1100889"/>
          </a:xfrm>
          <a:prstGeom prst="rect">
            <a:avLst/>
          </a:prstGeom>
          <a:noFill/>
          <a:ln>
            <a:noFill/>
          </a:ln>
        </p:spPr>
      </p:pic>
      <p:pic>
        <p:nvPicPr>
          <p:cNvPr id="295" name="Google Shape;295;p13" descr="Contour de visage confus avec un remplissage uni"/>
          <p:cNvPicPr preferRelativeResize="0"/>
          <p:nvPr/>
        </p:nvPicPr>
        <p:blipFill rotWithShape="1">
          <a:blip r:embed="rId4">
            <a:alphaModFix/>
          </a:blip>
          <a:srcRect/>
          <a:stretch/>
        </p:blipFill>
        <p:spPr>
          <a:xfrm>
            <a:off x="2409372" y="4878580"/>
            <a:ext cx="1098710" cy="1100889"/>
          </a:xfrm>
          <a:prstGeom prst="rect">
            <a:avLst/>
          </a:prstGeom>
          <a:noFill/>
          <a:ln>
            <a:noFill/>
          </a:ln>
        </p:spPr>
      </p:pic>
      <p:pic>
        <p:nvPicPr>
          <p:cNvPr id="296" name="Google Shape;296;p13" descr="Schéma guide vers la sobriété"/>
          <p:cNvPicPr preferRelativeResize="0"/>
          <p:nvPr/>
        </p:nvPicPr>
        <p:blipFill rotWithShape="1">
          <a:blip r:embed="rId5">
            <a:alphaModFix/>
          </a:blip>
          <a:srcRect t="48009" b="22992"/>
          <a:stretch/>
        </p:blipFill>
        <p:spPr>
          <a:xfrm>
            <a:off x="10635917" y="0"/>
            <a:ext cx="7652084" cy="2622884"/>
          </a:xfrm>
          <a:prstGeom prst="rect">
            <a:avLst/>
          </a:prstGeom>
          <a:noFill/>
          <a:ln>
            <a:noFill/>
          </a:ln>
        </p:spPr>
      </p:pic>
      <p:pic>
        <p:nvPicPr>
          <p:cNvPr id="297" name="Google Shape;297;p13" descr="Contour de visage souriant avec un remplissage uni"/>
          <p:cNvPicPr preferRelativeResize="0"/>
          <p:nvPr/>
        </p:nvPicPr>
        <p:blipFill rotWithShape="1">
          <a:blip r:embed="rId3">
            <a:alphaModFix/>
          </a:blip>
          <a:srcRect/>
          <a:stretch/>
        </p:blipFill>
        <p:spPr>
          <a:xfrm>
            <a:off x="2409372" y="6749657"/>
            <a:ext cx="1098710" cy="1100889"/>
          </a:xfrm>
          <a:prstGeom prst="rect">
            <a:avLst/>
          </a:prstGeom>
          <a:noFill/>
          <a:ln>
            <a:noFill/>
          </a:ln>
        </p:spPr>
      </p:pic>
      <p:pic>
        <p:nvPicPr>
          <p:cNvPr id="298" name="Google Shape;298;p13" descr="Vexin : la géothermie, l'autre solution pour se chauffer"/>
          <p:cNvPicPr preferRelativeResize="0"/>
          <p:nvPr/>
        </p:nvPicPr>
        <p:blipFill rotWithShape="1">
          <a:blip r:embed="rId6">
            <a:alphaModFix/>
          </a:blip>
          <a:srcRect r="48424"/>
          <a:stretch/>
        </p:blipFill>
        <p:spPr>
          <a:xfrm>
            <a:off x="636686" y="4370733"/>
            <a:ext cx="1456735" cy="2179845"/>
          </a:xfrm>
          <a:prstGeom prst="rect">
            <a:avLst/>
          </a:prstGeom>
          <a:noFill/>
          <a:ln>
            <a:noFill/>
          </a:ln>
        </p:spPr>
      </p:pic>
      <p:pic>
        <p:nvPicPr>
          <p:cNvPr id="299" name="Google Shape;299;p13" descr="Panneaux solaires thermiques Genève - Hélios Énergies SA ☀ Panneaux ..."/>
          <p:cNvPicPr preferRelativeResize="0"/>
          <p:nvPr/>
        </p:nvPicPr>
        <p:blipFill rotWithShape="1">
          <a:blip r:embed="rId7">
            <a:alphaModFix/>
          </a:blip>
          <a:srcRect l="22802" t="6951" r="24792" b="6123"/>
          <a:stretch/>
        </p:blipFill>
        <p:spPr>
          <a:xfrm>
            <a:off x="608906" y="6256037"/>
            <a:ext cx="1473325" cy="1997626"/>
          </a:xfrm>
          <a:prstGeom prst="rect">
            <a:avLst/>
          </a:prstGeom>
          <a:noFill/>
          <a:ln>
            <a:noFill/>
          </a:ln>
        </p:spPr>
      </p:pic>
      <p:pic>
        <p:nvPicPr>
          <p:cNvPr id="300" name="Google Shape;300;p13" descr="La &quot;chaleur fatale&quot;, une énergie antigaspi bénéfique pour l'environnement"/>
          <p:cNvPicPr preferRelativeResize="0"/>
          <p:nvPr/>
        </p:nvPicPr>
        <p:blipFill rotWithShape="1">
          <a:blip r:embed="rId8">
            <a:alphaModFix/>
          </a:blip>
          <a:srcRect/>
          <a:stretch/>
        </p:blipFill>
        <p:spPr>
          <a:xfrm>
            <a:off x="607837" y="3468723"/>
            <a:ext cx="1475462" cy="9607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4"/>
          <p:cNvSpPr txBox="1">
            <a:spLocks noGrp="1"/>
          </p:cNvSpPr>
          <p:nvPr>
            <p:ph type="body" idx="1"/>
          </p:nvPr>
        </p:nvSpPr>
        <p:spPr>
          <a:xfrm>
            <a:off x="4180611" y="3733132"/>
            <a:ext cx="13144864" cy="4469515"/>
          </a:xfrm>
          <a:prstGeom prst="rect">
            <a:avLst/>
          </a:prstGeom>
          <a:noFill/>
          <a:ln>
            <a:noFill/>
          </a:ln>
        </p:spPr>
        <p:txBody>
          <a:bodyPr spcFirstLastPara="1" wrap="square" lIns="182850" tIns="182850" rIns="182850" bIns="182850" anchor="t" anchorCtr="0">
            <a:normAutofit/>
          </a:bodyPr>
          <a:lstStyle/>
          <a:p>
            <a:pPr marL="0" lvl="0" indent="0" algn="l" rtl="0">
              <a:lnSpc>
                <a:spcPct val="115000"/>
              </a:lnSpc>
              <a:spcBef>
                <a:spcPts val="0"/>
              </a:spcBef>
              <a:spcAft>
                <a:spcPts val="0"/>
              </a:spcAft>
              <a:buSzPts val="2400"/>
              <a:buNone/>
            </a:pPr>
            <a:r>
              <a:rPr lang="fr-FR" b="1" u="sng"/>
              <a:t>Biomasse : </a:t>
            </a:r>
            <a:endParaRPr/>
          </a:p>
          <a:p>
            <a:pPr marL="0" lvl="0" indent="0" algn="l" rtl="0">
              <a:lnSpc>
                <a:spcPct val="115000"/>
              </a:lnSpc>
              <a:spcBef>
                <a:spcPts val="2400"/>
              </a:spcBef>
              <a:spcAft>
                <a:spcPts val="2400"/>
              </a:spcAft>
              <a:buSzPts val="2400"/>
              <a:buNone/>
            </a:pPr>
            <a:r>
              <a:rPr lang="fr-FR" b="1"/>
              <a:t>Compatibilité granulé/bois déchiqueté </a:t>
            </a:r>
            <a:br>
              <a:rPr lang="fr-FR" b="1"/>
            </a:br>
            <a:r>
              <a:rPr lang="fr-FR" b="1"/>
              <a:t>régime température </a:t>
            </a:r>
            <a:br>
              <a:rPr lang="fr-FR" b="1"/>
            </a:br>
            <a:r>
              <a:rPr lang="fr-FR" b="1"/>
              <a:t>priorité EnR Choix</a:t>
            </a:r>
            <a:br>
              <a:rPr lang="fr-FR" b="1"/>
            </a:br>
            <a:r>
              <a:rPr lang="fr-FR" b="1"/>
              <a:t>Soutien à une ressource locale en gestion durable ?</a:t>
            </a:r>
            <a:endParaRPr/>
          </a:p>
        </p:txBody>
      </p:sp>
      <p:sp>
        <p:nvSpPr>
          <p:cNvPr id="306" name="Google Shape;306;p14"/>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Mutualisation zone réduite</a:t>
            </a:r>
            <a:endParaRPr/>
          </a:p>
        </p:txBody>
      </p:sp>
      <p:pic>
        <p:nvPicPr>
          <p:cNvPr id="307" name="Google Shape;307;p14" descr="Contour de visage souriant avec un remplissage uni"/>
          <p:cNvPicPr preferRelativeResize="0"/>
          <p:nvPr/>
        </p:nvPicPr>
        <p:blipFill rotWithShape="1">
          <a:blip r:embed="rId3">
            <a:alphaModFix/>
          </a:blip>
          <a:srcRect/>
          <a:stretch/>
        </p:blipFill>
        <p:spPr>
          <a:xfrm>
            <a:off x="2958358" y="3567228"/>
            <a:ext cx="1069681" cy="1100889"/>
          </a:xfrm>
          <a:prstGeom prst="rect">
            <a:avLst/>
          </a:prstGeom>
          <a:noFill/>
          <a:ln>
            <a:noFill/>
          </a:ln>
        </p:spPr>
      </p:pic>
      <p:pic>
        <p:nvPicPr>
          <p:cNvPr id="308" name="Google Shape;308;p14" descr="Schéma guide vers la sobriété"/>
          <p:cNvPicPr preferRelativeResize="0"/>
          <p:nvPr/>
        </p:nvPicPr>
        <p:blipFill rotWithShape="1">
          <a:blip r:embed="rId4">
            <a:alphaModFix/>
          </a:blip>
          <a:srcRect t="77045" b="-6043"/>
          <a:stretch/>
        </p:blipFill>
        <p:spPr>
          <a:xfrm>
            <a:off x="10900611" y="116686"/>
            <a:ext cx="7387389" cy="2843082"/>
          </a:xfrm>
          <a:prstGeom prst="rect">
            <a:avLst/>
          </a:prstGeom>
          <a:noFill/>
          <a:ln>
            <a:noFill/>
          </a:ln>
        </p:spPr>
      </p:pic>
      <p:grpSp>
        <p:nvGrpSpPr>
          <p:cNvPr id="309" name="Google Shape;309;p14"/>
          <p:cNvGrpSpPr/>
          <p:nvPr/>
        </p:nvGrpSpPr>
        <p:grpSpPr>
          <a:xfrm>
            <a:off x="134054" y="2980489"/>
            <a:ext cx="2671733" cy="1687628"/>
            <a:chOff x="507108" y="1268760"/>
            <a:chExt cx="8129783" cy="4761820"/>
          </a:xfrm>
        </p:grpSpPr>
        <p:pic>
          <p:nvPicPr>
            <p:cNvPr id="310" name="Google Shape;310;p14"/>
            <p:cNvPicPr preferRelativeResize="0"/>
            <p:nvPr/>
          </p:nvPicPr>
          <p:blipFill rotWithShape="1">
            <a:blip r:embed="rId5">
              <a:alphaModFix/>
            </a:blip>
            <a:srcRect t="6297"/>
            <a:stretch/>
          </p:blipFill>
          <p:spPr>
            <a:xfrm>
              <a:off x="507108" y="1268760"/>
              <a:ext cx="8129783" cy="4743460"/>
            </a:xfrm>
            <a:prstGeom prst="rect">
              <a:avLst/>
            </a:prstGeom>
            <a:noFill/>
            <a:ln>
              <a:noFill/>
            </a:ln>
          </p:spPr>
        </p:pic>
        <p:sp>
          <p:nvSpPr>
            <p:cNvPr id="311" name="Google Shape;311;p14"/>
            <p:cNvSpPr txBox="1"/>
            <p:nvPr/>
          </p:nvSpPr>
          <p:spPr>
            <a:xfrm>
              <a:off x="2267744" y="5661248"/>
              <a:ext cx="15121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a:ea typeface="Arial"/>
                  <a:cs typeface="Arial"/>
                  <a:sym typeface="Arial"/>
                </a:rPr>
                <a:t>CHAUFFERIE</a:t>
              </a:r>
              <a:endParaRPr sz="1400" b="0" i="0" u="none" strike="noStrike" cap="none">
                <a:solidFill>
                  <a:srgbClr val="000000"/>
                </a:solidFill>
                <a:latin typeface="Arial"/>
                <a:ea typeface="Arial"/>
                <a:cs typeface="Arial"/>
                <a:sym typeface="Arial"/>
              </a:endParaRPr>
            </a:p>
          </p:txBody>
        </p:sp>
        <p:sp>
          <p:nvSpPr>
            <p:cNvPr id="312" name="Google Shape;312;p14"/>
            <p:cNvSpPr txBox="1"/>
            <p:nvPr/>
          </p:nvSpPr>
          <p:spPr>
            <a:xfrm>
              <a:off x="6012160" y="5661248"/>
              <a:ext cx="15121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a:ea typeface="Arial"/>
                  <a:cs typeface="Arial"/>
                  <a:sym typeface="Arial"/>
                </a:rPr>
                <a:t>SILO</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21316B79-CD99-5D0D-9FC1-307742146FD4}"/>
            </a:ext>
          </a:extLst>
        </p:cNvPr>
        <p:cNvGrpSpPr/>
        <p:nvPr/>
      </p:nvGrpSpPr>
      <p:grpSpPr>
        <a:xfrm>
          <a:off x="0" y="0"/>
          <a:ext cx="0" cy="0"/>
          <a:chOff x="0" y="0"/>
          <a:chExt cx="0" cy="0"/>
        </a:xfrm>
      </p:grpSpPr>
      <p:sp>
        <p:nvSpPr>
          <p:cNvPr id="306" name="Google Shape;306;p14">
            <a:extLst>
              <a:ext uri="{FF2B5EF4-FFF2-40B4-BE49-F238E27FC236}">
                <a16:creationId xmlns:a16="http://schemas.microsoft.com/office/drawing/2014/main" id="{D1EB1DB7-6B3B-3481-15FE-90FB6AA88D4F}"/>
              </a:ext>
            </a:extLst>
          </p:cNvPr>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dirty="0"/>
              <a:t>Démarche </a:t>
            </a:r>
            <a:r>
              <a:rPr lang="fr-FR" dirty="0" err="1"/>
              <a:t>EnR’Choix</a:t>
            </a:r>
            <a:r>
              <a:rPr lang="fr-FR" dirty="0"/>
              <a:t> - Conclusion</a:t>
            </a:r>
            <a:endParaRPr dirty="0"/>
          </a:p>
        </p:txBody>
      </p:sp>
      <p:pic>
        <p:nvPicPr>
          <p:cNvPr id="319" name="Google Shape;319;p15"/>
          <p:cNvPicPr preferRelativeResize="0"/>
          <p:nvPr/>
        </p:nvPicPr>
        <p:blipFill rotWithShape="1">
          <a:blip r:embed="rId3">
            <a:alphaModFix/>
          </a:blip>
          <a:srcRect/>
          <a:stretch/>
        </p:blipFill>
        <p:spPr>
          <a:xfrm>
            <a:off x="2066905" y="1746913"/>
            <a:ext cx="6708605" cy="8410543"/>
          </a:xfrm>
          <a:prstGeom prst="rect">
            <a:avLst/>
          </a:prstGeom>
          <a:noFill/>
          <a:ln>
            <a:noFill/>
          </a:ln>
        </p:spPr>
      </p:pic>
      <p:sp>
        <p:nvSpPr>
          <p:cNvPr id="317" name="Google Shape;317;p15"/>
          <p:cNvSpPr txBox="1">
            <a:spLocks noGrp="1"/>
          </p:cNvSpPr>
          <p:nvPr>
            <p:ph type="body" idx="1"/>
          </p:nvPr>
        </p:nvSpPr>
        <p:spPr>
          <a:xfrm>
            <a:off x="10129258" y="2703184"/>
            <a:ext cx="7068300" cy="6498000"/>
          </a:xfrm>
          <a:prstGeom prst="rect">
            <a:avLst/>
          </a:prstGeom>
          <a:noFill/>
          <a:ln>
            <a:noFill/>
          </a:ln>
        </p:spPr>
        <p:txBody>
          <a:bodyPr spcFirstLastPara="1" wrap="square" lIns="182850" tIns="182850" rIns="182850" bIns="182850" anchor="t" anchorCtr="0">
            <a:noAutofit/>
          </a:bodyPr>
          <a:lstStyle/>
          <a:p>
            <a:pPr marL="457200" lvl="0" indent="-228600" algn="l" rtl="0">
              <a:lnSpc>
                <a:spcPct val="115000"/>
              </a:lnSpc>
              <a:spcBef>
                <a:spcPts val="0"/>
              </a:spcBef>
              <a:spcAft>
                <a:spcPts val="0"/>
              </a:spcAft>
              <a:buClr>
                <a:srgbClr val="434343"/>
              </a:buClr>
              <a:buSzPts val="2000"/>
              <a:buNone/>
            </a:pPr>
            <a:endParaRPr dirty="0">
              <a:solidFill>
                <a:srgbClr val="434343"/>
              </a:solidFill>
            </a:endParaRPr>
          </a:p>
          <a:p>
            <a:pPr marL="101600" lvl="0" indent="0" algn="l" rtl="0">
              <a:lnSpc>
                <a:spcPct val="115000"/>
              </a:lnSpc>
              <a:spcBef>
                <a:spcPts val="0"/>
              </a:spcBef>
              <a:spcAft>
                <a:spcPts val="0"/>
              </a:spcAft>
              <a:buClr>
                <a:srgbClr val="434343"/>
              </a:buClr>
              <a:buSzPts val="2000"/>
              <a:buNone/>
            </a:pPr>
            <a:r>
              <a:rPr lang="fr-FR" dirty="0">
                <a:solidFill>
                  <a:srgbClr val="434343"/>
                </a:solidFill>
              </a:rPr>
              <a:t> [conclure sur les  freins identifiés (ex &gt; absence de </a:t>
            </a:r>
            <a:r>
              <a:rPr lang="fr-FR" dirty="0" err="1">
                <a:solidFill>
                  <a:srgbClr val="434343"/>
                </a:solidFill>
              </a:rPr>
              <a:t>réno</a:t>
            </a:r>
            <a:r>
              <a:rPr lang="fr-FR" dirty="0">
                <a:solidFill>
                  <a:srgbClr val="434343"/>
                </a:solidFill>
              </a:rPr>
              <a:t>),</a:t>
            </a:r>
            <a:endParaRPr dirty="0"/>
          </a:p>
          <a:p>
            <a:pPr marL="101600" lvl="0" indent="0" algn="l" rtl="0">
              <a:lnSpc>
                <a:spcPct val="115000"/>
              </a:lnSpc>
              <a:spcBef>
                <a:spcPts val="0"/>
              </a:spcBef>
              <a:spcAft>
                <a:spcPts val="0"/>
              </a:spcAft>
              <a:buClr>
                <a:srgbClr val="434343"/>
              </a:buClr>
              <a:buSzPts val="2000"/>
              <a:buNone/>
            </a:pPr>
            <a:endParaRPr dirty="0">
              <a:solidFill>
                <a:srgbClr val="434343"/>
              </a:solidFill>
            </a:endParaRPr>
          </a:p>
          <a:p>
            <a:pPr marL="101600" lvl="0" indent="0" algn="l" rtl="0">
              <a:lnSpc>
                <a:spcPct val="115000"/>
              </a:lnSpc>
              <a:spcBef>
                <a:spcPts val="0"/>
              </a:spcBef>
              <a:spcAft>
                <a:spcPts val="0"/>
              </a:spcAft>
              <a:buClr>
                <a:srgbClr val="434343"/>
              </a:buClr>
              <a:buSzPts val="2000"/>
              <a:buNone/>
            </a:pPr>
            <a:r>
              <a:rPr lang="fr-FR" dirty="0">
                <a:solidFill>
                  <a:srgbClr val="434343"/>
                </a:solidFill>
              </a:rPr>
              <a:t>Potentiel de RC et les sources </a:t>
            </a:r>
            <a:r>
              <a:rPr lang="fr-FR" dirty="0" err="1">
                <a:solidFill>
                  <a:srgbClr val="434343"/>
                </a:solidFill>
              </a:rPr>
              <a:t>EnR</a:t>
            </a:r>
            <a:r>
              <a:rPr lang="fr-FR" dirty="0">
                <a:solidFill>
                  <a:srgbClr val="434343"/>
                </a:solidFill>
              </a:rPr>
              <a:t> à étudier en étude </a:t>
            </a:r>
            <a:r>
              <a:rPr lang="fr-FR" dirty="0" err="1">
                <a:solidFill>
                  <a:srgbClr val="434343"/>
                </a:solidFill>
              </a:rPr>
              <a:t>d’opp</a:t>
            </a:r>
            <a:r>
              <a:rPr lang="fr-FR" dirty="0">
                <a:solidFill>
                  <a:srgbClr val="434343"/>
                </a:solidFill>
              </a:rPr>
              <a:t>.]</a:t>
            </a:r>
            <a:endParaRPr dirty="0"/>
          </a:p>
        </p:txBody>
      </p:sp>
    </p:spTree>
    <p:extLst>
      <p:ext uri="{BB962C8B-B14F-4D97-AF65-F5344CB8AC3E}">
        <p14:creationId xmlns:p14="http://schemas.microsoft.com/office/powerpoint/2010/main" val="4029395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7"/>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p>
            <a:pPr marL="0" lvl="0" indent="0" algn="ctr" rtl="0">
              <a:lnSpc>
                <a:spcPct val="100000"/>
              </a:lnSpc>
              <a:spcBef>
                <a:spcPts val="0"/>
              </a:spcBef>
              <a:spcAft>
                <a:spcPts val="0"/>
              </a:spcAft>
              <a:buSzPts val="4000"/>
              <a:buNone/>
            </a:pPr>
            <a:r>
              <a:rPr lang="fr-FR" b="1" dirty="0"/>
              <a:t>Contexte de l’étude d’opportunité</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8"/>
          <p:cNvSpPr txBox="1">
            <a:spLocks noGrp="1"/>
          </p:cNvSpPr>
          <p:nvPr>
            <p:ph type="body" idx="1"/>
          </p:nvPr>
        </p:nvSpPr>
        <p:spPr>
          <a:xfrm>
            <a:off x="318836" y="2208012"/>
            <a:ext cx="17650327" cy="6887862"/>
          </a:xfrm>
          <a:prstGeom prst="rect">
            <a:avLst/>
          </a:prstGeom>
          <a:noFill/>
          <a:ln>
            <a:noFill/>
          </a:ln>
        </p:spPr>
        <p:txBody>
          <a:bodyPr spcFirstLastPara="1" wrap="square" lIns="182850" tIns="182850" rIns="182850" bIns="182850" anchor="t" anchorCtr="0">
            <a:normAutofit/>
          </a:bodyPr>
          <a:lstStyle/>
          <a:p>
            <a:pPr marL="0" lvl="0" indent="0" algn="l" rtl="0">
              <a:lnSpc>
                <a:spcPct val="115000"/>
              </a:lnSpc>
              <a:spcBef>
                <a:spcPts val="0"/>
              </a:spcBef>
              <a:spcAft>
                <a:spcPts val="0"/>
              </a:spcAft>
              <a:buSzPts val="2400"/>
              <a:buNone/>
            </a:pPr>
            <a:endParaRPr sz="2800" b="1"/>
          </a:p>
          <a:p>
            <a:pPr marL="1257300" lvl="2" indent="-342900" algn="l" rtl="0">
              <a:lnSpc>
                <a:spcPct val="115000"/>
              </a:lnSpc>
              <a:spcBef>
                <a:spcPts val="2400"/>
              </a:spcBef>
              <a:spcAft>
                <a:spcPts val="0"/>
              </a:spcAft>
              <a:buSzPts val="2400"/>
              <a:buChar char="■"/>
            </a:pPr>
            <a:r>
              <a:rPr lang="fr-FR" sz="2800" b="1"/>
              <a:t>Examiner l’intérêt d’un projet de chaufferie bois dédiée ou d’un réseau de chaleur bois</a:t>
            </a:r>
            <a:br>
              <a:rPr lang="fr-FR" sz="2800" b="1"/>
            </a:br>
            <a:endParaRPr sz="2800" b="1"/>
          </a:p>
          <a:p>
            <a:pPr marL="1257300" lvl="2" indent="-342900" algn="l" rtl="0">
              <a:lnSpc>
                <a:spcPct val="115000"/>
              </a:lnSpc>
              <a:spcBef>
                <a:spcPts val="2400"/>
              </a:spcBef>
              <a:spcAft>
                <a:spcPts val="0"/>
              </a:spcAft>
              <a:buSzPts val="2400"/>
              <a:buChar char="■"/>
            </a:pPr>
            <a:r>
              <a:rPr lang="fr-FR" sz="2800" b="1"/>
              <a:t> Trouver le ou les périmètres d’étude pertinents</a:t>
            </a:r>
            <a:br>
              <a:rPr lang="fr-FR" sz="2800" b="1"/>
            </a:br>
            <a:endParaRPr sz="2800" b="1"/>
          </a:p>
          <a:p>
            <a:pPr marL="1257300" lvl="2" indent="-342900" algn="l" rtl="0">
              <a:lnSpc>
                <a:spcPct val="115000"/>
              </a:lnSpc>
              <a:spcBef>
                <a:spcPts val="2400"/>
              </a:spcBef>
              <a:spcAft>
                <a:spcPts val="0"/>
              </a:spcAft>
              <a:buSzPts val="2400"/>
              <a:buChar char="■"/>
            </a:pPr>
            <a:r>
              <a:rPr lang="fr-FR" sz="2800" b="1"/>
              <a:t> Fournir les ordres de grandeur technique et économique</a:t>
            </a:r>
            <a:br>
              <a:rPr lang="fr-FR" sz="2800" b="1"/>
            </a:br>
            <a:endParaRPr sz="2800" b="1"/>
          </a:p>
          <a:p>
            <a:pPr marL="1257300" lvl="2" indent="-342900" algn="l" rtl="0">
              <a:lnSpc>
                <a:spcPct val="115000"/>
              </a:lnSpc>
              <a:spcBef>
                <a:spcPts val="2400"/>
              </a:spcBef>
              <a:spcAft>
                <a:spcPts val="2400"/>
              </a:spcAft>
              <a:buSzPts val="2400"/>
              <a:buChar char="■"/>
            </a:pPr>
            <a:r>
              <a:rPr lang="fr-FR" sz="2800" b="1"/>
              <a:t> Analyser l’intérêt économique et environnemental en utilisant des ratio techniques et économiques, des hypothèses d’inflation, le montant d’ aide en vigueur au moment de l’étude</a:t>
            </a:r>
            <a:endParaRPr/>
          </a:p>
        </p:txBody>
      </p:sp>
      <p:sp>
        <p:nvSpPr>
          <p:cNvPr id="485" name="Google Shape;485;p28"/>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Objectifs de l’étude d’opportunité</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9"/>
          <p:cNvSpPr txBox="1">
            <a:spLocks noGrp="1"/>
          </p:cNvSpPr>
          <p:nvPr>
            <p:ph type="body" idx="1"/>
          </p:nvPr>
        </p:nvSpPr>
        <p:spPr>
          <a:xfrm>
            <a:off x="318836" y="1269548"/>
            <a:ext cx="17650327" cy="9246051"/>
          </a:xfrm>
          <a:prstGeom prst="rect">
            <a:avLst/>
          </a:prstGeom>
          <a:noFill/>
          <a:ln>
            <a:noFill/>
          </a:ln>
        </p:spPr>
        <p:txBody>
          <a:bodyPr spcFirstLastPara="1" wrap="square" lIns="182850" tIns="182850" rIns="182850" bIns="182850" anchor="t" anchorCtr="0">
            <a:normAutofit fontScale="62500" lnSpcReduction="20000"/>
          </a:bodyPr>
          <a:lstStyle/>
          <a:p>
            <a:pPr marL="0" lvl="0" indent="0" algn="l" rtl="0">
              <a:lnSpc>
                <a:spcPct val="115000"/>
              </a:lnSpc>
              <a:spcBef>
                <a:spcPts val="0"/>
              </a:spcBef>
              <a:spcAft>
                <a:spcPts val="0"/>
              </a:spcAft>
              <a:buSzPct val="137142"/>
              <a:buNone/>
            </a:pPr>
            <a:endParaRPr sz="2800" b="1" dirty="0"/>
          </a:p>
          <a:p>
            <a:pPr marL="1257300" lvl="2" indent="-342900" algn="l" rtl="0">
              <a:lnSpc>
                <a:spcPct val="170000"/>
              </a:lnSpc>
              <a:spcBef>
                <a:spcPts val="2400"/>
              </a:spcBef>
              <a:spcAft>
                <a:spcPts val="0"/>
              </a:spcAft>
              <a:buSzPct val="89302"/>
              <a:buChar char="■"/>
            </a:pPr>
            <a:r>
              <a:rPr lang="fr-FR" sz="4300" b="1" dirty="0"/>
              <a:t>Afin d’évaluer la pertinence d’un réseau de chaleur entre plusieurs bâtiments, plusieurs critères sont à prendre en compte. Par ordre d’importance et facteur éliminatoire : </a:t>
            </a:r>
            <a:endParaRPr dirty="0"/>
          </a:p>
          <a:p>
            <a:pPr marL="1257300" lvl="2" indent="-342900" algn="l" rtl="0">
              <a:lnSpc>
                <a:spcPct val="170000"/>
              </a:lnSpc>
              <a:spcBef>
                <a:spcPts val="2400"/>
              </a:spcBef>
              <a:spcAft>
                <a:spcPts val="0"/>
              </a:spcAft>
              <a:buSzPct val="89302"/>
              <a:buChar char="■"/>
            </a:pPr>
            <a:r>
              <a:rPr lang="fr-FR" sz="4300" b="1" dirty="0"/>
              <a:t>Densité thermique : C’est la quantité d’énergie par mètre linéaire par an &gt; plus elle faible, moins le réseau de chaleur devient pertinent. La limite fixée par le Plan Bois Energie Bretagne est de 1 MWh/ml.an</a:t>
            </a:r>
            <a:endParaRPr dirty="0"/>
          </a:p>
          <a:p>
            <a:pPr marL="1257300" lvl="2" indent="-342900" algn="l" rtl="0">
              <a:lnSpc>
                <a:spcPct val="170000"/>
              </a:lnSpc>
              <a:spcBef>
                <a:spcPts val="2400"/>
              </a:spcBef>
              <a:spcAft>
                <a:spcPts val="0"/>
              </a:spcAft>
              <a:buSzPct val="89302"/>
              <a:buChar char="■"/>
            </a:pPr>
            <a:r>
              <a:rPr lang="fr-FR" sz="4300" b="1" dirty="0"/>
              <a:t>Le contexte technique et économique de </a:t>
            </a:r>
            <a:r>
              <a:rPr lang="fr-FR" sz="4300" b="1" dirty="0">
                <a:solidFill>
                  <a:srgbClr val="95C11F"/>
                </a:solidFill>
              </a:rPr>
              <a:t>l’enfouissement du réseau </a:t>
            </a:r>
            <a:endParaRPr dirty="0"/>
          </a:p>
          <a:p>
            <a:pPr marL="1257300" lvl="2" indent="-342900" algn="l" rtl="0">
              <a:lnSpc>
                <a:spcPct val="170000"/>
              </a:lnSpc>
              <a:spcBef>
                <a:spcPts val="2400"/>
              </a:spcBef>
              <a:spcAft>
                <a:spcPts val="0"/>
              </a:spcAft>
              <a:buSzPct val="89302"/>
              <a:buChar char="■"/>
            </a:pPr>
            <a:r>
              <a:rPr lang="fr-FR" sz="4300" b="1" dirty="0"/>
              <a:t>Les coûts </a:t>
            </a:r>
            <a:r>
              <a:rPr lang="fr-FR" sz="4300" b="1" dirty="0">
                <a:solidFill>
                  <a:srgbClr val="95C11F"/>
                </a:solidFill>
              </a:rPr>
              <a:t>d’investissements</a:t>
            </a:r>
            <a:endParaRPr dirty="0"/>
          </a:p>
          <a:p>
            <a:pPr marL="1257300" lvl="2" indent="-342900" algn="l" rtl="0">
              <a:lnSpc>
                <a:spcPct val="170000"/>
              </a:lnSpc>
              <a:spcBef>
                <a:spcPts val="2400"/>
              </a:spcBef>
              <a:spcAft>
                <a:spcPts val="0"/>
              </a:spcAft>
              <a:buSzPct val="89302"/>
              <a:buChar char="■"/>
            </a:pPr>
            <a:r>
              <a:rPr lang="fr-FR" sz="4300" b="1" dirty="0">
                <a:solidFill>
                  <a:srgbClr val="95C11F"/>
                </a:solidFill>
              </a:rPr>
              <a:t>Coût de la chaleur moyen </a:t>
            </a:r>
            <a:r>
              <a:rPr lang="fr-FR" sz="4300" b="1" dirty="0"/>
              <a:t>comparé à la solution de référence</a:t>
            </a:r>
            <a:endParaRPr dirty="0"/>
          </a:p>
          <a:p>
            <a:pPr marL="1257300" lvl="2" indent="-342900" algn="l" rtl="0">
              <a:lnSpc>
                <a:spcPct val="170000"/>
              </a:lnSpc>
              <a:spcBef>
                <a:spcPts val="2400"/>
              </a:spcBef>
              <a:spcAft>
                <a:spcPts val="2400"/>
              </a:spcAft>
              <a:buSzPct val="89302"/>
              <a:buChar char="■"/>
            </a:pPr>
            <a:r>
              <a:rPr lang="fr-FR" sz="4300" b="1" dirty="0">
                <a:solidFill>
                  <a:srgbClr val="95C11F"/>
                </a:solidFill>
              </a:rPr>
              <a:t>Autres : </a:t>
            </a:r>
            <a:r>
              <a:rPr lang="fr-FR" sz="4300" b="1" dirty="0"/>
              <a:t>présence d’un réseau de distribution hydraulique, vétusté des équipements de production, volonté politique de décarboner l’énergie etc.</a:t>
            </a:r>
            <a:endParaRPr dirty="0"/>
          </a:p>
        </p:txBody>
      </p:sp>
      <p:sp>
        <p:nvSpPr>
          <p:cNvPr id="491" name="Google Shape;491;p29"/>
          <p:cNvSpPr txBox="1">
            <a:spLocks noGrp="1"/>
          </p:cNvSpPr>
          <p:nvPr>
            <p:ph type="title"/>
          </p:nvPr>
        </p:nvSpPr>
        <p:spPr>
          <a:xfrm>
            <a:off x="1652699" y="890050"/>
            <a:ext cx="12453825"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ts val="3000"/>
              <a:buNone/>
            </a:pPr>
            <a:r>
              <a:rPr lang="fr-FR" dirty="0"/>
              <a:t>Critères d’évaluation de la pertinence d’un réseau de chaleur</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0"/>
          <p:cNvSpPr txBox="1">
            <a:spLocks noGrp="1"/>
          </p:cNvSpPr>
          <p:nvPr>
            <p:ph type="body" idx="1"/>
          </p:nvPr>
        </p:nvSpPr>
        <p:spPr>
          <a:xfrm>
            <a:off x="318836" y="2208012"/>
            <a:ext cx="6539164" cy="6887862"/>
          </a:xfrm>
          <a:prstGeom prst="rect">
            <a:avLst/>
          </a:prstGeom>
          <a:noFill/>
          <a:ln>
            <a:noFill/>
          </a:ln>
        </p:spPr>
        <p:txBody>
          <a:bodyPr spcFirstLastPara="1" wrap="square" lIns="182850" tIns="182850" rIns="182850" bIns="182850" anchor="t" anchorCtr="0">
            <a:normAutofit fontScale="70000" lnSpcReduction="20000"/>
          </a:bodyPr>
          <a:lstStyle/>
          <a:p>
            <a:pPr marL="914400" lvl="2" indent="0" algn="ctr" rtl="0">
              <a:lnSpc>
                <a:spcPct val="115000"/>
              </a:lnSpc>
              <a:spcBef>
                <a:spcPts val="0"/>
              </a:spcBef>
              <a:spcAft>
                <a:spcPts val="0"/>
              </a:spcAft>
              <a:buSzPct val="122448"/>
              <a:buNone/>
            </a:pPr>
            <a:r>
              <a:rPr lang="fr-FR" sz="2800" b="1" dirty="0">
                <a:highlight>
                  <a:srgbClr val="FFFF00"/>
                </a:highlight>
              </a:rPr>
              <a:t>Exemple</a:t>
            </a:r>
            <a:endParaRPr dirty="0"/>
          </a:p>
          <a:p>
            <a:pPr marL="0" lvl="0" indent="0" algn="l" rtl="0">
              <a:lnSpc>
                <a:spcPct val="115000"/>
              </a:lnSpc>
              <a:spcBef>
                <a:spcPts val="2400"/>
              </a:spcBef>
              <a:spcAft>
                <a:spcPts val="0"/>
              </a:spcAft>
              <a:buSzPct val="122448"/>
              <a:buNone/>
            </a:pPr>
            <a:r>
              <a:rPr lang="fr-FR" sz="2800" b="1" dirty="0"/>
              <a:t>[La ville de xxx a missionné AILE afin qu’elle produise une note d’opportunité sur un projet de chaufferie au bois pour l’école </a:t>
            </a:r>
            <a:r>
              <a:rPr lang="fr-FR" sz="2800" b="1" dirty="0" err="1"/>
              <a:t>xxxx</a:t>
            </a:r>
            <a:r>
              <a:rPr lang="fr-FR" sz="2800" b="1" dirty="0"/>
              <a:t>.</a:t>
            </a:r>
            <a:endParaRPr dirty="0"/>
          </a:p>
          <a:p>
            <a:pPr marL="0" lvl="0" indent="0" algn="l" rtl="0">
              <a:lnSpc>
                <a:spcPct val="115000"/>
              </a:lnSpc>
              <a:spcBef>
                <a:spcPts val="2400"/>
              </a:spcBef>
              <a:spcAft>
                <a:spcPts val="0"/>
              </a:spcAft>
              <a:buSzPct val="122448"/>
              <a:buNone/>
            </a:pPr>
            <a:r>
              <a:rPr lang="fr-FR" sz="2800" b="1" dirty="0"/>
              <a:t>L’école est constituée de 3 bâtiments : école élémentaire, maternelle , logements et un bâtiment inoccupé.</a:t>
            </a:r>
            <a:br>
              <a:rPr lang="fr-FR" sz="2800" b="1" dirty="0"/>
            </a:br>
            <a:br>
              <a:rPr lang="fr-FR" sz="2800" b="1" dirty="0"/>
            </a:br>
            <a:r>
              <a:rPr lang="fr-FR" sz="2800" b="1" dirty="0"/>
              <a:t>Une rénovation complète du site est prévue d’ici 4 à 5 ans.</a:t>
            </a:r>
            <a:br>
              <a:rPr lang="fr-FR" sz="2800" b="1" dirty="0"/>
            </a:br>
            <a:r>
              <a:rPr lang="fr-FR" sz="2800" b="1" dirty="0"/>
              <a:t> Il est considéré dans cette étude que ces travaux seront réalisés en même temps que le changement de production de chauffage.</a:t>
            </a:r>
            <a:br>
              <a:rPr lang="fr-FR" sz="2800" b="1" dirty="0"/>
            </a:br>
            <a:br>
              <a:rPr lang="fr-FR" sz="2800" b="1" dirty="0"/>
            </a:br>
            <a:r>
              <a:rPr lang="fr-FR" sz="2800" b="1" dirty="0"/>
              <a:t>Le projet consiste à remplacer les chaudières gaz actuelles par une production au bois. </a:t>
            </a:r>
            <a:endParaRPr dirty="0"/>
          </a:p>
          <a:p>
            <a:pPr marL="0" lvl="0" indent="0" algn="l" rtl="0">
              <a:lnSpc>
                <a:spcPct val="115000"/>
              </a:lnSpc>
              <a:spcBef>
                <a:spcPts val="2400"/>
              </a:spcBef>
              <a:spcAft>
                <a:spcPts val="2400"/>
              </a:spcAft>
              <a:buSzPct val="122448"/>
              <a:buNone/>
            </a:pPr>
            <a:r>
              <a:rPr lang="fr-FR" sz="2800" b="1" dirty="0"/>
              <a:t>Les solutions bois déchiqueté et granulé seront étudiées.]</a:t>
            </a:r>
            <a:endParaRPr dirty="0"/>
          </a:p>
        </p:txBody>
      </p:sp>
      <p:sp>
        <p:nvSpPr>
          <p:cNvPr id="497" name="Google Shape;497;p30"/>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Contexte</a:t>
            </a:r>
            <a:endParaRPr/>
          </a:p>
        </p:txBody>
      </p:sp>
      <p:pic>
        <p:nvPicPr>
          <p:cNvPr id="498" name="Google Shape;498;p30"/>
          <p:cNvPicPr preferRelativeResize="0"/>
          <p:nvPr/>
        </p:nvPicPr>
        <p:blipFill rotWithShape="1">
          <a:blip r:embed="rId3">
            <a:alphaModFix/>
          </a:blip>
          <a:srcRect/>
          <a:stretch/>
        </p:blipFill>
        <p:spPr>
          <a:xfrm>
            <a:off x="6858000" y="1888172"/>
            <a:ext cx="11430000" cy="80736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08"/>
        <p:cNvGrpSpPr/>
        <p:nvPr/>
      </p:nvGrpSpPr>
      <p:grpSpPr>
        <a:xfrm>
          <a:off x="0" y="0"/>
          <a:ext cx="0" cy="0"/>
          <a:chOff x="0" y="0"/>
          <a:chExt cx="0" cy="0"/>
        </a:xfrm>
      </p:grpSpPr>
      <p:sp>
        <p:nvSpPr>
          <p:cNvPr id="209" name="Google Shape;209;p2"/>
          <p:cNvSpPr txBox="1">
            <a:spLocks noGrp="1"/>
          </p:cNvSpPr>
          <p:nvPr>
            <p:ph type="title"/>
          </p:nvPr>
        </p:nvSpPr>
        <p:spPr>
          <a:xfrm>
            <a:off x="1652700" y="1029925"/>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Mode d’emploi</a:t>
            </a:r>
            <a:endParaRPr/>
          </a:p>
        </p:txBody>
      </p:sp>
      <p:sp>
        <p:nvSpPr>
          <p:cNvPr id="210" name="Google Shape;210;p2"/>
          <p:cNvSpPr txBox="1">
            <a:spLocks noGrp="1"/>
          </p:cNvSpPr>
          <p:nvPr>
            <p:ph type="body" idx="1"/>
          </p:nvPr>
        </p:nvSpPr>
        <p:spPr>
          <a:xfrm>
            <a:off x="1652700" y="1965225"/>
            <a:ext cx="15764400" cy="7867800"/>
          </a:xfrm>
          <a:prstGeom prst="rect">
            <a:avLst/>
          </a:prstGeom>
          <a:noFill/>
          <a:ln>
            <a:noFill/>
          </a:ln>
        </p:spPr>
        <p:txBody>
          <a:bodyPr spcFirstLastPara="1" wrap="square" lIns="182850" tIns="182850" rIns="182850" bIns="182850" anchor="t" anchorCtr="0">
            <a:normAutofit fontScale="85000" lnSpcReduction="20000"/>
          </a:bodyPr>
          <a:lstStyle/>
          <a:p>
            <a:pPr marL="457200" lvl="0" indent="-358140" algn="l" rtl="0">
              <a:lnSpc>
                <a:spcPct val="115000"/>
              </a:lnSpc>
              <a:spcBef>
                <a:spcPts val="0"/>
              </a:spcBef>
              <a:spcAft>
                <a:spcPts val="0"/>
              </a:spcAft>
              <a:buClr>
                <a:srgbClr val="B38867"/>
              </a:buClr>
              <a:buSzPct val="100000"/>
              <a:buChar char="●"/>
            </a:pPr>
            <a:r>
              <a:rPr lang="fr-FR" b="1" u="sng" dirty="0">
                <a:solidFill>
                  <a:srgbClr val="B38867"/>
                </a:solidFill>
                <a:latin typeface="Montserrat"/>
                <a:ea typeface="Montserrat"/>
                <a:cs typeface="Montserrat"/>
                <a:sym typeface="Montserrat"/>
              </a:rPr>
              <a:t>Objectif</a:t>
            </a:r>
            <a:endParaRPr dirty="0"/>
          </a:p>
          <a:p>
            <a:pPr marL="0" lvl="0" indent="0" algn="l" rtl="0">
              <a:lnSpc>
                <a:spcPct val="115000"/>
              </a:lnSpc>
              <a:spcBef>
                <a:spcPts val="2400"/>
              </a:spcBef>
              <a:spcAft>
                <a:spcPts val="0"/>
              </a:spcAft>
              <a:buSzPct val="117647"/>
              <a:buNone/>
            </a:pPr>
            <a:r>
              <a:rPr lang="fr-FR" b="1" dirty="0">
                <a:solidFill>
                  <a:srgbClr val="434343"/>
                </a:solidFill>
                <a:latin typeface="Montserrat"/>
                <a:ea typeface="Montserrat"/>
                <a:cs typeface="Montserrat"/>
                <a:sym typeface="Montserrat"/>
              </a:rPr>
              <a:t>	Fournir une trame pour présenter les études d’opportunités réalisées en binôme avec AILE, en intégrant la démarche ENR Choix</a:t>
            </a:r>
            <a:endParaRPr dirty="0"/>
          </a:p>
          <a:p>
            <a:pPr marL="457200" lvl="0" indent="-358140" algn="l" rtl="0">
              <a:lnSpc>
                <a:spcPct val="115000"/>
              </a:lnSpc>
              <a:spcBef>
                <a:spcPts val="2400"/>
              </a:spcBef>
              <a:spcAft>
                <a:spcPts val="0"/>
              </a:spcAft>
              <a:buClr>
                <a:srgbClr val="B38867"/>
              </a:buClr>
              <a:buSzPct val="100000"/>
              <a:buChar char="●"/>
            </a:pPr>
            <a:r>
              <a:rPr lang="fr-FR" b="1" u="sng" dirty="0">
                <a:solidFill>
                  <a:srgbClr val="B38867"/>
                </a:solidFill>
                <a:latin typeface="Montserrat"/>
                <a:ea typeface="Montserrat"/>
                <a:cs typeface="Montserrat"/>
                <a:sym typeface="Montserrat"/>
              </a:rPr>
              <a:t>Cible</a:t>
            </a:r>
            <a:endParaRPr dirty="0"/>
          </a:p>
          <a:p>
            <a:pPr marL="457200" lvl="0" indent="0" algn="l" rtl="0">
              <a:lnSpc>
                <a:spcPct val="115000"/>
              </a:lnSpc>
              <a:spcBef>
                <a:spcPts val="2400"/>
              </a:spcBef>
              <a:spcAft>
                <a:spcPts val="0"/>
              </a:spcAft>
              <a:buSzPct val="117647"/>
              <a:buNone/>
            </a:pPr>
            <a:r>
              <a:rPr lang="fr-FR" b="1" dirty="0">
                <a:solidFill>
                  <a:srgbClr val="434343"/>
                </a:solidFill>
                <a:latin typeface="Montserrat"/>
                <a:ea typeface="Montserrat"/>
                <a:cs typeface="Montserrat"/>
                <a:sym typeface="Montserrat"/>
              </a:rPr>
              <a:t>Relais bois réalisant les études d’opportunités avec AILE (sur le territoire du CCRB). Les animateurs des </a:t>
            </a:r>
            <a:r>
              <a:rPr lang="fr-FR" b="1" dirty="0" err="1">
                <a:solidFill>
                  <a:srgbClr val="434343"/>
                </a:solidFill>
                <a:latin typeface="Montserrat"/>
                <a:ea typeface="Montserrat"/>
                <a:cs typeface="Montserrat"/>
                <a:sym typeface="Montserrat"/>
              </a:rPr>
              <a:t>CCRt</a:t>
            </a:r>
            <a:r>
              <a:rPr lang="fr-FR" b="1" dirty="0">
                <a:solidFill>
                  <a:srgbClr val="434343"/>
                </a:solidFill>
                <a:latin typeface="Montserrat"/>
                <a:ea typeface="Montserrat"/>
                <a:cs typeface="Montserrat"/>
                <a:sym typeface="Montserrat"/>
              </a:rPr>
              <a:t> peuvent bien sûr s’en inspirer !</a:t>
            </a:r>
            <a:endParaRPr dirty="0"/>
          </a:p>
          <a:p>
            <a:pPr marL="457200" lvl="0" indent="-358140" algn="l" rtl="0">
              <a:lnSpc>
                <a:spcPct val="115000"/>
              </a:lnSpc>
              <a:spcBef>
                <a:spcPts val="2400"/>
              </a:spcBef>
              <a:spcAft>
                <a:spcPts val="0"/>
              </a:spcAft>
              <a:buClr>
                <a:srgbClr val="B38867"/>
              </a:buClr>
              <a:buSzPct val="100000"/>
              <a:buChar char="●"/>
            </a:pPr>
            <a:r>
              <a:rPr lang="fr-FR" b="1" u="sng" dirty="0">
                <a:solidFill>
                  <a:srgbClr val="B38867"/>
                </a:solidFill>
                <a:latin typeface="Montserrat"/>
                <a:ea typeface="Montserrat"/>
                <a:cs typeface="Montserrat"/>
                <a:sym typeface="Montserrat"/>
              </a:rPr>
              <a:t>Utilisation</a:t>
            </a:r>
            <a:endParaRPr dirty="0"/>
          </a:p>
          <a:p>
            <a:pPr marL="0" lvl="0" indent="0" algn="l" rtl="0">
              <a:lnSpc>
                <a:spcPct val="115000"/>
              </a:lnSpc>
              <a:spcBef>
                <a:spcPts val="2400"/>
              </a:spcBef>
              <a:spcAft>
                <a:spcPts val="0"/>
              </a:spcAft>
              <a:buSzPct val="117647"/>
              <a:buNone/>
            </a:pPr>
            <a:r>
              <a:rPr lang="fr-FR" b="1" dirty="0">
                <a:solidFill>
                  <a:srgbClr val="434343"/>
                </a:solidFill>
                <a:latin typeface="Montserrat"/>
                <a:ea typeface="Montserrat"/>
                <a:cs typeface="Montserrat"/>
                <a:sym typeface="Montserrat"/>
              </a:rPr>
              <a:t>	Certaines slides sont optionnelles et sont à ajouter selon les cas (réseau de chaleur, scénario alternatif, etc.), par défaut elles sont masquées. Pour les faire apparaître : clic droit &gt; Afficher la diapositive.  D’autres diapos sont facultatives, libre à vous d’en évaluer la pertinence.</a:t>
            </a:r>
            <a:endParaRPr dirty="0"/>
          </a:p>
          <a:p>
            <a:pPr marL="0" lvl="0" indent="0" algn="l" rtl="0">
              <a:lnSpc>
                <a:spcPct val="115000"/>
              </a:lnSpc>
              <a:spcBef>
                <a:spcPts val="2400"/>
              </a:spcBef>
              <a:spcAft>
                <a:spcPts val="0"/>
              </a:spcAft>
              <a:buSzPct val="117647"/>
              <a:buNone/>
            </a:pPr>
            <a:r>
              <a:rPr lang="fr-FR" b="1" dirty="0">
                <a:solidFill>
                  <a:srgbClr val="434343"/>
                </a:solidFill>
                <a:latin typeface="Montserrat"/>
                <a:ea typeface="Montserrat"/>
                <a:cs typeface="Montserrat"/>
                <a:sym typeface="Montserrat"/>
              </a:rPr>
              <a:t>Compléter les […] et adapter les illustrations si besoin. Les informations générales peuvent être conservées.</a:t>
            </a:r>
            <a:endParaRPr dirty="0"/>
          </a:p>
          <a:p>
            <a:pPr marL="0" lvl="0" indent="0" algn="l" rtl="0">
              <a:lnSpc>
                <a:spcPct val="115000"/>
              </a:lnSpc>
              <a:spcBef>
                <a:spcPts val="2400"/>
              </a:spcBef>
              <a:spcAft>
                <a:spcPts val="0"/>
              </a:spcAft>
              <a:buSzPct val="117647"/>
              <a:buNone/>
            </a:pPr>
            <a:r>
              <a:rPr lang="fr-FR" b="1" dirty="0">
                <a:solidFill>
                  <a:srgbClr val="434343"/>
                </a:solidFill>
                <a:latin typeface="Montserrat"/>
                <a:ea typeface="Montserrat"/>
                <a:cs typeface="Montserrat"/>
                <a:sym typeface="Montserrat"/>
              </a:rPr>
              <a:t>Les tableaux sont à compléter manuellement (sauf slide 20 qui correspond au tableau du tableur étude d’opportunité). L’outil tableur opportunité sera prochainement adapté pour réaliser automatiquement ces tableaux.</a:t>
            </a:r>
            <a:endParaRPr dirty="0"/>
          </a:p>
          <a:p>
            <a:pPr marL="0" lvl="0" indent="0" algn="l" rtl="0">
              <a:lnSpc>
                <a:spcPct val="115000"/>
              </a:lnSpc>
              <a:spcBef>
                <a:spcPts val="2400"/>
              </a:spcBef>
              <a:spcAft>
                <a:spcPts val="2400"/>
              </a:spcAft>
              <a:buSzPct val="117647"/>
              <a:buNone/>
            </a:pPr>
            <a:r>
              <a:rPr lang="fr-FR" b="1" dirty="0">
                <a:solidFill>
                  <a:srgbClr val="434343"/>
                </a:solidFill>
                <a:latin typeface="Montserrat"/>
                <a:ea typeface="Montserrat"/>
                <a:cs typeface="Montserrat"/>
                <a:sym typeface="Montserrat"/>
              </a:rPr>
              <a:t>Les graphiques eux peuvent être copier/coller.</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1"/>
          <p:cNvSpPr txBox="1">
            <a:spLocks noGrp="1"/>
          </p:cNvSpPr>
          <p:nvPr>
            <p:ph type="body" idx="1"/>
          </p:nvPr>
        </p:nvSpPr>
        <p:spPr>
          <a:xfrm>
            <a:off x="318837" y="6003278"/>
            <a:ext cx="13041563" cy="3801978"/>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t" anchorCtr="0">
            <a:normAutofit/>
          </a:bodyPr>
          <a:lstStyle/>
          <a:p>
            <a:pPr marL="1257300" lvl="2" indent="-342900" algn="l" rtl="0">
              <a:lnSpc>
                <a:spcPct val="170000"/>
              </a:lnSpc>
              <a:spcBef>
                <a:spcPts val="0"/>
              </a:spcBef>
              <a:spcAft>
                <a:spcPts val="0"/>
              </a:spcAft>
              <a:buSzPct val="117503"/>
              <a:buChar char="■"/>
            </a:pPr>
            <a:r>
              <a:rPr lang="fr-FR" sz="2000" b="1" dirty="0"/>
              <a:t>Espace pour commentaires</a:t>
            </a:r>
            <a:endParaRPr sz="1200" dirty="0"/>
          </a:p>
          <a:p>
            <a:pPr marL="1257300" lvl="2" indent="-342900" algn="l" rtl="0">
              <a:lnSpc>
                <a:spcPct val="170000"/>
              </a:lnSpc>
              <a:spcBef>
                <a:spcPts val="2400"/>
              </a:spcBef>
              <a:spcAft>
                <a:spcPts val="0"/>
              </a:spcAft>
              <a:buSzPct val="117503"/>
              <a:buChar char="■"/>
            </a:pPr>
            <a:r>
              <a:rPr lang="fr-FR" sz="2000" b="1" dirty="0">
                <a:solidFill>
                  <a:srgbClr val="95C11F"/>
                </a:solidFill>
              </a:rPr>
              <a:t>Xxx</a:t>
            </a:r>
            <a:endParaRPr sz="1200" dirty="0"/>
          </a:p>
          <a:p>
            <a:pPr marL="1257300" lvl="2" indent="-342900" algn="l" rtl="0">
              <a:lnSpc>
                <a:spcPct val="170000"/>
              </a:lnSpc>
              <a:spcBef>
                <a:spcPts val="2400"/>
              </a:spcBef>
              <a:spcAft>
                <a:spcPts val="2400"/>
              </a:spcAft>
              <a:buSzPct val="117503"/>
              <a:buChar char="■"/>
            </a:pPr>
            <a:r>
              <a:rPr lang="fr-FR" sz="2000" b="1" dirty="0">
                <a:solidFill>
                  <a:srgbClr val="95C11F"/>
                </a:solidFill>
              </a:rPr>
              <a:t>XXX</a:t>
            </a:r>
            <a:endParaRPr sz="2000" b="1" dirty="0">
              <a:solidFill>
                <a:srgbClr val="95C11F"/>
              </a:solidFill>
            </a:endParaRPr>
          </a:p>
        </p:txBody>
      </p:sp>
      <p:sp>
        <p:nvSpPr>
          <p:cNvPr id="504" name="Google Shape;504;p31"/>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dirty="0"/>
              <a:t>Situation actuelle</a:t>
            </a:r>
            <a:endParaRPr dirty="0"/>
          </a:p>
        </p:txBody>
      </p:sp>
      <p:sp>
        <p:nvSpPr>
          <p:cNvPr id="506" name="Google Shape;506;p31"/>
          <p:cNvSpPr/>
          <p:nvPr/>
        </p:nvSpPr>
        <p:spPr>
          <a:xfrm>
            <a:off x="13620931" y="6003278"/>
            <a:ext cx="4500632" cy="3801978"/>
          </a:xfrm>
          <a:prstGeom prst="rect">
            <a:avLst/>
          </a:prstGeom>
          <a:solidFill>
            <a:srgbClr val="B38867"/>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a:buNone/>
            </a:pPr>
            <a:r>
              <a:rPr lang="fr-FR" sz="2800" b="0" i="0" u="none" strike="noStrike" cap="none">
                <a:solidFill>
                  <a:srgbClr val="FFFFFF"/>
                </a:solidFill>
                <a:latin typeface="Montserrat SemiBold"/>
                <a:ea typeface="Montserrat SemiBold"/>
                <a:cs typeface="Montserrat SemiBold"/>
                <a:sym typeface="Montserrat SemiBold"/>
              </a:rPr>
              <a:t>Encart camembert répartition des sites</a:t>
            </a:r>
            <a:endParaRPr sz="2800" b="0" i="0" u="none" strike="noStrike" cap="none">
              <a:solidFill>
                <a:srgbClr val="000000"/>
              </a:solidFill>
              <a:latin typeface="Montserrat SemiBold"/>
              <a:ea typeface="Montserrat SemiBold"/>
              <a:cs typeface="Montserrat SemiBold"/>
              <a:sym typeface="Montserrat SemiBold"/>
            </a:endParaRPr>
          </a:p>
        </p:txBody>
      </p:sp>
      <p:graphicFrame>
        <p:nvGraphicFramePr>
          <p:cNvPr id="2" name="Tableau 1">
            <a:extLst>
              <a:ext uri="{FF2B5EF4-FFF2-40B4-BE49-F238E27FC236}">
                <a16:creationId xmlns:a16="http://schemas.microsoft.com/office/drawing/2014/main" id="{0E66A06A-811C-EEA6-343F-AA00646B8380}"/>
              </a:ext>
            </a:extLst>
          </p:cNvPr>
          <p:cNvGraphicFramePr>
            <a:graphicFrameLocks noGrp="1"/>
          </p:cNvGraphicFramePr>
          <p:nvPr>
            <p:extLst>
              <p:ext uri="{D42A27DB-BD31-4B8C-83A1-F6EECF244321}">
                <p14:modId xmlns:p14="http://schemas.microsoft.com/office/powerpoint/2010/main" val="2341103494"/>
              </p:ext>
            </p:extLst>
          </p:nvPr>
        </p:nvGraphicFramePr>
        <p:xfrm>
          <a:off x="318838" y="2344182"/>
          <a:ext cx="17650323" cy="1556163"/>
        </p:xfrm>
        <a:graphic>
          <a:graphicData uri="http://schemas.openxmlformats.org/drawingml/2006/table">
            <a:tbl>
              <a:tblPr/>
              <a:tblGrid>
                <a:gridCol w="1961147">
                  <a:extLst>
                    <a:ext uri="{9D8B030D-6E8A-4147-A177-3AD203B41FA5}">
                      <a16:colId xmlns:a16="http://schemas.microsoft.com/office/drawing/2014/main" val="2763279317"/>
                    </a:ext>
                  </a:extLst>
                </a:gridCol>
                <a:gridCol w="1961147">
                  <a:extLst>
                    <a:ext uri="{9D8B030D-6E8A-4147-A177-3AD203B41FA5}">
                      <a16:colId xmlns:a16="http://schemas.microsoft.com/office/drawing/2014/main" val="1573775296"/>
                    </a:ext>
                  </a:extLst>
                </a:gridCol>
                <a:gridCol w="1961147">
                  <a:extLst>
                    <a:ext uri="{9D8B030D-6E8A-4147-A177-3AD203B41FA5}">
                      <a16:colId xmlns:a16="http://schemas.microsoft.com/office/drawing/2014/main" val="3934883141"/>
                    </a:ext>
                  </a:extLst>
                </a:gridCol>
                <a:gridCol w="1112923">
                  <a:extLst>
                    <a:ext uri="{9D8B030D-6E8A-4147-A177-3AD203B41FA5}">
                      <a16:colId xmlns:a16="http://schemas.microsoft.com/office/drawing/2014/main" val="3116754941"/>
                    </a:ext>
                  </a:extLst>
                </a:gridCol>
                <a:gridCol w="2809371">
                  <a:extLst>
                    <a:ext uri="{9D8B030D-6E8A-4147-A177-3AD203B41FA5}">
                      <a16:colId xmlns:a16="http://schemas.microsoft.com/office/drawing/2014/main" val="1583329756"/>
                    </a:ext>
                  </a:extLst>
                </a:gridCol>
                <a:gridCol w="1961147">
                  <a:extLst>
                    <a:ext uri="{9D8B030D-6E8A-4147-A177-3AD203B41FA5}">
                      <a16:colId xmlns:a16="http://schemas.microsoft.com/office/drawing/2014/main" val="2383732915"/>
                    </a:ext>
                  </a:extLst>
                </a:gridCol>
                <a:gridCol w="2531982">
                  <a:extLst>
                    <a:ext uri="{9D8B030D-6E8A-4147-A177-3AD203B41FA5}">
                      <a16:colId xmlns:a16="http://schemas.microsoft.com/office/drawing/2014/main" val="4279792712"/>
                    </a:ext>
                  </a:extLst>
                </a:gridCol>
                <a:gridCol w="1390312">
                  <a:extLst>
                    <a:ext uri="{9D8B030D-6E8A-4147-A177-3AD203B41FA5}">
                      <a16:colId xmlns:a16="http://schemas.microsoft.com/office/drawing/2014/main" val="167392392"/>
                    </a:ext>
                  </a:extLst>
                </a:gridCol>
                <a:gridCol w="1961147">
                  <a:extLst>
                    <a:ext uri="{9D8B030D-6E8A-4147-A177-3AD203B41FA5}">
                      <a16:colId xmlns:a16="http://schemas.microsoft.com/office/drawing/2014/main" val="1148425318"/>
                    </a:ext>
                  </a:extLst>
                </a:gridCol>
              </a:tblGrid>
              <a:tr h="219289">
                <a:tc gridSpan="9">
                  <a:txBody>
                    <a:bodyPr/>
                    <a:lstStyle/>
                    <a:p>
                      <a:pPr algn="ctr" fontAlgn="b">
                        <a:buNone/>
                      </a:pPr>
                      <a:r>
                        <a:rPr lang="fr-FR" sz="2000" b="1" i="0" u="none" strike="noStrike">
                          <a:solidFill>
                            <a:srgbClr val="000000"/>
                          </a:solidFill>
                          <a:effectLst/>
                          <a:latin typeface="Arial" panose="020B0604020202020204" pitchFamily="34" charset="0"/>
                        </a:rPr>
                        <a:t>Situation actuelle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C11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58651099"/>
                  </a:ext>
                </a:extLst>
              </a:tr>
              <a:tr h="519843">
                <a:tc>
                  <a:txBody>
                    <a:bodyPr/>
                    <a:lstStyle/>
                    <a:p>
                      <a:pPr algn="ctr" fontAlgn="ctr">
                        <a:buNone/>
                      </a:pPr>
                      <a:r>
                        <a:rPr lang="fr-FR" sz="1200" b="0" i="0" u="none" strike="noStrike">
                          <a:solidFill>
                            <a:srgbClr val="000000"/>
                          </a:solidFill>
                          <a:effectLst/>
                          <a:latin typeface="Montserrat SemiBold" panose="00000700000000000000" pitchFamily="2" charset="0"/>
                        </a:rPr>
                        <a:t>Bâtiment(s)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Surface à chauffer (m2)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Energie actuelle utilisée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Puissance installée (kW)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Consommation moyenne sur 3 ans</a:t>
                      </a:r>
                      <a:br>
                        <a:rPr lang="fr-FR" sz="1200" b="0" i="0" u="none" strike="noStrike">
                          <a:solidFill>
                            <a:srgbClr val="000000"/>
                          </a:solidFill>
                          <a:effectLst/>
                          <a:latin typeface="Montserrat SemiBold" panose="00000700000000000000" pitchFamily="2" charset="0"/>
                        </a:rPr>
                      </a:br>
                      <a:r>
                        <a:rPr lang="fr-FR" sz="1200" b="0" i="0" u="none" strike="noStrike">
                          <a:solidFill>
                            <a:srgbClr val="000000"/>
                          </a:solidFill>
                          <a:effectLst/>
                          <a:latin typeface="Montserrat SemiBold" panose="00000700000000000000" pitchFamily="2" charset="0"/>
                        </a:rPr>
                        <a:t>( chauffage + ECS ; MWh PCI)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dirty="0">
                          <a:solidFill>
                            <a:srgbClr val="000000"/>
                          </a:solidFill>
                          <a:effectLst/>
                          <a:latin typeface="Montserrat SemiBold" panose="00000700000000000000" pitchFamily="2" charset="0"/>
                        </a:rPr>
                        <a:t>Dont consommation d'ECS (si non connue, 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Rendement de production de l'installation actuelle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Besoin utile (MWh)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Année installation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extLst>
                  <a:ext uri="{0D108BD9-81ED-4DB2-BD59-A6C34878D82A}">
                    <a16:rowId xmlns:a16="http://schemas.microsoft.com/office/drawing/2014/main" val="3719752640"/>
                  </a:ext>
                </a:extLst>
              </a:tr>
              <a:tr h="175431">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103103"/>
                  </a:ext>
                </a:extLst>
              </a:tr>
              <a:tr h="175431">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1081031"/>
                  </a:ext>
                </a:extLst>
              </a:tr>
              <a:tr h="175431">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6316323"/>
                  </a:ext>
                </a:extLst>
              </a:tr>
              <a:tr h="175431">
                <a:tc>
                  <a:txBody>
                    <a:bodyPr/>
                    <a:lstStyle/>
                    <a:p>
                      <a:pPr algn="ctr" fontAlgn="ctr">
                        <a:buNone/>
                      </a:pPr>
                      <a:r>
                        <a:rPr lang="fr-FR" sz="1200" b="0" i="0" u="none" strike="noStrike" dirty="0">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dirty="0">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dirty="0">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501185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2">
          <a:extLst>
            <a:ext uri="{FF2B5EF4-FFF2-40B4-BE49-F238E27FC236}">
              <a16:creationId xmlns:a16="http://schemas.microsoft.com/office/drawing/2014/main" id="{F8EE3EC2-99E7-6403-8B59-D6E9DC19FCB0}"/>
            </a:ext>
          </a:extLst>
        </p:cNvPr>
        <p:cNvGrpSpPr/>
        <p:nvPr/>
      </p:nvGrpSpPr>
      <p:grpSpPr>
        <a:xfrm>
          <a:off x="0" y="0"/>
          <a:ext cx="0" cy="0"/>
          <a:chOff x="0" y="0"/>
          <a:chExt cx="0" cy="0"/>
        </a:xfrm>
      </p:grpSpPr>
      <p:sp>
        <p:nvSpPr>
          <p:cNvPr id="503" name="Google Shape;503;p31">
            <a:extLst>
              <a:ext uri="{FF2B5EF4-FFF2-40B4-BE49-F238E27FC236}">
                <a16:creationId xmlns:a16="http://schemas.microsoft.com/office/drawing/2014/main" id="{415AE25E-1869-76FC-6042-29F7A6845783}"/>
              </a:ext>
            </a:extLst>
          </p:cNvPr>
          <p:cNvSpPr txBox="1">
            <a:spLocks noGrp="1"/>
          </p:cNvSpPr>
          <p:nvPr>
            <p:ph type="body" idx="1"/>
          </p:nvPr>
        </p:nvSpPr>
        <p:spPr>
          <a:xfrm>
            <a:off x="318837" y="6003278"/>
            <a:ext cx="13041563" cy="3801978"/>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t" anchorCtr="0">
            <a:normAutofit/>
          </a:bodyPr>
          <a:lstStyle/>
          <a:p>
            <a:pPr marL="1257300" lvl="2" indent="-342900" algn="l" rtl="0">
              <a:lnSpc>
                <a:spcPct val="170000"/>
              </a:lnSpc>
              <a:spcBef>
                <a:spcPts val="0"/>
              </a:spcBef>
              <a:spcAft>
                <a:spcPts val="0"/>
              </a:spcAft>
              <a:buSzPct val="117503"/>
              <a:buChar char="■"/>
            </a:pPr>
            <a:r>
              <a:rPr lang="fr-FR" sz="2000" b="1" dirty="0"/>
              <a:t>Espace pour commentaires</a:t>
            </a:r>
            <a:endParaRPr sz="1200" dirty="0"/>
          </a:p>
          <a:p>
            <a:pPr marL="1257300" lvl="2" indent="-342900" algn="l" rtl="0">
              <a:lnSpc>
                <a:spcPct val="170000"/>
              </a:lnSpc>
              <a:spcBef>
                <a:spcPts val="2400"/>
              </a:spcBef>
              <a:spcAft>
                <a:spcPts val="0"/>
              </a:spcAft>
              <a:buSzPct val="117503"/>
              <a:buChar char="■"/>
            </a:pPr>
            <a:r>
              <a:rPr lang="fr-FR" sz="2000" b="1" dirty="0">
                <a:solidFill>
                  <a:srgbClr val="95C11F"/>
                </a:solidFill>
              </a:rPr>
              <a:t>Xxx</a:t>
            </a:r>
            <a:endParaRPr sz="1200" dirty="0"/>
          </a:p>
          <a:p>
            <a:pPr marL="1257300" lvl="2" indent="-342900" algn="l" rtl="0">
              <a:lnSpc>
                <a:spcPct val="170000"/>
              </a:lnSpc>
              <a:spcBef>
                <a:spcPts val="2400"/>
              </a:spcBef>
              <a:spcAft>
                <a:spcPts val="2400"/>
              </a:spcAft>
              <a:buSzPct val="117503"/>
              <a:buChar char="■"/>
            </a:pPr>
            <a:r>
              <a:rPr lang="fr-FR" sz="2000" b="1" dirty="0">
                <a:solidFill>
                  <a:srgbClr val="95C11F"/>
                </a:solidFill>
              </a:rPr>
              <a:t>XXX</a:t>
            </a:r>
            <a:endParaRPr sz="2000" b="1" dirty="0">
              <a:solidFill>
                <a:srgbClr val="95C11F"/>
              </a:solidFill>
            </a:endParaRPr>
          </a:p>
        </p:txBody>
      </p:sp>
      <p:sp>
        <p:nvSpPr>
          <p:cNvPr id="504" name="Google Shape;504;p31">
            <a:extLst>
              <a:ext uri="{FF2B5EF4-FFF2-40B4-BE49-F238E27FC236}">
                <a16:creationId xmlns:a16="http://schemas.microsoft.com/office/drawing/2014/main" id="{82889D33-4BDC-E551-F576-F9972C8BC38C}"/>
              </a:ext>
            </a:extLst>
          </p:cNvPr>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dirty="0"/>
              <a:t>Scénario de référence</a:t>
            </a:r>
            <a:endParaRPr dirty="0"/>
          </a:p>
        </p:txBody>
      </p:sp>
      <p:sp>
        <p:nvSpPr>
          <p:cNvPr id="506" name="Google Shape;506;p31">
            <a:extLst>
              <a:ext uri="{FF2B5EF4-FFF2-40B4-BE49-F238E27FC236}">
                <a16:creationId xmlns:a16="http://schemas.microsoft.com/office/drawing/2014/main" id="{30F3925A-EB45-D49E-FF3B-87208EB38EE4}"/>
              </a:ext>
            </a:extLst>
          </p:cNvPr>
          <p:cNvSpPr/>
          <p:nvPr/>
        </p:nvSpPr>
        <p:spPr>
          <a:xfrm>
            <a:off x="13620931" y="6003278"/>
            <a:ext cx="4500632" cy="3801978"/>
          </a:xfrm>
          <a:prstGeom prst="rect">
            <a:avLst/>
          </a:prstGeom>
          <a:solidFill>
            <a:srgbClr val="B38867"/>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a:buNone/>
            </a:pPr>
            <a:r>
              <a:rPr lang="fr-FR" sz="2800" b="0" i="0" u="none" strike="noStrike" cap="none">
                <a:solidFill>
                  <a:srgbClr val="FFFFFF"/>
                </a:solidFill>
                <a:latin typeface="Montserrat SemiBold"/>
                <a:ea typeface="Montserrat SemiBold"/>
                <a:cs typeface="Montserrat SemiBold"/>
                <a:sym typeface="Montserrat SemiBold"/>
              </a:rPr>
              <a:t>Encart camembert répartition des sites</a:t>
            </a:r>
            <a:endParaRPr sz="2800" b="0" i="0" u="none" strike="noStrike" cap="none">
              <a:solidFill>
                <a:srgbClr val="000000"/>
              </a:solidFill>
              <a:latin typeface="Montserrat SemiBold"/>
              <a:ea typeface="Montserrat SemiBold"/>
              <a:cs typeface="Montserrat SemiBold"/>
              <a:sym typeface="Montserrat SemiBold"/>
            </a:endParaRPr>
          </a:p>
        </p:txBody>
      </p:sp>
      <p:graphicFrame>
        <p:nvGraphicFramePr>
          <p:cNvPr id="3" name="Tableau 2">
            <a:extLst>
              <a:ext uri="{FF2B5EF4-FFF2-40B4-BE49-F238E27FC236}">
                <a16:creationId xmlns:a16="http://schemas.microsoft.com/office/drawing/2014/main" id="{5D2773F5-619B-6C33-06C8-C0F9595CDFF0}"/>
              </a:ext>
            </a:extLst>
          </p:cNvPr>
          <p:cNvGraphicFramePr>
            <a:graphicFrameLocks noGrp="1"/>
          </p:cNvGraphicFramePr>
          <p:nvPr>
            <p:extLst>
              <p:ext uri="{D42A27DB-BD31-4B8C-83A1-F6EECF244321}">
                <p14:modId xmlns:p14="http://schemas.microsoft.com/office/powerpoint/2010/main" val="831123931"/>
              </p:ext>
            </p:extLst>
          </p:nvPr>
        </p:nvGraphicFramePr>
        <p:xfrm>
          <a:off x="318837" y="2360332"/>
          <a:ext cx="17650328" cy="1615440"/>
        </p:xfrm>
        <a:graphic>
          <a:graphicData uri="http://schemas.openxmlformats.org/drawingml/2006/table">
            <a:tbl>
              <a:tblPr/>
              <a:tblGrid>
                <a:gridCol w="2206291">
                  <a:extLst>
                    <a:ext uri="{9D8B030D-6E8A-4147-A177-3AD203B41FA5}">
                      <a16:colId xmlns:a16="http://schemas.microsoft.com/office/drawing/2014/main" val="1077199236"/>
                    </a:ext>
                  </a:extLst>
                </a:gridCol>
                <a:gridCol w="2206291">
                  <a:extLst>
                    <a:ext uri="{9D8B030D-6E8A-4147-A177-3AD203B41FA5}">
                      <a16:colId xmlns:a16="http://schemas.microsoft.com/office/drawing/2014/main" val="1552323769"/>
                    </a:ext>
                  </a:extLst>
                </a:gridCol>
                <a:gridCol w="2206291">
                  <a:extLst>
                    <a:ext uri="{9D8B030D-6E8A-4147-A177-3AD203B41FA5}">
                      <a16:colId xmlns:a16="http://schemas.microsoft.com/office/drawing/2014/main" val="906377305"/>
                    </a:ext>
                  </a:extLst>
                </a:gridCol>
                <a:gridCol w="2206291">
                  <a:extLst>
                    <a:ext uri="{9D8B030D-6E8A-4147-A177-3AD203B41FA5}">
                      <a16:colId xmlns:a16="http://schemas.microsoft.com/office/drawing/2014/main" val="1636135498"/>
                    </a:ext>
                  </a:extLst>
                </a:gridCol>
                <a:gridCol w="2206291">
                  <a:extLst>
                    <a:ext uri="{9D8B030D-6E8A-4147-A177-3AD203B41FA5}">
                      <a16:colId xmlns:a16="http://schemas.microsoft.com/office/drawing/2014/main" val="2402975368"/>
                    </a:ext>
                  </a:extLst>
                </a:gridCol>
                <a:gridCol w="2206291">
                  <a:extLst>
                    <a:ext uri="{9D8B030D-6E8A-4147-A177-3AD203B41FA5}">
                      <a16:colId xmlns:a16="http://schemas.microsoft.com/office/drawing/2014/main" val="1661881765"/>
                    </a:ext>
                  </a:extLst>
                </a:gridCol>
                <a:gridCol w="2206291">
                  <a:extLst>
                    <a:ext uri="{9D8B030D-6E8A-4147-A177-3AD203B41FA5}">
                      <a16:colId xmlns:a16="http://schemas.microsoft.com/office/drawing/2014/main" val="4174052228"/>
                    </a:ext>
                  </a:extLst>
                </a:gridCol>
                <a:gridCol w="2206291">
                  <a:extLst>
                    <a:ext uri="{9D8B030D-6E8A-4147-A177-3AD203B41FA5}">
                      <a16:colId xmlns:a16="http://schemas.microsoft.com/office/drawing/2014/main" val="2091578075"/>
                    </a:ext>
                  </a:extLst>
                </a:gridCol>
              </a:tblGrid>
              <a:tr h="238125">
                <a:tc gridSpan="8">
                  <a:txBody>
                    <a:bodyPr/>
                    <a:lstStyle/>
                    <a:p>
                      <a:pPr algn="ctr" fontAlgn="b">
                        <a:buNone/>
                      </a:pPr>
                      <a:r>
                        <a:rPr lang="fr-FR" sz="2000" b="1" i="0" u="none" strike="noStrike" dirty="0">
                          <a:solidFill>
                            <a:srgbClr val="000000"/>
                          </a:solidFill>
                          <a:effectLst/>
                          <a:latin typeface="Arial" panose="020B0604020202020204" pitchFamily="34" charset="0"/>
                        </a:rPr>
                        <a:t>Besoins et référence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C11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112014692"/>
                  </a:ext>
                </a:extLst>
              </a:tr>
              <a:tr h="547968">
                <a:tc>
                  <a:txBody>
                    <a:bodyPr/>
                    <a:lstStyle/>
                    <a:p>
                      <a:pPr algn="ctr" fontAlgn="ctr">
                        <a:buNone/>
                      </a:pPr>
                      <a:r>
                        <a:rPr lang="fr-FR" sz="1200" b="0" i="0" u="none" strike="noStrike">
                          <a:solidFill>
                            <a:srgbClr val="000000"/>
                          </a:solidFill>
                          <a:effectLst/>
                          <a:latin typeface="Montserrat SemiBold" panose="00000700000000000000" pitchFamily="2" charset="0"/>
                        </a:rPr>
                        <a:t>Bâtiment(s)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dirty="0">
                          <a:solidFill>
                            <a:srgbClr val="000000"/>
                          </a:solidFill>
                          <a:effectLst/>
                          <a:latin typeface="Montserrat SemiBold" panose="00000700000000000000" pitchFamily="2" charset="0"/>
                        </a:rPr>
                        <a:t>Nature des travaux envisagés sur la production de chauffage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Energie de référence choisie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dirty="0">
                          <a:solidFill>
                            <a:srgbClr val="000000"/>
                          </a:solidFill>
                          <a:effectLst/>
                          <a:latin typeface="Montserrat SemiBold" panose="00000700000000000000" pitchFamily="2" charset="0"/>
                        </a:rPr>
                        <a:t>Economies d'énergie</a:t>
                      </a:r>
                    </a:p>
                    <a:p>
                      <a:pPr algn="ctr" fontAlgn="ctr">
                        <a:buNone/>
                      </a:pPr>
                      <a:r>
                        <a:rPr lang="fr-FR" sz="1200" b="0" i="0" u="none" strike="noStrike" dirty="0">
                          <a:solidFill>
                            <a:srgbClr val="000000"/>
                          </a:solidFill>
                          <a:effectLst/>
                          <a:latin typeface="Montserrat SemiBold" panose="00000700000000000000" pitchFamily="2" charset="0"/>
                        </a:rPr>
                        <a:t> (% de réduction)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Puissance de référence (kW)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Conso de référence (après rénovation) MWh PCI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Rendement de production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Besoin utile MWh</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11F"/>
                    </a:solidFill>
                  </a:tcPr>
                </a:tc>
                <a:extLst>
                  <a:ext uri="{0D108BD9-81ED-4DB2-BD59-A6C34878D82A}">
                    <a16:rowId xmlns:a16="http://schemas.microsoft.com/office/drawing/2014/main" val="2029148338"/>
                  </a:ext>
                </a:extLst>
              </a:tr>
              <a:tr h="190500">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 MWh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6245489"/>
                  </a:ext>
                </a:extLst>
              </a:tr>
              <a:tr h="190500">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 MWh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7289573"/>
                  </a:ext>
                </a:extLst>
              </a:tr>
              <a:tr h="190500">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 MWh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6983523"/>
                  </a:ext>
                </a:extLst>
              </a:tr>
              <a:tr h="190500">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0 MWh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a:solidFill>
                            <a:srgbClr val="000000"/>
                          </a:solidFill>
                          <a:effectLst/>
                          <a:latin typeface="Montserrat SemiBold" panose="000007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0" i="0" u="none" strike="noStrike" dirty="0">
                          <a:solidFill>
                            <a:srgbClr val="000000"/>
                          </a:solidFill>
                          <a:effectLst/>
                          <a:latin typeface="Montserrat SemiBold" panose="00000700000000000000" pitchFamily="2"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9342464"/>
                  </a:ext>
                </a:extLst>
              </a:tr>
            </a:tbl>
          </a:graphicData>
        </a:graphic>
      </p:graphicFrame>
    </p:spTree>
    <p:extLst>
      <p:ext uri="{BB962C8B-B14F-4D97-AF65-F5344CB8AC3E}">
        <p14:creationId xmlns:p14="http://schemas.microsoft.com/office/powerpoint/2010/main" val="2656929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9DC81B05-8128-57E0-1E6A-83B4D648BBD2}"/>
            </a:ext>
          </a:extLst>
        </p:cNvPr>
        <p:cNvGrpSpPr/>
        <p:nvPr/>
      </p:nvGrpSpPr>
      <p:grpSpPr>
        <a:xfrm>
          <a:off x="0" y="0"/>
          <a:ext cx="0" cy="0"/>
          <a:chOff x="0" y="0"/>
          <a:chExt cx="0" cy="0"/>
        </a:xfrm>
      </p:grpSpPr>
      <p:sp>
        <p:nvSpPr>
          <p:cNvPr id="288" name="Google Shape;288;p32">
            <a:extLst>
              <a:ext uri="{FF2B5EF4-FFF2-40B4-BE49-F238E27FC236}">
                <a16:creationId xmlns:a16="http://schemas.microsoft.com/office/drawing/2014/main" id="{E8F57131-5031-590C-A87E-D6996BEE8313}"/>
              </a:ext>
            </a:extLst>
          </p:cNvPr>
          <p:cNvSpPr txBox="1">
            <a:spLocks noGrp="1"/>
          </p:cNvSpPr>
          <p:nvPr>
            <p:ph type="title"/>
          </p:nvPr>
        </p:nvSpPr>
        <p:spPr>
          <a:xfrm>
            <a:off x="1652700" y="890050"/>
            <a:ext cx="11460900" cy="1145400"/>
          </a:xfrm>
          <a:prstGeom prst="rect">
            <a:avLst/>
          </a:prstGeom>
        </p:spPr>
        <p:txBody>
          <a:bodyPr spcFirstLastPara="1" wrap="square" lIns="182850" tIns="182850" rIns="182850" bIns="182850" anchor="t" anchorCtr="0">
            <a:normAutofit/>
          </a:bodyPr>
          <a:lstStyle/>
          <a:p>
            <a:pPr marL="0" lvl="0" indent="0" algn="l" rtl="0">
              <a:spcBef>
                <a:spcPts val="0"/>
              </a:spcBef>
              <a:spcAft>
                <a:spcPts val="0"/>
              </a:spcAft>
              <a:buNone/>
            </a:pPr>
            <a:r>
              <a:rPr lang="fr-FR" noProof="0" dirty="0"/>
              <a:t>Les scénarii étudiés</a:t>
            </a:r>
          </a:p>
        </p:txBody>
      </p:sp>
      <p:graphicFrame>
        <p:nvGraphicFramePr>
          <p:cNvPr id="2" name="Google Shape;395;p39">
            <a:extLst>
              <a:ext uri="{FF2B5EF4-FFF2-40B4-BE49-F238E27FC236}">
                <a16:creationId xmlns:a16="http://schemas.microsoft.com/office/drawing/2014/main" id="{03C28E1E-27B4-0922-AFE4-2806E505712B}"/>
              </a:ext>
            </a:extLst>
          </p:cNvPr>
          <p:cNvGraphicFramePr/>
          <p:nvPr>
            <p:extLst>
              <p:ext uri="{D42A27DB-BD31-4B8C-83A1-F6EECF244321}">
                <p14:modId xmlns:p14="http://schemas.microsoft.com/office/powerpoint/2010/main" val="1854078414"/>
              </p:ext>
            </p:extLst>
          </p:nvPr>
        </p:nvGraphicFramePr>
        <p:xfrm>
          <a:off x="492374" y="2478506"/>
          <a:ext cx="16746313" cy="3547594"/>
        </p:xfrm>
        <a:graphic>
          <a:graphicData uri="http://schemas.openxmlformats.org/drawingml/2006/table">
            <a:tbl>
              <a:tblPr>
                <a:noFill/>
              </a:tblPr>
              <a:tblGrid>
                <a:gridCol w="2350220">
                  <a:extLst>
                    <a:ext uri="{9D8B030D-6E8A-4147-A177-3AD203B41FA5}">
                      <a16:colId xmlns:a16="http://schemas.microsoft.com/office/drawing/2014/main" val="20000"/>
                    </a:ext>
                  </a:extLst>
                </a:gridCol>
                <a:gridCol w="2350220">
                  <a:extLst>
                    <a:ext uri="{9D8B030D-6E8A-4147-A177-3AD203B41FA5}">
                      <a16:colId xmlns:a16="http://schemas.microsoft.com/office/drawing/2014/main" val="20530330"/>
                    </a:ext>
                  </a:extLst>
                </a:gridCol>
                <a:gridCol w="1985831">
                  <a:extLst>
                    <a:ext uri="{9D8B030D-6E8A-4147-A177-3AD203B41FA5}">
                      <a16:colId xmlns:a16="http://schemas.microsoft.com/office/drawing/2014/main" val="20001"/>
                    </a:ext>
                  </a:extLst>
                </a:gridCol>
                <a:gridCol w="2073121">
                  <a:extLst>
                    <a:ext uri="{9D8B030D-6E8A-4147-A177-3AD203B41FA5}">
                      <a16:colId xmlns:a16="http://schemas.microsoft.com/office/drawing/2014/main" val="20002"/>
                    </a:ext>
                  </a:extLst>
                </a:gridCol>
                <a:gridCol w="1571196">
                  <a:extLst>
                    <a:ext uri="{9D8B030D-6E8A-4147-A177-3AD203B41FA5}">
                      <a16:colId xmlns:a16="http://schemas.microsoft.com/office/drawing/2014/main" val="20003"/>
                    </a:ext>
                  </a:extLst>
                </a:gridCol>
                <a:gridCol w="1331147">
                  <a:extLst>
                    <a:ext uri="{9D8B030D-6E8A-4147-A177-3AD203B41FA5}">
                      <a16:colId xmlns:a16="http://schemas.microsoft.com/office/drawing/2014/main" val="20004"/>
                    </a:ext>
                  </a:extLst>
                </a:gridCol>
                <a:gridCol w="1723956">
                  <a:extLst>
                    <a:ext uri="{9D8B030D-6E8A-4147-A177-3AD203B41FA5}">
                      <a16:colId xmlns:a16="http://schemas.microsoft.com/office/drawing/2014/main" val="20005"/>
                    </a:ext>
                  </a:extLst>
                </a:gridCol>
                <a:gridCol w="1615136">
                  <a:extLst>
                    <a:ext uri="{9D8B030D-6E8A-4147-A177-3AD203B41FA5}">
                      <a16:colId xmlns:a16="http://schemas.microsoft.com/office/drawing/2014/main" val="20006"/>
                    </a:ext>
                  </a:extLst>
                </a:gridCol>
                <a:gridCol w="1745486">
                  <a:extLst>
                    <a:ext uri="{9D8B030D-6E8A-4147-A177-3AD203B41FA5}">
                      <a16:colId xmlns:a16="http://schemas.microsoft.com/office/drawing/2014/main" val="20007"/>
                    </a:ext>
                  </a:extLst>
                </a:gridCol>
              </a:tblGrid>
              <a:tr h="1732542">
                <a:tc>
                  <a:txBody>
                    <a:bodyPr/>
                    <a:lstStyle/>
                    <a:p>
                      <a:pPr marL="0" marR="0" lvl="0" indent="0" algn="ctr" rtl="0">
                        <a:lnSpc>
                          <a:spcPct val="100000"/>
                        </a:lnSpc>
                        <a:spcBef>
                          <a:spcPts val="0"/>
                        </a:spcBef>
                        <a:spcAft>
                          <a:spcPts val="0"/>
                        </a:spcAft>
                        <a:buClr>
                          <a:srgbClr val="000000"/>
                        </a:buClr>
                        <a:buSzPts val="800"/>
                        <a:buFont typeface="Arial"/>
                        <a:buNone/>
                      </a:pPr>
                      <a:r>
                        <a:rPr lang="fr-FR" sz="1600" b="1" i="0" u="none" strike="noStrike" cap="none" dirty="0">
                          <a:solidFill>
                            <a:srgbClr val="000000"/>
                          </a:solidFill>
                          <a:latin typeface="Montserrat SemiBold" panose="00000700000000000000" pitchFamily="2" charset="0"/>
                          <a:cs typeface="Arial"/>
                          <a:sym typeface="Arial"/>
                        </a:rPr>
                        <a:t>Scénario</a:t>
                      </a:r>
                      <a:endParaRPr sz="3600" u="none" strike="noStrike" cap="none" dirty="0">
                        <a:latin typeface="Montserrat SemiBold" panose="00000700000000000000" pitchFamily="2" charset="0"/>
                      </a:endParaRPr>
                    </a:p>
                  </a:txBody>
                  <a:tcPr marL="45725" marR="45725" marT="45725" marB="45725" anchor="ctr">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lang="fr-FR" sz="1600" b="1" i="0" u="none" strike="noStrike" cap="none" dirty="0">
                          <a:solidFill>
                            <a:srgbClr val="000000"/>
                          </a:solidFill>
                          <a:latin typeface="Montserrat SemiBold" panose="00000700000000000000" pitchFamily="2" charset="0"/>
                          <a:ea typeface="Arial"/>
                          <a:cs typeface="Arial"/>
                          <a:sym typeface="Arial"/>
                        </a:rPr>
                        <a:t>Bâtiment(s)</a:t>
                      </a:r>
                      <a:endParaRPr lang="fr-FR" sz="1600" b="1" i="0" u="none" strike="noStrike" cap="none" dirty="0">
                        <a:solidFill>
                          <a:srgbClr val="000000"/>
                        </a:solidFill>
                        <a:latin typeface="Montserrat SemiBold" panose="00000700000000000000" pitchFamily="2" charset="0"/>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1600" b="1" i="0" u="none" strike="noStrike" cap="none" dirty="0">
                        <a:solidFill>
                          <a:srgbClr val="000000"/>
                        </a:solidFill>
                        <a:latin typeface="Montserrat SemiBold" panose="00000700000000000000" pitchFamily="2" charset="0"/>
                        <a:cs typeface="Arial"/>
                        <a:sym typeface="Arial"/>
                      </a:endParaRPr>
                    </a:p>
                  </a:txBody>
                  <a:tcPr marL="45725" marR="45725" marT="45725" marB="457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fr-FR" sz="1600" b="1" i="0" u="none" strike="noStrike" cap="none" dirty="0">
                          <a:solidFill>
                            <a:srgbClr val="000000"/>
                          </a:solidFill>
                          <a:latin typeface="Montserrat SemiBold" panose="00000700000000000000" pitchFamily="2" charset="0"/>
                          <a:ea typeface="Arial"/>
                          <a:cs typeface="Arial"/>
                          <a:sym typeface="Arial"/>
                        </a:rPr>
                        <a:t>Nature des travaux envisagés sur la production de chauffage</a:t>
                      </a:r>
                      <a:endParaRPr sz="1600" b="1" i="0" u="none" strike="noStrike" cap="none" dirty="0">
                        <a:solidFill>
                          <a:srgbClr val="000000"/>
                        </a:solidFill>
                        <a:latin typeface="Montserrat SemiBold" panose="00000700000000000000" pitchFamily="2" charset="0"/>
                        <a:cs typeface="Arial"/>
                        <a:sym typeface="Arial"/>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fr-FR" sz="1600" b="1" i="0" u="none" strike="noStrike" cap="none" dirty="0">
                          <a:solidFill>
                            <a:srgbClr val="000000"/>
                          </a:solidFill>
                          <a:latin typeface="Montserrat SemiBold" panose="00000700000000000000" pitchFamily="2" charset="0"/>
                          <a:ea typeface="Arial"/>
                          <a:cs typeface="Arial"/>
                          <a:sym typeface="Arial"/>
                        </a:rPr>
                        <a:t>Energie de référence choisie</a:t>
                      </a:r>
                      <a:endParaRPr sz="3600" u="none" strike="noStrike" cap="none" dirty="0">
                        <a:latin typeface="Montserrat SemiBold" panose="00000700000000000000" pitchFamily="2" charset="0"/>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fr-FR" sz="1600" b="1" i="0" u="none" strike="noStrike" cap="none" dirty="0">
                          <a:solidFill>
                            <a:srgbClr val="000000"/>
                          </a:solidFill>
                          <a:latin typeface="Montserrat SemiBold" panose="00000700000000000000" pitchFamily="2" charset="0"/>
                          <a:ea typeface="Arial"/>
                          <a:cs typeface="Arial"/>
                          <a:sym typeface="Arial"/>
                        </a:rPr>
                        <a:t>Economies d'énergie (% de réduction)</a:t>
                      </a:r>
                      <a:endParaRPr sz="3600" u="none" strike="noStrike" cap="none" dirty="0">
                        <a:latin typeface="Montserrat SemiBold" panose="00000700000000000000" pitchFamily="2" charset="0"/>
                      </a:endParaRPr>
                    </a:p>
                  </a:txBody>
                  <a:tcPr marL="45725" marR="45725" marT="45725" marB="457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fr-FR" sz="1600" b="1" i="0" u="none" strike="noStrike" cap="none" dirty="0">
                          <a:solidFill>
                            <a:srgbClr val="000000"/>
                          </a:solidFill>
                          <a:latin typeface="Montserrat SemiBold" panose="00000700000000000000" pitchFamily="2" charset="0"/>
                          <a:ea typeface="Arial"/>
                          <a:cs typeface="Arial"/>
                          <a:sym typeface="Arial"/>
                        </a:rPr>
                        <a:t>Puissance de référence (kW)</a:t>
                      </a:r>
                      <a:endParaRPr sz="3600" u="none" strike="noStrike" cap="none" dirty="0">
                        <a:latin typeface="Montserrat SemiBold" panose="00000700000000000000" pitchFamily="2" charset="0"/>
                      </a:endParaRPr>
                    </a:p>
                  </a:txBody>
                  <a:tcPr marL="45725" marR="45725" marT="45725" marB="457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fr-FR" sz="1600" b="1" i="0" u="none" strike="noStrike" cap="none" dirty="0">
                          <a:solidFill>
                            <a:srgbClr val="000000"/>
                          </a:solidFill>
                          <a:latin typeface="Montserrat SemiBold" panose="00000700000000000000" pitchFamily="2" charset="0"/>
                          <a:ea typeface="Arial"/>
                          <a:cs typeface="Arial"/>
                          <a:sym typeface="Arial"/>
                        </a:rPr>
                        <a:t>Consommation MWh PCI</a:t>
                      </a:r>
                      <a:endParaRPr sz="3600" u="none" strike="noStrike" cap="none" dirty="0">
                        <a:latin typeface="Montserrat SemiBold" panose="00000700000000000000" pitchFamily="2" charset="0"/>
                      </a:endParaRPr>
                    </a:p>
                  </a:txBody>
                  <a:tcPr marL="45725" marR="45725" marT="45725" marB="457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fr-FR" sz="1600" b="1" i="0" u="none" strike="noStrike" cap="none" dirty="0">
                          <a:solidFill>
                            <a:srgbClr val="000000"/>
                          </a:solidFill>
                          <a:latin typeface="Montserrat SemiBold" panose="00000700000000000000" pitchFamily="2" charset="0"/>
                          <a:ea typeface="Arial"/>
                          <a:cs typeface="Arial"/>
                          <a:sym typeface="Arial"/>
                        </a:rPr>
                        <a:t>Rendement de production</a:t>
                      </a:r>
                      <a:endParaRPr sz="3600" u="none" strike="noStrike" cap="none" dirty="0">
                        <a:latin typeface="Montserrat SemiBold" panose="00000700000000000000" pitchFamily="2" charset="0"/>
                      </a:endParaRPr>
                    </a:p>
                  </a:txBody>
                  <a:tcPr marL="45725" marR="45725" marT="45725" marB="457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fr-FR" sz="1600" b="1" i="0" u="none" strike="noStrike" cap="none" dirty="0">
                          <a:solidFill>
                            <a:srgbClr val="000000"/>
                          </a:solidFill>
                          <a:latin typeface="Montserrat SemiBold" panose="00000700000000000000" pitchFamily="2" charset="0"/>
                          <a:ea typeface="Arial"/>
                          <a:cs typeface="Arial"/>
                          <a:sym typeface="Arial"/>
                        </a:rPr>
                        <a:t>Besoin utile MWh</a:t>
                      </a:r>
                      <a:endParaRPr sz="3600" u="none" strike="noStrike" cap="none" dirty="0">
                        <a:latin typeface="Montserrat SemiBold" panose="00000700000000000000" pitchFamily="2" charset="0"/>
                      </a:endParaRPr>
                    </a:p>
                  </a:txBody>
                  <a:tcPr marL="45725" marR="45725" marT="45725" marB="45725" anchor="ctr">
                    <a:lnL w="9525"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5C11F"/>
                    </a:solidFill>
                  </a:tcPr>
                </a:tc>
                <a:extLst>
                  <a:ext uri="{0D108BD9-81ED-4DB2-BD59-A6C34878D82A}">
                    <a16:rowId xmlns:a16="http://schemas.microsoft.com/office/drawing/2014/main" val="10000"/>
                  </a:ext>
                </a:extLst>
              </a:tr>
              <a:tr h="907526">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fr-FR" sz="1600" b="1" i="0" u="none" strike="noStrike" cap="none" dirty="0">
                          <a:solidFill>
                            <a:srgbClr val="000000"/>
                          </a:solidFill>
                          <a:latin typeface="Montserrat SemiBold" panose="00000700000000000000" pitchFamily="2" charset="0"/>
                          <a:cs typeface="Arial"/>
                          <a:sym typeface="Arial"/>
                        </a:rPr>
                        <a:t>1</a:t>
                      </a:r>
                    </a:p>
                  </a:txBody>
                  <a:tcPr marL="0" marR="0" marT="0" marB="0" anchor="ctr">
                    <a:lnL w="12700" cap="flat" cmpd="sng">
                      <a:solidFill>
                        <a:schemeClr val="dk1"/>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Bâtiments </a:t>
                      </a:r>
                    </a:p>
                    <a:p>
                      <a:pPr algn="ctr" fontAlgn="ctr">
                        <a:buNone/>
                      </a:pPr>
                      <a:r>
                        <a:rPr lang="fr-FR" sz="1600" b="1" i="0" u="none" strike="noStrike" cap="none" dirty="0">
                          <a:solidFill>
                            <a:srgbClr val="000000"/>
                          </a:solidFill>
                          <a:latin typeface="Montserrat SemiBold" panose="00000700000000000000" pitchFamily="2" charset="0"/>
                          <a:cs typeface="Arial"/>
                          <a:sym typeface="Arial"/>
                        </a:rPr>
                        <a:t>Ouest et Est</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Chaufferie dédiée commune géothermie</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Géothermie +</a:t>
                      </a:r>
                    </a:p>
                    <a:p>
                      <a:pPr algn="ctr" fontAlgn="ctr">
                        <a:buNone/>
                      </a:pPr>
                      <a:r>
                        <a:rPr lang="fr-FR" sz="1600" b="1" i="0" u="none" strike="noStrike" cap="none" dirty="0">
                          <a:solidFill>
                            <a:srgbClr val="000000"/>
                          </a:solidFill>
                          <a:latin typeface="Montserrat SemiBold" panose="00000700000000000000" pitchFamily="2" charset="0"/>
                          <a:cs typeface="Arial"/>
                          <a:sym typeface="Arial"/>
                        </a:rPr>
                        <a:t>Gaz naturel</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95 (40+55)</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66 MWh</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250%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167 MWh</a:t>
                      </a:r>
                    </a:p>
                  </a:txBody>
                  <a:tcPr marL="0" marR="0" marT="0" marB="0" anchor="ctr">
                    <a:lnL w="9525" cap="flat" cmpd="sng" algn="ctr">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934480032"/>
                  </a:ext>
                </a:extLst>
              </a:tr>
              <a:tr h="907526">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fr-FR" sz="1600" b="1" i="0" u="none" strike="noStrike" cap="none" dirty="0">
                          <a:solidFill>
                            <a:srgbClr val="000000"/>
                          </a:solidFill>
                          <a:latin typeface="Montserrat SemiBold" panose="00000700000000000000" pitchFamily="2" charset="0"/>
                          <a:cs typeface="Arial"/>
                          <a:sym typeface="Arial"/>
                        </a:rPr>
                        <a:t>2</a:t>
                      </a:r>
                    </a:p>
                  </a:txBody>
                  <a:tcPr marL="0" marR="0" marT="0" marB="0" anchor="ctr">
                    <a:lnL w="12700" cap="flat" cmpd="sng">
                      <a:solidFill>
                        <a:schemeClr val="dk1"/>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Bâtiments </a:t>
                      </a:r>
                    </a:p>
                    <a:p>
                      <a:pPr algn="ctr" fontAlgn="ctr">
                        <a:buNone/>
                      </a:pPr>
                      <a:r>
                        <a:rPr lang="fr-FR" sz="1600" b="1" i="0" u="none" strike="noStrike" cap="none" dirty="0">
                          <a:solidFill>
                            <a:srgbClr val="000000"/>
                          </a:solidFill>
                          <a:latin typeface="Montserrat SemiBold" panose="00000700000000000000" pitchFamily="2" charset="0"/>
                          <a:cs typeface="Arial"/>
                          <a:sym typeface="Arial"/>
                        </a:rPr>
                        <a:t>Ouest et Est</a:t>
                      </a:r>
                    </a:p>
                    <a:p>
                      <a:pPr algn="ctr" fontAlgn="ctr">
                        <a:buNone/>
                      </a:pPr>
                      <a:endParaRPr lang="fr-FR" sz="1600" b="1" i="0" u="none" strike="noStrike" cap="none" dirty="0">
                        <a:solidFill>
                          <a:srgbClr val="000000"/>
                        </a:solidFill>
                        <a:latin typeface="Montserrat SemiBold" panose="00000700000000000000" pitchFamily="2" charset="0"/>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Chaufferie dédiée commune bois granulé</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Bois granulé</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90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196</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90%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CE6F1"/>
                    </a:solidFill>
                  </a:tcPr>
                </a:tc>
                <a:tc>
                  <a:txBody>
                    <a:bodyPr/>
                    <a:lstStyle/>
                    <a:p>
                      <a:pPr algn="ctr" fontAlgn="ctr">
                        <a:buNone/>
                      </a:pPr>
                      <a:r>
                        <a:rPr lang="fr-FR" sz="1600" b="1" i="0" u="none" strike="noStrike" cap="none" dirty="0">
                          <a:solidFill>
                            <a:srgbClr val="000000"/>
                          </a:solidFill>
                          <a:latin typeface="Montserrat SemiBold" panose="00000700000000000000" pitchFamily="2" charset="0"/>
                          <a:cs typeface="Arial"/>
                          <a:sym typeface="Arial"/>
                        </a:rPr>
                        <a:t>167 MWh</a:t>
                      </a:r>
                    </a:p>
                  </a:txBody>
                  <a:tcPr marL="0" marR="0" marT="0" marB="0" anchor="ctr">
                    <a:lnL w="9525" cap="flat" cmpd="sng" algn="ctr">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469380493"/>
                  </a:ext>
                </a:extLst>
              </a:tr>
            </a:tbl>
          </a:graphicData>
        </a:graphic>
      </p:graphicFrame>
      <p:sp>
        <p:nvSpPr>
          <p:cNvPr id="7" name="Google Shape;287;p32">
            <a:extLst>
              <a:ext uri="{FF2B5EF4-FFF2-40B4-BE49-F238E27FC236}">
                <a16:creationId xmlns:a16="http://schemas.microsoft.com/office/drawing/2014/main" id="{D9C3A3B2-F09E-B3B9-028C-F34F3A8A4404}"/>
              </a:ext>
            </a:extLst>
          </p:cNvPr>
          <p:cNvSpPr txBox="1">
            <a:spLocks noGrp="1"/>
          </p:cNvSpPr>
          <p:nvPr>
            <p:ph type="body" idx="1"/>
          </p:nvPr>
        </p:nvSpPr>
        <p:spPr>
          <a:xfrm>
            <a:off x="318836" y="6450227"/>
            <a:ext cx="17650327" cy="3355029"/>
          </a:xfrm>
          <a:prstGeom prst="rect">
            <a:avLst/>
          </a:prstGeom>
          <a:ln>
            <a:solidFill>
              <a:schemeClr val="bg2"/>
            </a:solidFill>
          </a:ln>
        </p:spPr>
        <p:txBody>
          <a:bodyPr spcFirstLastPara="1" wrap="square" lIns="182850" tIns="182850" rIns="182850" bIns="182850" anchor="t" anchorCtr="0">
            <a:normAutofit lnSpcReduction="10000"/>
          </a:bodyPr>
          <a:lstStyle/>
          <a:p>
            <a:pPr marL="1257300" lvl="2" indent="-342900">
              <a:lnSpc>
                <a:spcPct val="170000"/>
              </a:lnSpc>
              <a:spcAft>
                <a:spcPts val="2400"/>
              </a:spcAft>
            </a:pPr>
            <a:r>
              <a:rPr lang="fr-FR" b="1" noProof="0" dirty="0"/>
              <a:t>Le scénario étudié s</a:t>
            </a:r>
            <a:r>
              <a:rPr lang="fr-FR" b="1" dirty="0" err="1"/>
              <a:t>era</a:t>
            </a:r>
            <a:r>
              <a:rPr lang="fr-FR" b="1" dirty="0"/>
              <a:t> basé sur la situation actuelle pour répondre au besoin immédiat. </a:t>
            </a:r>
          </a:p>
          <a:p>
            <a:pPr marL="1257300" lvl="2" indent="-342900">
              <a:lnSpc>
                <a:spcPct val="170000"/>
              </a:lnSpc>
              <a:spcAft>
                <a:spcPts val="2400"/>
              </a:spcAft>
            </a:pPr>
            <a:r>
              <a:rPr lang="fr-FR" b="1" dirty="0"/>
              <a:t>Cependant, la géothermie sera dimensionnée en anticipant la baisse de consommation prévue par la rénovation du bâtiment (promesse électorale pour la prochaine mandature). Le complément sera produit via une chaudière gaz.</a:t>
            </a:r>
          </a:p>
        </p:txBody>
      </p:sp>
    </p:spTree>
    <p:extLst>
      <p:ext uri="{BB962C8B-B14F-4D97-AF65-F5344CB8AC3E}">
        <p14:creationId xmlns:p14="http://schemas.microsoft.com/office/powerpoint/2010/main" val="3271546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0"/>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p>
            <a:pPr marL="0" lvl="0" indent="0" algn="ctr" rtl="0">
              <a:lnSpc>
                <a:spcPct val="100000"/>
              </a:lnSpc>
              <a:spcBef>
                <a:spcPts val="0"/>
              </a:spcBef>
              <a:spcAft>
                <a:spcPts val="0"/>
              </a:spcAft>
              <a:buSzPts val="4000"/>
              <a:buNone/>
            </a:pPr>
            <a:r>
              <a:rPr lang="fr-FR" b="1" dirty="0"/>
              <a:t>Etude d’opportunité bois</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p>
            <a:pPr marL="0" lvl="0" indent="0" algn="ctr" rtl="0">
              <a:lnSpc>
                <a:spcPct val="100000"/>
              </a:lnSpc>
              <a:spcBef>
                <a:spcPts val="0"/>
              </a:spcBef>
              <a:spcAft>
                <a:spcPts val="0"/>
              </a:spcAft>
              <a:buSzPts val="4000"/>
              <a:buNone/>
            </a:pPr>
            <a:r>
              <a:rPr lang="fr-FR" b="1"/>
              <a:t>Principe d’une installation bois-énergie</a:t>
            </a:r>
            <a:endParaRPr/>
          </a:p>
        </p:txBody>
      </p:sp>
    </p:spTree>
    <p:extLst>
      <p:ext uri="{BB962C8B-B14F-4D97-AF65-F5344CB8AC3E}">
        <p14:creationId xmlns:p14="http://schemas.microsoft.com/office/powerpoint/2010/main" val="892260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7"/>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Principe d’une installation bois-énergie : l’approvisionnement</a:t>
            </a:r>
            <a:endParaRPr/>
          </a:p>
        </p:txBody>
      </p:sp>
      <p:pic>
        <p:nvPicPr>
          <p:cNvPr id="331" name="Google Shape;331;p17"/>
          <p:cNvPicPr preferRelativeResize="0"/>
          <p:nvPr/>
        </p:nvPicPr>
        <p:blipFill rotWithShape="1">
          <a:blip r:embed="rId3">
            <a:alphaModFix/>
          </a:blip>
          <a:srcRect/>
          <a:stretch/>
        </p:blipFill>
        <p:spPr>
          <a:xfrm>
            <a:off x="3764915" y="7727409"/>
            <a:ext cx="3550852" cy="1507241"/>
          </a:xfrm>
          <a:prstGeom prst="rect">
            <a:avLst/>
          </a:prstGeom>
          <a:noFill/>
          <a:ln>
            <a:noFill/>
          </a:ln>
        </p:spPr>
      </p:pic>
      <p:pic>
        <p:nvPicPr>
          <p:cNvPr id="332" name="Google Shape;332;p17"/>
          <p:cNvPicPr preferRelativeResize="0"/>
          <p:nvPr/>
        </p:nvPicPr>
        <p:blipFill rotWithShape="1">
          <a:blip r:embed="rId4">
            <a:alphaModFix/>
          </a:blip>
          <a:srcRect/>
          <a:stretch/>
        </p:blipFill>
        <p:spPr>
          <a:xfrm>
            <a:off x="126315" y="2522610"/>
            <a:ext cx="3638600" cy="2389653"/>
          </a:xfrm>
          <a:prstGeom prst="rect">
            <a:avLst/>
          </a:prstGeom>
          <a:noFill/>
          <a:ln>
            <a:noFill/>
          </a:ln>
        </p:spPr>
      </p:pic>
      <p:pic>
        <p:nvPicPr>
          <p:cNvPr id="333" name="Google Shape;333;p17"/>
          <p:cNvPicPr preferRelativeResize="0"/>
          <p:nvPr/>
        </p:nvPicPr>
        <p:blipFill rotWithShape="1">
          <a:blip r:embed="rId5">
            <a:alphaModFix/>
          </a:blip>
          <a:srcRect/>
          <a:stretch/>
        </p:blipFill>
        <p:spPr>
          <a:xfrm>
            <a:off x="126314" y="5559090"/>
            <a:ext cx="3628167" cy="1902374"/>
          </a:xfrm>
          <a:prstGeom prst="rect">
            <a:avLst/>
          </a:prstGeom>
          <a:noFill/>
          <a:ln>
            <a:noFill/>
          </a:ln>
        </p:spPr>
      </p:pic>
      <p:sp>
        <p:nvSpPr>
          <p:cNvPr id="334" name="Google Shape;334;p17"/>
          <p:cNvSpPr txBox="1"/>
          <p:nvPr/>
        </p:nvSpPr>
        <p:spPr>
          <a:xfrm>
            <a:off x="126315" y="4808316"/>
            <a:ext cx="3638600" cy="369291"/>
          </a:xfrm>
          <a:prstGeom prst="rect">
            <a:avLst/>
          </a:prstGeom>
          <a:solidFill>
            <a:srgbClr val="95C11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Plaquette forestière</a:t>
            </a:r>
            <a:endParaRPr sz="1800" b="0" i="0" u="none" strike="noStrike" cap="none">
              <a:solidFill>
                <a:srgbClr val="000000"/>
              </a:solidFill>
              <a:latin typeface="Montserrat"/>
              <a:ea typeface="Montserrat"/>
              <a:cs typeface="Montserrat"/>
              <a:sym typeface="Montserrat"/>
            </a:endParaRPr>
          </a:p>
        </p:txBody>
      </p:sp>
      <p:sp>
        <p:nvSpPr>
          <p:cNvPr id="335" name="Google Shape;335;p17"/>
          <p:cNvSpPr txBox="1"/>
          <p:nvPr/>
        </p:nvSpPr>
        <p:spPr>
          <a:xfrm>
            <a:off x="126314" y="7439674"/>
            <a:ext cx="3628166" cy="369291"/>
          </a:xfrm>
          <a:prstGeom prst="rect">
            <a:avLst/>
          </a:prstGeom>
          <a:solidFill>
            <a:srgbClr val="95C11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Connexes de scieries</a:t>
            </a:r>
            <a:endParaRPr sz="1800" b="0" i="0" u="none" strike="noStrike" cap="none">
              <a:solidFill>
                <a:srgbClr val="000000"/>
              </a:solidFill>
              <a:latin typeface="Montserrat"/>
              <a:ea typeface="Montserrat"/>
              <a:cs typeface="Montserrat"/>
              <a:sym typeface="Montserrat"/>
            </a:endParaRPr>
          </a:p>
        </p:txBody>
      </p:sp>
      <p:sp>
        <p:nvSpPr>
          <p:cNvPr id="336" name="Google Shape;336;p17"/>
          <p:cNvSpPr txBox="1"/>
          <p:nvPr/>
        </p:nvSpPr>
        <p:spPr>
          <a:xfrm>
            <a:off x="3764915" y="9234651"/>
            <a:ext cx="3550850" cy="646290"/>
          </a:xfrm>
          <a:prstGeom prst="rect">
            <a:avLst/>
          </a:prstGeom>
          <a:solidFill>
            <a:srgbClr val="95C11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Bois Sortie de Statut Déchet (SSD)</a:t>
            </a:r>
            <a:endParaRPr sz="1800" b="0" i="0" u="none" strike="noStrike" cap="none">
              <a:solidFill>
                <a:srgbClr val="000000"/>
              </a:solidFill>
              <a:latin typeface="Montserrat"/>
              <a:ea typeface="Montserrat"/>
              <a:cs typeface="Montserrat"/>
              <a:sym typeface="Montserrat"/>
            </a:endParaRPr>
          </a:p>
        </p:txBody>
      </p:sp>
      <p:sp>
        <p:nvSpPr>
          <p:cNvPr id="337" name="Google Shape;337;p17"/>
          <p:cNvSpPr txBox="1"/>
          <p:nvPr/>
        </p:nvSpPr>
        <p:spPr>
          <a:xfrm>
            <a:off x="13472010" y="6270577"/>
            <a:ext cx="4355711" cy="369291"/>
          </a:xfrm>
          <a:prstGeom prst="rect">
            <a:avLst/>
          </a:prstGeom>
          <a:solidFill>
            <a:srgbClr val="95C11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Livraison du silo chaufferie </a:t>
            </a:r>
            <a:endParaRPr sz="1800" b="0" i="0" u="none" strike="noStrike" cap="none">
              <a:solidFill>
                <a:srgbClr val="000000"/>
              </a:solidFill>
              <a:latin typeface="Montserrat"/>
              <a:ea typeface="Montserrat"/>
              <a:cs typeface="Montserrat"/>
              <a:sym typeface="Montserrat"/>
            </a:endParaRPr>
          </a:p>
        </p:txBody>
      </p:sp>
      <p:sp>
        <p:nvSpPr>
          <p:cNvPr id="338" name="Google Shape;338;p17"/>
          <p:cNvSpPr txBox="1"/>
          <p:nvPr/>
        </p:nvSpPr>
        <p:spPr>
          <a:xfrm>
            <a:off x="5812741" y="5795950"/>
            <a:ext cx="6070821" cy="369291"/>
          </a:xfrm>
          <a:prstGeom prst="rect">
            <a:avLst/>
          </a:prstGeom>
          <a:solidFill>
            <a:srgbClr val="95C11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Bâtiment pour le stockage et le séchage </a:t>
            </a:r>
            <a:endParaRPr sz="1800" b="1" i="0" u="none" strike="noStrike" cap="none">
              <a:solidFill>
                <a:srgbClr val="FFFFFF"/>
              </a:solidFill>
              <a:latin typeface="Montserrat"/>
              <a:ea typeface="Montserrat"/>
              <a:cs typeface="Montserrat"/>
              <a:sym typeface="Montserrat"/>
            </a:endParaRPr>
          </a:p>
        </p:txBody>
      </p:sp>
      <p:pic>
        <p:nvPicPr>
          <p:cNvPr id="339" name="Google Shape;339;p17"/>
          <p:cNvPicPr preferRelativeResize="0"/>
          <p:nvPr/>
        </p:nvPicPr>
        <p:blipFill rotWithShape="1">
          <a:blip r:embed="rId6">
            <a:alphaModFix/>
          </a:blip>
          <a:srcRect/>
          <a:stretch/>
        </p:blipFill>
        <p:spPr>
          <a:xfrm>
            <a:off x="13472011" y="3217425"/>
            <a:ext cx="4355711" cy="3037283"/>
          </a:xfrm>
          <a:prstGeom prst="rect">
            <a:avLst/>
          </a:prstGeom>
          <a:noFill/>
          <a:ln>
            <a:noFill/>
          </a:ln>
        </p:spPr>
      </p:pic>
      <p:pic>
        <p:nvPicPr>
          <p:cNvPr id="340" name="Google Shape;340;p17"/>
          <p:cNvPicPr preferRelativeResize="0"/>
          <p:nvPr/>
        </p:nvPicPr>
        <p:blipFill rotWithShape="1">
          <a:blip r:embed="rId7">
            <a:alphaModFix/>
          </a:blip>
          <a:srcRect/>
          <a:stretch/>
        </p:blipFill>
        <p:spPr>
          <a:xfrm>
            <a:off x="5773503" y="2755059"/>
            <a:ext cx="6099512" cy="3037283"/>
          </a:xfrm>
          <a:prstGeom prst="rect">
            <a:avLst/>
          </a:prstGeom>
          <a:noFill/>
          <a:ln>
            <a:noFill/>
          </a:ln>
        </p:spPr>
      </p:pic>
      <p:sp>
        <p:nvSpPr>
          <p:cNvPr id="341" name="Google Shape;341;p17"/>
          <p:cNvSpPr txBox="1"/>
          <p:nvPr/>
        </p:nvSpPr>
        <p:spPr>
          <a:xfrm>
            <a:off x="10400118" y="5485187"/>
            <a:ext cx="154761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a:solidFill>
                  <a:srgbClr val="000000"/>
                </a:solidFill>
                <a:latin typeface="Arial"/>
                <a:ea typeface="Arial"/>
                <a:cs typeface="Arial"/>
                <a:sym typeface="Arial"/>
              </a:rPr>
              <a:t>Source : AILE</a:t>
            </a:r>
            <a:endParaRPr sz="2000" b="0" i="0" u="none" strike="noStrike" cap="none">
              <a:solidFill>
                <a:srgbClr val="000000"/>
              </a:solidFill>
              <a:latin typeface="Arial"/>
              <a:ea typeface="Arial"/>
              <a:cs typeface="Arial"/>
              <a:sym typeface="Arial"/>
            </a:endParaRPr>
          </a:p>
        </p:txBody>
      </p:sp>
      <p:sp>
        <p:nvSpPr>
          <p:cNvPr id="342" name="Google Shape;342;p17"/>
          <p:cNvSpPr txBox="1"/>
          <p:nvPr/>
        </p:nvSpPr>
        <p:spPr>
          <a:xfrm>
            <a:off x="16521927" y="9615650"/>
            <a:ext cx="158293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a:solidFill>
                  <a:srgbClr val="000000"/>
                </a:solidFill>
                <a:latin typeface="Arial"/>
                <a:ea typeface="Arial"/>
                <a:cs typeface="Arial"/>
                <a:sym typeface="Arial"/>
              </a:rPr>
              <a:t>Source : CIBE</a:t>
            </a:r>
            <a:endParaRPr sz="2000" b="0" i="0" u="none" strike="noStrike" cap="none">
              <a:solidFill>
                <a:srgbClr val="000000"/>
              </a:solidFill>
              <a:latin typeface="Arial"/>
              <a:ea typeface="Arial"/>
              <a:cs typeface="Arial"/>
              <a:sym typeface="Arial"/>
            </a:endParaRPr>
          </a:p>
        </p:txBody>
      </p:sp>
      <p:sp>
        <p:nvSpPr>
          <p:cNvPr id="343" name="Google Shape;343;p17"/>
          <p:cNvSpPr txBox="1"/>
          <p:nvPr/>
        </p:nvSpPr>
        <p:spPr>
          <a:xfrm>
            <a:off x="7781224" y="9238031"/>
            <a:ext cx="2076176" cy="646290"/>
          </a:xfrm>
          <a:prstGeom prst="rect">
            <a:avLst/>
          </a:prstGeom>
          <a:solidFill>
            <a:srgbClr val="95C11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Déchets verts </a:t>
            </a:r>
            <a:endParaRPr/>
          </a:p>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ICPE - 2910A</a:t>
            </a:r>
            <a:endParaRPr sz="1800" b="0" i="0" u="none" strike="noStrike" cap="none">
              <a:solidFill>
                <a:srgbClr val="000000"/>
              </a:solidFill>
              <a:latin typeface="Montserrat"/>
              <a:ea typeface="Montserrat"/>
              <a:cs typeface="Montserrat"/>
              <a:sym typeface="Montserrat"/>
            </a:endParaRPr>
          </a:p>
        </p:txBody>
      </p:sp>
      <p:sp>
        <p:nvSpPr>
          <p:cNvPr id="344" name="Google Shape;344;p17"/>
          <p:cNvSpPr txBox="1"/>
          <p:nvPr/>
        </p:nvSpPr>
        <p:spPr>
          <a:xfrm>
            <a:off x="10400118" y="9229834"/>
            <a:ext cx="3064999" cy="646290"/>
          </a:xfrm>
          <a:prstGeom prst="rect">
            <a:avLst/>
          </a:prstGeom>
          <a:solidFill>
            <a:srgbClr val="95C11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Bois déchets </a:t>
            </a:r>
            <a:endParaRPr/>
          </a:p>
          <a:p>
            <a:pPr marL="0" marR="0" lvl="0" indent="0" algn="ctr" rtl="0">
              <a:lnSpc>
                <a:spcPct val="100000"/>
              </a:lnSpc>
              <a:spcBef>
                <a:spcPts val="0"/>
              </a:spcBef>
              <a:spcAft>
                <a:spcPts val="0"/>
              </a:spcAft>
              <a:buClr>
                <a:srgbClr val="FFFFFF"/>
              </a:buClr>
              <a:buSzPts val="1400"/>
              <a:buFont typeface="Arial"/>
              <a:buNone/>
            </a:pPr>
            <a:r>
              <a:rPr lang="fr-FR" sz="1800" b="1" i="0" u="none" strike="noStrike" cap="none">
                <a:solidFill>
                  <a:srgbClr val="FFFFFF"/>
                </a:solidFill>
                <a:latin typeface="Montserrat"/>
                <a:ea typeface="Montserrat"/>
                <a:cs typeface="Montserrat"/>
                <a:sym typeface="Montserrat"/>
              </a:rPr>
              <a:t>ICPE-1771</a:t>
            </a:r>
            <a:endParaRPr sz="1800" b="0" i="0" u="none" strike="noStrike" cap="none">
              <a:solidFill>
                <a:srgbClr val="000000"/>
              </a:solidFill>
              <a:latin typeface="Montserrat"/>
              <a:ea typeface="Montserrat"/>
              <a:cs typeface="Montserrat"/>
              <a:sym typeface="Montserrat"/>
            </a:endParaRPr>
          </a:p>
        </p:txBody>
      </p:sp>
      <p:pic>
        <p:nvPicPr>
          <p:cNvPr id="345" name="Google Shape;345;p17" descr="Des bois de classe B, qu'est-ce que c'est? | Anor Environnement"/>
          <p:cNvPicPr preferRelativeResize="0"/>
          <p:nvPr/>
        </p:nvPicPr>
        <p:blipFill rotWithShape="1">
          <a:blip r:embed="rId8">
            <a:alphaModFix/>
          </a:blip>
          <a:srcRect/>
          <a:stretch/>
        </p:blipFill>
        <p:spPr>
          <a:xfrm>
            <a:off x="10400118" y="7174690"/>
            <a:ext cx="3071892" cy="2047928"/>
          </a:xfrm>
          <a:prstGeom prst="rect">
            <a:avLst/>
          </a:prstGeom>
          <a:noFill/>
          <a:ln>
            <a:noFill/>
          </a:ln>
        </p:spPr>
      </p:pic>
      <p:pic>
        <p:nvPicPr>
          <p:cNvPr id="346" name="Google Shape;346;p17"/>
          <p:cNvPicPr preferRelativeResize="0"/>
          <p:nvPr/>
        </p:nvPicPr>
        <p:blipFill rotWithShape="1">
          <a:blip r:embed="rId9">
            <a:alphaModFix/>
          </a:blip>
          <a:srcRect/>
          <a:stretch/>
        </p:blipFill>
        <p:spPr>
          <a:xfrm>
            <a:off x="7800805" y="7683692"/>
            <a:ext cx="2056595" cy="1557132"/>
          </a:xfrm>
          <a:prstGeom prst="rect">
            <a:avLst/>
          </a:prstGeom>
          <a:noFill/>
          <a:ln>
            <a:noFill/>
          </a:ln>
        </p:spPr>
      </p:pic>
      <p:sp>
        <p:nvSpPr>
          <p:cNvPr id="347" name="Google Shape;347;p17"/>
          <p:cNvSpPr/>
          <p:nvPr/>
        </p:nvSpPr>
        <p:spPr>
          <a:xfrm rot="3213385">
            <a:off x="11915261" y="1589033"/>
            <a:ext cx="1981800" cy="2033700"/>
          </a:xfrm>
          <a:prstGeom prst="bentArrow">
            <a:avLst>
              <a:gd name="adj1" fmla="val 18919"/>
              <a:gd name="adj2" fmla="val 24452"/>
              <a:gd name="adj3" fmla="val 25000"/>
              <a:gd name="adj4" fmla="val 75000"/>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7"/>
          <p:cNvSpPr/>
          <p:nvPr/>
        </p:nvSpPr>
        <p:spPr>
          <a:xfrm rot="7858822">
            <a:off x="5394876" y="6647235"/>
            <a:ext cx="1524518" cy="707700"/>
          </a:xfrm>
          <a:prstGeom prst="leftArrow">
            <a:avLst>
              <a:gd name="adj1" fmla="val 50000"/>
              <a:gd name="adj2" fmla="val 50000"/>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7"/>
          <p:cNvSpPr/>
          <p:nvPr/>
        </p:nvSpPr>
        <p:spPr>
          <a:xfrm rot="9056782">
            <a:off x="3982114" y="5707553"/>
            <a:ext cx="1524518" cy="707700"/>
          </a:xfrm>
          <a:prstGeom prst="leftArrow">
            <a:avLst>
              <a:gd name="adj1" fmla="val 50000"/>
              <a:gd name="adj2" fmla="val 50000"/>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7"/>
          <p:cNvSpPr/>
          <p:nvPr/>
        </p:nvSpPr>
        <p:spPr>
          <a:xfrm rot="-10244422">
            <a:off x="4048472" y="3619142"/>
            <a:ext cx="1524518" cy="707700"/>
          </a:xfrm>
          <a:prstGeom prst="leftArrow">
            <a:avLst>
              <a:gd name="adj1" fmla="val 50000"/>
              <a:gd name="adj2" fmla="val 50000"/>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7"/>
          <p:cNvSpPr/>
          <p:nvPr/>
        </p:nvSpPr>
        <p:spPr>
          <a:xfrm rot="5400000">
            <a:off x="8356177" y="6596651"/>
            <a:ext cx="1073488" cy="707700"/>
          </a:xfrm>
          <a:prstGeom prst="leftArrow">
            <a:avLst>
              <a:gd name="adj1" fmla="val 50000"/>
              <a:gd name="adj2" fmla="val 50000"/>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7"/>
          <p:cNvSpPr/>
          <p:nvPr/>
        </p:nvSpPr>
        <p:spPr>
          <a:xfrm rot="3410802">
            <a:off x="11364959" y="6297576"/>
            <a:ext cx="947211" cy="707700"/>
          </a:xfrm>
          <a:prstGeom prst="leftArrow">
            <a:avLst>
              <a:gd name="adj1" fmla="val 50000"/>
              <a:gd name="adj2" fmla="val 50000"/>
            </a:avLst>
          </a:prstGeom>
          <a:solidFill>
            <a:srgbClr val="B38867"/>
          </a:solidFill>
          <a:ln w="9525" cap="flat" cmpd="sng">
            <a:solidFill>
              <a:srgbClr val="B388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35812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8"/>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Principe d’une installation bois-énergie : la production</a:t>
            </a:r>
            <a:endParaRPr/>
          </a:p>
        </p:txBody>
      </p:sp>
      <p:sp>
        <p:nvSpPr>
          <p:cNvPr id="358" name="Google Shape;358;p18"/>
          <p:cNvSpPr/>
          <p:nvPr/>
        </p:nvSpPr>
        <p:spPr>
          <a:xfrm>
            <a:off x="243448" y="8902069"/>
            <a:ext cx="8900551" cy="836124"/>
          </a:xfrm>
          <a:prstGeom prst="rect">
            <a:avLst/>
          </a:prstGeom>
          <a:solidFill>
            <a:srgbClr val="95C1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20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fr-FR" sz="2000" b="1" i="0" u="none" strike="noStrike" cap="none">
                <a:solidFill>
                  <a:srgbClr val="FFFFFF"/>
                </a:solidFill>
                <a:latin typeface="Arial"/>
                <a:ea typeface="Arial"/>
                <a:cs typeface="Arial"/>
                <a:sym typeface="Arial"/>
              </a:rPr>
              <a:t>Bâtiment chaufferie Biomasse alimentant un réseau de chaleur communal et son silo de stockage contigu.</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fr-FR" sz="2000" b="0" i="0" u="none" strike="noStrike" cap="none">
                <a:solidFill>
                  <a:srgbClr val="FFFFFF"/>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359" name="Google Shape;359;p18"/>
          <p:cNvSpPr/>
          <p:nvPr/>
        </p:nvSpPr>
        <p:spPr>
          <a:xfrm>
            <a:off x="9609371" y="8900772"/>
            <a:ext cx="8282838" cy="837421"/>
          </a:xfrm>
          <a:prstGeom prst="rect">
            <a:avLst/>
          </a:prstGeom>
          <a:solidFill>
            <a:srgbClr val="95C1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fr-FR" sz="2000" b="1" i="0" u="none" strike="noStrike" cap="none">
                <a:solidFill>
                  <a:srgbClr val="FFFFFF"/>
                </a:solidFill>
                <a:latin typeface="Arial"/>
                <a:ea typeface="Arial"/>
                <a:cs typeface="Arial"/>
                <a:sym typeface="Arial"/>
              </a:rPr>
              <a:t>Local chaufferie Biomasse intégrant une chaudière Biomasse et une chaudière gaz d’appoint /secours</a:t>
            </a:r>
            <a:endParaRPr sz="2000" b="0" i="0" u="none" strike="noStrike" cap="none">
              <a:solidFill>
                <a:srgbClr val="000000"/>
              </a:solidFill>
              <a:latin typeface="Arial"/>
              <a:ea typeface="Arial"/>
              <a:cs typeface="Arial"/>
              <a:sym typeface="Arial"/>
            </a:endParaRPr>
          </a:p>
        </p:txBody>
      </p:sp>
      <p:pic>
        <p:nvPicPr>
          <p:cNvPr id="360" name="Google Shape;360;p18"/>
          <p:cNvPicPr preferRelativeResize="0"/>
          <p:nvPr/>
        </p:nvPicPr>
        <p:blipFill rotWithShape="1">
          <a:blip r:embed="rId3">
            <a:alphaModFix/>
          </a:blip>
          <a:srcRect/>
          <a:stretch/>
        </p:blipFill>
        <p:spPr>
          <a:xfrm>
            <a:off x="395792" y="1847810"/>
            <a:ext cx="8748207" cy="6632493"/>
          </a:xfrm>
          <a:prstGeom prst="rect">
            <a:avLst/>
          </a:prstGeom>
          <a:noFill/>
          <a:ln>
            <a:noFill/>
          </a:ln>
        </p:spPr>
      </p:pic>
      <p:pic>
        <p:nvPicPr>
          <p:cNvPr id="361" name="Google Shape;361;p18"/>
          <p:cNvPicPr preferRelativeResize="0"/>
          <p:nvPr/>
        </p:nvPicPr>
        <p:blipFill rotWithShape="1">
          <a:blip r:embed="rId4">
            <a:alphaModFix/>
          </a:blip>
          <a:srcRect/>
          <a:stretch/>
        </p:blipFill>
        <p:spPr>
          <a:xfrm>
            <a:off x="9609370" y="1847810"/>
            <a:ext cx="8282838" cy="6632493"/>
          </a:xfrm>
          <a:prstGeom prst="rect">
            <a:avLst/>
          </a:prstGeom>
          <a:noFill/>
          <a:ln>
            <a:noFill/>
          </a:ln>
        </p:spPr>
      </p:pic>
      <p:sp>
        <p:nvSpPr>
          <p:cNvPr id="362" name="Google Shape;362;p18"/>
          <p:cNvSpPr txBox="1"/>
          <p:nvPr/>
        </p:nvSpPr>
        <p:spPr>
          <a:xfrm>
            <a:off x="15525159" y="7926367"/>
            <a:ext cx="257033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1" u="none" strike="noStrike" cap="none">
                <a:solidFill>
                  <a:srgbClr val="000000"/>
                </a:solidFill>
                <a:latin typeface="Arial"/>
                <a:ea typeface="Arial"/>
                <a:cs typeface="Arial"/>
                <a:sym typeface="Arial"/>
              </a:rPr>
              <a:t>Source : atsebordes</a:t>
            </a:r>
            <a:endParaRPr sz="1800" b="0" i="1" u="none" strike="noStrike" cap="none">
              <a:solidFill>
                <a:srgbClr val="000000"/>
              </a:solidFill>
              <a:latin typeface="Arial"/>
              <a:ea typeface="Arial"/>
              <a:cs typeface="Arial"/>
              <a:sym typeface="Arial"/>
            </a:endParaRPr>
          </a:p>
        </p:txBody>
      </p:sp>
      <p:sp>
        <p:nvSpPr>
          <p:cNvPr id="363" name="Google Shape;363;p18"/>
          <p:cNvSpPr txBox="1"/>
          <p:nvPr/>
        </p:nvSpPr>
        <p:spPr>
          <a:xfrm>
            <a:off x="7652619" y="8100676"/>
            <a:ext cx="17240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rgbClr val="000000"/>
                </a:solidFill>
                <a:latin typeface="Arial"/>
                <a:ea typeface="Arial"/>
                <a:cs typeface="Arial"/>
                <a:sym typeface="Arial"/>
              </a:rPr>
              <a:t>Source : AILE</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96050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9"/>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Principe d’un réseau de chaleur</a:t>
            </a:r>
            <a:endParaRPr/>
          </a:p>
        </p:txBody>
      </p:sp>
      <p:sp>
        <p:nvSpPr>
          <p:cNvPr id="369" name="Google Shape;369;p19"/>
          <p:cNvSpPr txBox="1"/>
          <p:nvPr/>
        </p:nvSpPr>
        <p:spPr>
          <a:xfrm>
            <a:off x="2532044" y="2531079"/>
            <a:ext cx="12168425"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000000"/>
                </a:solidFill>
                <a:latin typeface="Play"/>
                <a:ea typeface="Play"/>
                <a:cs typeface="Play"/>
                <a:sym typeface="Play"/>
              </a:rPr>
              <a:t> </a:t>
            </a:r>
            <a:endParaRPr sz="1400" b="0" i="0" u="none" strike="noStrike" cap="none">
              <a:solidFill>
                <a:srgbClr val="000000"/>
              </a:solidFill>
              <a:latin typeface="Arial"/>
              <a:ea typeface="Arial"/>
              <a:cs typeface="Arial"/>
              <a:sym typeface="Arial"/>
            </a:endParaRPr>
          </a:p>
        </p:txBody>
      </p:sp>
      <p:sp>
        <p:nvSpPr>
          <p:cNvPr id="370" name="Google Shape;370;p19"/>
          <p:cNvSpPr/>
          <p:nvPr/>
        </p:nvSpPr>
        <p:spPr>
          <a:xfrm>
            <a:off x="1652700" y="7421425"/>
            <a:ext cx="14325237" cy="1327978"/>
          </a:xfrm>
          <a:prstGeom prst="roundRect">
            <a:avLst>
              <a:gd name="adj" fmla="val 16667"/>
            </a:avLst>
          </a:prstGeom>
          <a:solidFill>
            <a:srgbClr val="95C11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fr-FR" sz="2400" b="1" i="0" u="none" strike="noStrike" cap="none">
                <a:solidFill>
                  <a:srgbClr val="FFFFFF"/>
                </a:solidFill>
                <a:latin typeface="Montserrat"/>
                <a:ea typeface="Montserrat"/>
                <a:cs typeface="Montserrat"/>
                <a:sym typeface="Montserrat"/>
              </a:rPr>
              <a:t>Il s’agit d’un réseau de chauffage enterré à haute température (90°C environ). Les canalisations pré-isolées partent de la chaufferie pour alimenter en chaleur les sous-stations des différents bâtiments.</a:t>
            </a:r>
            <a:endParaRPr/>
          </a:p>
        </p:txBody>
      </p:sp>
      <p:pic>
        <p:nvPicPr>
          <p:cNvPr id="371" name="Google Shape;371;p19"/>
          <p:cNvPicPr preferRelativeResize="0"/>
          <p:nvPr/>
        </p:nvPicPr>
        <p:blipFill rotWithShape="1">
          <a:blip r:embed="rId3">
            <a:alphaModFix/>
          </a:blip>
          <a:srcRect/>
          <a:stretch/>
        </p:blipFill>
        <p:spPr>
          <a:xfrm>
            <a:off x="349974" y="2142024"/>
            <a:ext cx="6652405" cy="4993919"/>
          </a:xfrm>
          <a:prstGeom prst="rect">
            <a:avLst/>
          </a:prstGeom>
          <a:solidFill>
            <a:srgbClr val="8DA41A"/>
          </a:solidFill>
          <a:ln>
            <a:noFill/>
          </a:ln>
        </p:spPr>
      </p:pic>
      <p:pic>
        <p:nvPicPr>
          <p:cNvPr id="372" name="Google Shape;372;p19"/>
          <p:cNvPicPr preferRelativeResize="0"/>
          <p:nvPr/>
        </p:nvPicPr>
        <p:blipFill rotWithShape="1">
          <a:blip r:embed="rId4">
            <a:alphaModFix/>
          </a:blip>
          <a:srcRect/>
          <a:stretch/>
        </p:blipFill>
        <p:spPr>
          <a:xfrm>
            <a:off x="7519958" y="2133543"/>
            <a:ext cx="3932426" cy="4993918"/>
          </a:xfrm>
          <a:prstGeom prst="rect">
            <a:avLst/>
          </a:prstGeom>
          <a:solidFill>
            <a:srgbClr val="8DA41A"/>
          </a:solidFill>
          <a:ln>
            <a:noFill/>
          </a:ln>
        </p:spPr>
      </p:pic>
      <p:sp>
        <p:nvSpPr>
          <p:cNvPr id="373" name="Google Shape;373;p19"/>
          <p:cNvSpPr/>
          <p:nvPr/>
        </p:nvSpPr>
        <p:spPr>
          <a:xfrm>
            <a:off x="12139642" y="2237115"/>
            <a:ext cx="5798384" cy="405921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7000"/>
              </a:lnSpc>
              <a:spcBef>
                <a:spcPts val="0"/>
              </a:spcBef>
              <a:spcAft>
                <a:spcPts val="0"/>
              </a:spcAft>
              <a:buClr>
                <a:srgbClr val="96BF0D"/>
              </a:buClr>
              <a:buSzPts val="4800"/>
              <a:buFont typeface="Calibri"/>
              <a:buChar char="₊"/>
            </a:pPr>
            <a:r>
              <a:rPr lang="fr-FR" sz="2400" b="0" i="0" u="none" strike="noStrike" cap="none">
                <a:solidFill>
                  <a:srgbClr val="000000"/>
                </a:solidFill>
                <a:latin typeface="Montserrat"/>
                <a:ea typeface="Montserrat"/>
                <a:cs typeface="Montserrat"/>
                <a:sym typeface="Montserrat"/>
              </a:rPr>
              <a:t>Mutualisation de moyens de production d’EnR</a:t>
            </a:r>
            <a:endParaRPr sz="2400" b="0" i="0" u="none" strike="noStrike" cap="none">
              <a:solidFill>
                <a:srgbClr val="000000"/>
              </a:solidFill>
              <a:latin typeface="Montserrat"/>
              <a:ea typeface="Montserrat"/>
              <a:cs typeface="Montserrat"/>
              <a:sym typeface="Montserrat"/>
            </a:endParaRPr>
          </a:p>
          <a:p>
            <a:pPr marL="285750" marR="0" lvl="0" indent="-285750" algn="l" rtl="0">
              <a:lnSpc>
                <a:spcPct val="107000"/>
              </a:lnSpc>
              <a:spcBef>
                <a:spcPts val="800"/>
              </a:spcBef>
              <a:spcAft>
                <a:spcPts val="0"/>
              </a:spcAft>
              <a:buClr>
                <a:srgbClr val="96BF0D"/>
              </a:buClr>
              <a:buSzPts val="4800"/>
              <a:buFont typeface="Calibri"/>
              <a:buChar char="₊"/>
            </a:pPr>
            <a:r>
              <a:rPr lang="fr-FR" sz="2400" b="0" i="0" u="none" strike="noStrike" cap="none">
                <a:solidFill>
                  <a:srgbClr val="000000"/>
                </a:solidFill>
                <a:latin typeface="Montserrat"/>
                <a:ea typeface="Montserrat"/>
                <a:cs typeface="Montserrat"/>
                <a:sym typeface="Montserrat"/>
              </a:rPr>
              <a:t>Réflexion multi-énergie et complémentarité entre vecteurs énergétiques</a:t>
            </a:r>
            <a:endParaRPr sz="2400" b="0" i="0" u="none" strike="noStrike" cap="none">
              <a:solidFill>
                <a:srgbClr val="000000"/>
              </a:solidFill>
              <a:latin typeface="Montserrat"/>
              <a:ea typeface="Montserrat"/>
              <a:cs typeface="Montserrat"/>
              <a:sym typeface="Montserrat"/>
            </a:endParaRPr>
          </a:p>
          <a:p>
            <a:pPr marL="285750" marR="0" lvl="0" indent="-285750" algn="l" rtl="0">
              <a:lnSpc>
                <a:spcPct val="107000"/>
              </a:lnSpc>
              <a:spcBef>
                <a:spcPts val="800"/>
              </a:spcBef>
              <a:spcAft>
                <a:spcPts val="0"/>
              </a:spcAft>
              <a:buClr>
                <a:srgbClr val="96BF0D"/>
              </a:buClr>
              <a:buSzPts val="4800"/>
              <a:buFont typeface="Calibri"/>
              <a:buChar char="₊"/>
            </a:pPr>
            <a:r>
              <a:rPr lang="fr-FR" sz="2400" b="0" i="0" u="none" strike="noStrike" cap="none">
                <a:solidFill>
                  <a:srgbClr val="000000"/>
                </a:solidFill>
                <a:latin typeface="Montserrat"/>
                <a:ea typeface="Montserrat"/>
                <a:cs typeface="Montserrat"/>
                <a:sym typeface="Montserrat"/>
              </a:rPr>
              <a:t>Reprise en main de la question énergétique par la collectivité</a:t>
            </a:r>
            <a:endParaRPr sz="2400" b="0" i="0" u="none" strike="noStrike" cap="none">
              <a:solidFill>
                <a:srgbClr val="000000"/>
              </a:solidFill>
              <a:latin typeface="Montserrat"/>
              <a:ea typeface="Montserrat"/>
              <a:cs typeface="Montserrat"/>
              <a:sym typeface="Montserrat"/>
            </a:endParaRPr>
          </a:p>
          <a:p>
            <a:pPr marL="285750" marR="0" lvl="0" indent="-285750" algn="l" rtl="0">
              <a:lnSpc>
                <a:spcPct val="107000"/>
              </a:lnSpc>
              <a:spcBef>
                <a:spcPts val="800"/>
              </a:spcBef>
              <a:spcAft>
                <a:spcPts val="0"/>
              </a:spcAft>
              <a:buClr>
                <a:srgbClr val="96BF0D"/>
              </a:buClr>
              <a:buSzPts val="4800"/>
              <a:buFont typeface="Calibri"/>
              <a:buChar char="₊"/>
            </a:pPr>
            <a:r>
              <a:rPr lang="fr-FR" sz="2400" b="0" i="0" u="none" strike="noStrike" cap="none">
                <a:solidFill>
                  <a:srgbClr val="000000"/>
                </a:solidFill>
                <a:latin typeface="Montserrat"/>
                <a:ea typeface="Montserrat"/>
                <a:cs typeface="Montserrat"/>
                <a:sym typeface="Montserrat"/>
              </a:rPr>
              <a:t>Solution évolutive</a:t>
            </a:r>
            <a:endParaRPr sz="2400" b="0" i="0" u="none" strike="noStrike" cap="none">
              <a:solidFill>
                <a:srgbClr val="000000"/>
              </a:solidFill>
              <a:latin typeface="Montserrat"/>
              <a:ea typeface="Montserrat"/>
              <a:cs typeface="Montserrat"/>
              <a:sym typeface="Montserrat"/>
            </a:endParaRPr>
          </a:p>
          <a:p>
            <a:pPr marL="285750" marR="0" lvl="0" indent="-285750" algn="l" rtl="0">
              <a:lnSpc>
                <a:spcPct val="107000"/>
              </a:lnSpc>
              <a:spcBef>
                <a:spcPts val="800"/>
              </a:spcBef>
              <a:spcAft>
                <a:spcPts val="0"/>
              </a:spcAft>
              <a:buClr>
                <a:srgbClr val="96BF0D"/>
              </a:buClr>
              <a:buSzPts val="4800"/>
              <a:buFont typeface="Calibri"/>
              <a:buChar char="₊"/>
            </a:pPr>
            <a:r>
              <a:rPr lang="fr-FR" sz="2400" b="0" i="0" u="none" strike="noStrike" cap="none">
                <a:solidFill>
                  <a:srgbClr val="000000"/>
                </a:solidFill>
                <a:latin typeface="Montserrat"/>
                <a:ea typeface="Montserrat"/>
                <a:cs typeface="Montserrat"/>
                <a:sym typeface="Montserrat"/>
              </a:rPr>
              <a:t>Valorisation d’énergie locale</a:t>
            </a:r>
            <a:endParaRPr sz="2400" b="0" i="0" u="none" strike="noStrike" cap="none">
              <a:solidFill>
                <a:srgbClr val="000000"/>
              </a:solidFill>
              <a:latin typeface="Montserrat"/>
              <a:ea typeface="Montserrat"/>
              <a:cs typeface="Montserrat"/>
              <a:sym typeface="Montserrat"/>
            </a:endParaRPr>
          </a:p>
        </p:txBody>
      </p:sp>
      <p:sp>
        <p:nvSpPr>
          <p:cNvPr id="374" name="Google Shape;374;p19"/>
          <p:cNvSpPr/>
          <p:nvPr/>
        </p:nvSpPr>
        <p:spPr>
          <a:xfrm>
            <a:off x="1522326" y="9068737"/>
            <a:ext cx="15927690" cy="88263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7000"/>
              </a:lnSpc>
              <a:spcBef>
                <a:spcPts val="0"/>
              </a:spcBef>
              <a:spcAft>
                <a:spcPts val="0"/>
              </a:spcAft>
              <a:buClr>
                <a:srgbClr val="96BF0D"/>
              </a:buClr>
              <a:buSzPts val="4800"/>
              <a:buFont typeface="Calibri"/>
              <a:buChar char="₊"/>
            </a:pPr>
            <a:r>
              <a:rPr lang="fr-FR" sz="2400" b="0" i="0" u="none" strike="noStrike" cap="none">
                <a:solidFill>
                  <a:srgbClr val="000000"/>
                </a:solidFill>
                <a:latin typeface="Montserrat"/>
                <a:ea typeface="Montserrat"/>
                <a:cs typeface="Montserrat"/>
                <a:sym typeface="Montserrat"/>
              </a:rPr>
              <a:t>Décret Tertiaire : Le raccordement à un réseau de chaleur procure un avantage : 23 % de réduction de consommations d’énergie comptabilisée dans le bilan à fournir !</a:t>
            </a:r>
            <a:endParaRPr sz="2400" b="0" i="0" u="none" strike="noStrike" cap="none">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18696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0"/>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Principe d’un réseau de chaleur</a:t>
            </a:r>
            <a:endParaRPr/>
          </a:p>
        </p:txBody>
      </p:sp>
      <p:sp>
        <p:nvSpPr>
          <p:cNvPr id="380" name="Google Shape;380;p20"/>
          <p:cNvSpPr txBox="1"/>
          <p:nvPr/>
        </p:nvSpPr>
        <p:spPr>
          <a:xfrm>
            <a:off x="2532044" y="2531079"/>
            <a:ext cx="12168425"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000000"/>
                </a:solidFill>
                <a:latin typeface="Play"/>
                <a:ea typeface="Play"/>
                <a:cs typeface="Play"/>
                <a:sym typeface="Play"/>
              </a:rPr>
              <a:t> </a:t>
            </a:r>
            <a:endParaRPr sz="1400" b="0" i="0" u="none" strike="noStrike" cap="none">
              <a:solidFill>
                <a:srgbClr val="000000"/>
              </a:solidFill>
              <a:latin typeface="Arial"/>
              <a:ea typeface="Arial"/>
              <a:cs typeface="Arial"/>
              <a:sym typeface="Arial"/>
            </a:endParaRPr>
          </a:p>
        </p:txBody>
      </p:sp>
      <p:grpSp>
        <p:nvGrpSpPr>
          <p:cNvPr id="381" name="Google Shape;381;p20"/>
          <p:cNvGrpSpPr/>
          <p:nvPr/>
        </p:nvGrpSpPr>
        <p:grpSpPr>
          <a:xfrm>
            <a:off x="1635016" y="1828800"/>
            <a:ext cx="9992508" cy="7657005"/>
            <a:chOff x="1577227" y="1108350"/>
            <a:chExt cx="6494898" cy="5227641"/>
          </a:xfrm>
        </p:grpSpPr>
        <p:sp>
          <p:nvSpPr>
            <p:cNvPr id="382" name="Google Shape;382;p20"/>
            <p:cNvSpPr/>
            <p:nvPr/>
          </p:nvSpPr>
          <p:spPr>
            <a:xfrm>
              <a:off x="1577227" y="1108350"/>
              <a:ext cx="6455210" cy="482441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6600"/>
                </a:buClr>
                <a:buSzPts val="2800"/>
                <a:buFont typeface="Times New Roman"/>
                <a:buNone/>
              </a:pPr>
              <a:endParaRPr sz="2800" b="0" i="0" u="none" strike="noStrike" cap="none">
                <a:solidFill>
                  <a:schemeClr val="dk1"/>
                </a:solidFill>
                <a:latin typeface="Times New Roman"/>
                <a:ea typeface="Times New Roman"/>
                <a:cs typeface="Times New Roman"/>
                <a:sym typeface="Times New Roman"/>
              </a:endParaRPr>
            </a:p>
          </p:txBody>
        </p:sp>
        <p:grpSp>
          <p:nvGrpSpPr>
            <p:cNvPr id="383" name="Google Shape;383;p20"/>
            <p:cNvGrpSpPr/>
            <p:nvPr/>
          </p:nvGrpSpPr>
          <p:grpSpPr>
            <a:xfrm>
              <a:off x="4719325" y="1829075"/>
              <a:ext cx="3352800" cy="3514725"/>
              <a:chOff x="3205" y="1424"/>
              <a:chExt cx="2112" cy="2214"/>
            </a:xfrm>
          </p:grpSpPr>
          <p:grpSp>
            <p:nvGrpSpPr>
              <p:cNvPr id="384" name="Google Shape;384;p20"/>
              <p:cNvGrpSpPr/>
              <p:nvPr/>
            </p:nvGrpSpPr>
            <p:grpSpPr>
              <a:xfrm>
                <a:off x="3205" y="1424"/>
                <a:ext cx="2112" cy="2214"/>
                <a:chOff x="3061" y="1389"/>
                <a:chExt cx="2112" cy="2214"/>
              </a:xfrm>
            </p:grpSpPr>
            <p:pic>
              <p:nvPicPr>
                <p:cNvPr id="385" name="Google Shape;385;p20"/>
                <p:cNvPicPr preferRelativeResize="0"/>
                <p:nvPr/>
              </p:nvPicPr>
              <p:blipFill rotWithShape="1">
                <a:blip r:embed="rId3">
                  <a:alphaModFix/>
                </a:blip>
                <a:srcRect/>
                <a:stretch/>
              </p:blipFill>
              <p:spPr>
                <a:xfrm>
                  <a:off x="3061" y="1389"/>
                  <a:ext cx="2112" cy="2214"/>
                </a:xfrm>
                <a:prstGeom prst="rect">
                  <a:avLst/>
                </a:prstGeom>
                <a:noFill/>
                <a:ln>
                  <a:noFill/>
                </a:ln>
              </p:spPr>
            </p:pic>
            <p:sp>
              <p:nvSpPr>
                <p:cNvPr id="386" name="Google Shape;386;p20"/>
                <p:cNvSpPr/>
                <p:nvPr/>
              </p:nvSpPr>
              <p:spPr>
                <a:xfrm>
                  <a:off x="3069" y="1562"/>
                  <a:ext cx="408" cy="454"/>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6600"/>
                    </a:buClr>
                    <a:buSzPts val="2800"/>
                    <a:buFont typeface="Times New Roman"/>
                    <a:buNone/>
                  </a:pPr>
                  <a:endParaRPr sz="2800" b="0" i="0" u="none" strike="noStrike" cap="none">
                    <a:solidFill>
                      <a:schemeClr val="dk1"/>
                    </a:solidFill>
                    <a:latin typeface="Times New Roman"/>
                    <a:ea typeface="Times New Roman"/>
                    <a:cs typeface="Times New Roman"/>
                    <a:sym typeface="Times New Roman"/>
                  </a:endParaRPr>
                </a:p>
              </p:txBody>
            </p:sp>
          </p:grpSp>
          <p:sp>
            <p:nvSpPr>
              <p:cNvPr id="387" name="Google Shape;387;p20"/>
              <p:cNvSpPr/>
              <p:nvPr/>
            </p:nvSpPr>
            <p:spPr>
              <a:xfrm>
                <a:off x="3205" y="2376"/>
                <a:ext cx="549" cy="179"/>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6600"/>
                  </a:buClr>
                  <a:buSzPts val="2800"/>
                  <a:buFont typeface="Times New Roman"/>
                  <a:buNone/>
                </a:pPr>
                <a:endParaRPr sz="2800" b="0" i="0" u="none" strike="noStrike" cap="none">
                  <a:solidFill>
                    <a:schemeClr val="dk1"/>
                  </a:solidFill>
                  <a:latin typeface="Times New Roman"/>
                  <a:ea typeface="Times New Roman"/>
                  <a:cs typeface="Times New Roman"/>
                  <a:sym typeface="Times New Roman"/>
                </a:endParaRPr>
              </a:p>
            </p:txBody>
          </p:sp>
        </p:grpSp>
        <p:grpSp>
          <p:nvGrpSpPr>
            <p:cNvPr id="388" name="Google Shape;388;p20"/>
            <p:cNvGrpSpPr/>
            <p:nvPr/>
          </p:nvGrpSpPr>
          <p:grpSpPr>
            <a:xfrm>
              <a:off x="3011175" y="2624413"/>
              <a:ext cx="2592387" cy="2749550"/>
              <a:chOff x="1973" y="1925"/>
              <a:chExt cx="1633" cy="1732"/>
            </a:xfrm>
          </p:grpSpPr>
          <p:cxnSp>
            <p:nvCxnSpPr>
              <p:cNvPr id="389" name="Google Shape;389;p20"/>
              <p:cNvCxnSpPr/>
              <p:nvPr/>
            </p:nvCxnSpPr>
            <p:spPr>
              <a:xfrm rot="10800000">
                <a:off x="3243" y="1925"/>
                <a:ext cx="0" cy="545"/>
              </a:xfrm>
              <a:prstGeom prst="straightConnector1">
                <a:avLst/>
              </a:prstGeom>
              <a:noFill/>
              <a:ln w="63500" cap="flat" cmpd="sng">
                <a:solidFill>
                  <a:schemeClr val="dk2"/>
                </a:solidFill>
                <a:prstDash val="solid"/>
                <a:round/>
                <a:headEnd type="none" w="sm" len="sm"/>
                <a:tailEnd type="none" w="sm" len="sm"/>
              </a:ln>
            </p:spPr>
          </p:cxnSp>
          <p:cxnSp>
            <p:nvCxnSpPr>
              <p:cNvPr id="390" name="Google Shape;390;p20"/>
              <p:cNvCxnSpPr/>
              <p:nvPr/>
            </p:nvCxnSpPr>
            <p:spPr>
              <a:xfrm rot="10800000">
                <a:off x="1973" y="2478"/>
                <a:ext cx="1633" cy="0"/>
              </a:xfrm>
              <a:prstGeom prst="straightConnector1">
                <a:avLst/>
              </a:prstGeom>
              <a:noFill/>
              <a:ln w="63500" cap="flat" cmpd="sng">
                <a:solidFill>
                  <a:schemeClr val="dk2"/>
                </a:solidFill>
                <a:prstDash val="solid"/>
                <a:round/>
                <a:headEnd type="none" w="sm" len="sm"/>
                <a:tailEnd type="none" w="sm" len="sm"/>
              </a:ln>
            </p:spPr>
          </p:cxnSp>
          <p:cxnSp>
            <p:nvCxnSpPr>
              <p:cNvPr id="391" name="Google Shape;391;p20"/>
              <p:cNvCxnSpPr/>
              <p:nvPr/>
            </p:nvCxnSpPr>
            <p:spPr>
              <a:xfrm rot="10800000">
                <a:off x="1997" y="1941"/>
                <a:ext cx="0" cy="545"/>
              </a:xfrm>
              <a:prstGeom prst="straightConnector1">
                <a:avLst/>
              </a:prstGeom>
              <a:noFill/>
              <a:ln w="63500" cap="flat" cmpd="sng">
                <a:solidFill>
                  <a:schemeClr val="dk2"/>
                </a:solidFill>
                <a:prstDash val="solid"/>
                <a:round/>
                <a:headEnd type="none" w="sm" len="sm"/>
                <a:tailEnd type="none" w="sm" len="sm"/>
              </a:ln>
            </p:spPr>
          </p:cxnSp>
          <p:cxnSp>
            <p:nvCxnSpPr>
              <p:cNvPr id="392" name="Google Shape;392;p20"/>
              <p:cNvCxnSpPr/>
              <p:nvPr/>
            </p:nvCxnSpPr>
            <p:spPr>
              <a:xfrm rot="10800000">
                <a:off x="2426" y="2478"/>
                <a:ext cx="0" cy="1179"/>
              </a:xfrm>
              <a:prstGeom prst="straightConnector1">
                <a:avLst/>
              </a:prstGeom>
              <a:noFill/>
              <a:ln w="63500" cap="flat" cmpd="sng">
                <a:solidFill>
                  <a:schemeClr val="dk2"/>
                </a:solidFill>
                <a:prstDash val="solid"/>
                <a:round/>
                <a:headEnd type="none" w="sm" len="sm"/>
                <a:tailEnd type="none" w="sm" len="sm"/>
              </a:ln>
            </p:spPr>
          </p:cxnSp>
          <p:cxnSp>
            <p:nvCxnSpPr>
              <p:cNvPr id="393" name="Google Shape;393;p20"/>
              <p:cNvCxnSpPr/>
              <p:nvPr/>
            </p:nvCxnSpPr>
            <p:spPr>
              <a:xfrm rot="10800000">
                <a:off x="3289" y="1933"/>
                <a:ext cx="0" cy="590"/>
              </a:xfrm>
              <a:prstGeom prst="straightConnector1">
                <a:avLst/>
              </a:prstGeom>
              <a:noFill/>
              <a:ln w="63500" cap="flat" cmpd="sng">
                <a:solidFill>
                  <a:srgbClr val="FF0000"/>
                </a:solidFill>
                <a:prstDash val="solid"/>
                <a:round/>
                <a:headEnd type="none" w="sm" len="sm"/>
                <a:tailEnd type="none" w="sm" len="sm"/>
              </a:ln>
            </p:spPr>
          </p:cxnSp>
          <p:cxnSp>
            <p:nvCxnSpPr>
              <p:cNvPr id="394" name="Google Shape;394;p20"/>
              <p:cNvCxnSpPr/>
              <p:nvPr/>
            </p:nvCxnSpPr>
            <p:spPr>
              <a:xfrm rot="10800000">
                <a:off x="2043" y="1933"/>
                <a:ext cx="0" cy="598"/>
              </a:xfrm>
              <a:prstGeom prst="straightConnector1">
                <a:avLst/>
              </a:prstGeom>
              <a:noFill/>
              <a:ln w="63500" cap="flat" cmpd="sng">
                <a:solidFill>
                  <a:srgbClr val="FF0000"/>
                </a:solidFill>
                <a:prstDash val="solid"/>
                <a:round/>
                <a:headEnd type="none" w="sm" len="sm"/>
                <a:tailEnd type="none" w="sm" len="sm"/>
              </a:ln>
            </p:spPr>
          </p:cxnSp>
          <p:cxnSp>
            <p:nvCxnSpPr>
              <p:cNvPr id="395" name="Google Shape;395;p20"/>
              <p:cNvCxnSpPr/>
              <p:nvPr/>
            </p:nvCxnSpPr>
            <p:spPr>
              <a:xfrm rot="10800000">
                <a:off x="2472" y="2523"/>
                <a:ext cx="0" cy="1134"/>
              </a:xfrm>
              <a:prstGeom prst="straightConnector1">
                <a:avLst/>
              </a:prstGeom>
              <a:noFill/>
              <a:ln w="63500" cap="flat" cmpd="sng">
                <a:solidFill>
                  <a:srgbClr val="FF0000"/>
                </a:solidFill>
                <a:prstDash val="solid"/>
                <a:round/>
                <a:headEnd type="none" w="sm" len="sm"/>
                <a:tailEnd type="none" w="sm" len="sm"/>
              </a:ln>
            </p:spPr>
          </p:cxnSp>
          <p:cxnSp>
            <p:nvCxnSpPr>
              <p:cNvPr id="396" name="Google Shape;396;p20"/>
              <p:cNvCxnSpPr/>
              <p:nvPr/>
            </p:nvCxnSpPr>
            <p:spPr>
              <a:xfrm rot="10800000">
                <a:off x="2037" y="2523"/>
                <a:ext cx="1569" cy="0"/>
              </a:xfrm>
              <a:prstGeom prst="straightConnector1">
                <a:avLst/>
              </a:prstGeom>
              <a:noFill/>
              <a:ln w="63500" cap="flat" cmpd="sng">
                <a:solidFill>
                  <a:srgbClr val="FF0000"/>
                </a:solidFill>
                <a:prstDash val="solid"/>
                <a:round/>
                <a:headEnd type="none" w="sm" len="sm"/>
                <a:tailEnd type="none" w="sm" len="sm"/>
              </a:ln>
            </p:spPr>
          </p:cxnSp>
        </p:grpSp>
        <p:grpSp>
          <p:nvGrpSpPr>
            <p:cNvPr id="397" name="Google Shape;397;p20"/>
            <p:cNvGrpSpPr/>
            <p:nvPr/>
          </p:nvGrpSpPr>
          <p:grpSpPr>
            <a:xfrm>
              <a:off x="1717362" y="1113113"/>
              <a:ext cx="3455988" cy="4927600"/>
              <a:chOff x="1170" y="979"/>
              <a:chExt cx="2177" cy="3104"/>
            </a:xfrm>
          </p:grpSpPr>
          <p:grpSp>
            <p:nvGrpSpPr>
              <p:cNvPr id="398" name="Google Shape;398;p20"/>
              <p:cNvGrpSpPr/>
              <p:nvPr/>
            </p:nvGrpSpPr>
            <p:grpSpPr>
              <a:xfrm>
                <a:off x="1292" y="979"/>
                <a:ext cx="1831" cy="2881"/>
                <a:chOff x="1292" y="979"/>
                <a:chExt cx="1831" cy="2881"/>
              </a:xfrm>
            </p:grpSpPr>
            <p:pic>
              <p:nvPicPr>
                <p:cNvPr id="399" name="Google Shape;399;p20"/>
                <p:cNvPicPr preferRelativeResize="0"/>
                <p:nvPr/>
              </p:nvPicPr>
              <p:blipFill rotWithShape="1">
                <a:blip r:embed="rId4">
                  <a:alphaModFix/>
                </a:blip>
                <a:srcRect/>
                <a:stretch/>
              </p:blipFill>
              <p:spPr>
                <a:xfrm>
                  <a:off x="1292" y="979"/>
                  <a:ext cx="606" cy="978"/>
                </a:xfrm>
                <a:prstGeom prst="rect">
                  <a:avLst/>
                </a:prstGeom>
                <a:noFill/>
                <a:ln>
                  <a:noFill/>
                </a:ln>
              </p:spPr>
            </p:pic>
            <p:pic>
              <p:nvPicPr>
                <p:cNvPr id="400" name="Google Shape;400;p20"/>
                <p:cNvPicPr preferRelativeResize="0"/>
                <p:nvPr/>
              </p:nvPicPr>
              <p:blipFill rotWithShape="1">
                <a:blip r:embed="rId4">
                  <a:alphaModFix/>
                </a:blip>
                <a:srcRect/>
                <a:stretch/>
              </p:blipFill>
              <p:spPr>
                <a:xfrm>
                  <a:off x="1746" y="2882"/>
                  <a:ext cx="606" cy="978"/>
                </a:xfrm>
                <a:prstGeom prst="rect">
                  <a:avLst/>
                </a:prstGeom>
                <a:noFill/>
                <a:ln>
                  <a:noFill/>
                </a:ln>
              </p:spPr>
            </p:pic>
            <p:pic>
              <p:nvPicPr>
                <p:cNvPr id="401" name="Google Shape;401;p20"/>
                <p:cNvPicPr preferRelativeResize="0"/>
                <p:nvPr/>
              </p:nvPicPr>
              <p:blipFill rotWithShape="1">
                <a:blip r:embed="rId4">
                  <a:alphaModFix/>
                </a:blip>
                <a:srcRect/>
                <a:stretch/>
              </p:blipFill>
              <p:spPr>
                <a:xfrm>
                  <a:off x="2517" y="981"/>
                  <a:ext cx="606" cy="978"/>
                </a:xfrm>
                <a:prstGeom prst="rect">
                  <a:avLst/>
                </a:prstGeom>
                <a:noFill/>
                <a:ln>
                  <a:noFill/>
                </a:ln>
              </p:spPr>
            </p:pic>
          </p:grpSp>
          <p:sp>
            <p:nvSpPr>
              <p:cNvPr id="402" name="Google Shape;402;p20"/>
              <p:cNvSpPr txBox="1"/>
              <p:nvPr/>
            </p:nvSpPr>
            <p:spPr>
              <a:xfrm>
                <a:off x="1170" y="2024"/>
                <a:ext cx="907" cy="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Times New Roman"/>
                  <a:buNone/>
                </a:pPr>
                <a:r>
                  <a:rPr lang="fr-FR" sz="2400" b="1" i="0" u="none" strike="noStrike" cap="none">
                    <a:solidFill>
                      <a:schemeClr val="dk2"/>
                    </a:solidFill>
                    <a:latin typeface="Montserrat"/>
                    <a:ea typeface="Montserrat"/>
                    <a:cs typeface="Montserrat"/>
                    <a:sym typeface="Montserrat"/>
                  </a:rPr>
                  <a:t>Bâtiment 1</a:t>
                </a:r>
                <a:endParaRPr sz="2400" b="1" i="0" u="none" strike="noStrike" cap="none">
                  <a:solidFill>
                    <a:schemeClr val="dk2"/>
                  </a:solidFill>
                  <a:latin typeface="Montserrat"/>
                  <a:ea typeface="Montserrat"/>
                  <a:cs typeface="Montserrat"/>
                  <a:sym typeface="Montserrat"/>
                </a:endParaRPr>
              </a:p>
            </p:txBody>
          </p:sp>
          <p:sp>
            <p:nvSpPr>
              <p:cNvPr id="403" name="Google Shape;403;p20"/>
              <p:cNvSpPr txBox="1"/>
              <p:nvPr/>
            </p:nvSpPr>
            <p:spPr>
              <a:xfrm>
                <a:off x="2440" y="2024"/>
                <a:ext cx="907" cy="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Times New Roman"/>
                  <a:buNone/>
                </a:pPr>
                <a:r>
                  <a:rPr lang="fr-FR" sz="2400" b="1" i="0" u="none" strike="noStrike" cap="none">
                    <a:solidFill>
                      <a:schemeClr val="dk2"/>
                    </a:solidFill>
                    <a:latin typeface="Montserrat"/>
                    <a:ea typeface="Montserrat"/>
                    <a:cs typeface="Montserrat"/>
                    <a:sym typeface="Montserrat"/>
                  </a:rPr>
                  <a:t>Bâtiment 2</a:t>
                </a:r>
                <a:endParaRPr sz="2400" b="1" i="0" u="none" strike="noStrike" cap="none">
                  <a:solidFill>
                    <a:schemeClr val="dk2"/>
                  </a:solidFill>
                  <a:latin typeface="Montserrat"/>
                  <a:ea typeface="Montserrat"/>
                  <a:cs typeface="Montserrat"/>
                  <a:sym typeface="Montserrat"/>
                </a:endParaRPr>
              </a:p>
            </p:txBody>
          </p:sp>
          <p:sp>
            <p:nvSpPr>
              <p:cNvPr id="404" name="Google Shape;404;p20"/>
              <p:cNvSpPr txBox="1"/>
              <p:nvPr/>
            </p:nvSpPr>
            <p:spPr>
              <a:xfrm>
                <a:off x="1701" y="3884"/>
                <a:ext cx="907" cy="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Times New Roman"/>
                  <a:buNone/>
                </a:pPr>
                <a:r>
                  <a:rPr lang="fr-FR" sz="2400" b="1" i="0" u="none" strike="noStrike" cap="none">
                    <a:solidFill>
                      <a:schemeClr val="dk2"/>
                    </a:solidFill>
                    <a:latin typeface="Montserrat"/>
                    <a:ea typeface="Montserrat"/>
                    <a:cs typeface="Montserrat"/>
                    <a:sym typeface="Montserrat"/>
                  </a:rPr>
                  <a:t>Bâtiment 3</a:t>
                </a:r>
                <a:endParaRPr sz="2400" b="1" i="0" u="none" strike="noStrike" cap="none">
                  <a:solidFill>
                    <a:schemeClr val="dk2"/>
                  </a:solidFill>
                  <a:latin typeface="Montserrat"/>
                  <a:ea typeface="Montserrat"/>
                  <a:cs typeface="Montserrat"/>
                  <a:sym typeface="Montserrat"/>
                </a:endParaRPr>
              </a:p>
            </p:txBody>
          </p:sp>
        </p:grpSp>
        <p:sp>
          <p:nvSpPr>
            <p:cNvPr id="405" name="Google Shape;405;p20"/>
            <p:cNvSpPr/>
            <p:nvPr/>
          </p:nvSpPr>
          <p:spPr>
            <a:xfrm>
              <a:off x="4779650" y="4726263"/>
              <a:ext cx="2663825" cy="71913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6600"/>
                </a:buClr>
                <a:buSzPts val="2800"/>
                <a:buFont typeface="Times New Roman"/>
                <a:buNone/>
              </a:pPr>
              <a:endParaRPr sz="2800" b="0" i="0" u="none" strike="noStrike" cap="none">
                <a:solidFill>
                  <a:schemeClr val="dk1"/>
                </a:solidFill>
                <a:latin typeface="Times New Roman"/>
                <a:ea typeface="Times New Roman"/>
                <a:cs typeface="Times New Roman"/>
                <a:sym typeface="Times New Roman"/>
              </a:endParaRPr>
            </a:p>
          </p:txBody>
        </p:sp>
        <p:sp>
          <p:nvSpPr>
            <p:cNvPr id="406" name="Google Shape;406;p20"/>
            <p:cNvSpPr/>
            <p:nvPr/>
          </p:nvSpPr>
          <p:spPr>
            <a:xfrm>
              <a:off x="4779650" y="3645175"/>
              <a:ext cx="503237" cy="122396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6600"/>
                </a:buClr>
                <a:buSzPts val="2800"/>
                <a:buFont typeface="Times New Roman"/>
                <a:buNone/>
              </a:pPr>
              <a:endParaRPr sz="2800" b="0" i="0" u="none" strike="noStrike" cap="none">
                <a:solidFill>
                  <a:schemeClr val="dk1"/>
                </a:solidFill>
                <a:latin typeface="Times New Roman"/>
                <a:ea typeface="Times New Roman"/>
                <a:cs typeface="Times New Roman"/>
                <a:sym typeface="Times New Roman"/>
              </a:endParaRPr>
            </a:p>
          </p:txBody>
        </p:sp>
        <p:grpSp>
          <p:nvGrpSpPr>
            <p:cNvPr id="407" name="Google Shape;407;p20"/>
            <p:cNvGrpSpPr/>
            <p:nvPr/>
          </p:nvGrpSpPr>
          <p:grpSpPr>
            <a:xfrm>
              <a:off x="2866712" y="2137050"/>
              <a:ext cx="4171951" cy="4198941"/>
              <a:chOff x="3235325" y="2009428"/>
              <a:chExt cx="4171951" cy="4198941"/>
            </a:xfrm>
          </p:grpSpPr>
          <p:grpSp>
            <p:nvGrpSpPr>
              <p:cNvPr id="408" name="Google Shape;408;p20"/>
              <p:cNvGrpSpPr/>
              <p:nvPr/>
            </p:nvGrpSpPr>
            <p:grpSpPr>
              <a:xfrm>
                <a:off x="3235325" y="2009428"/>
                <a:ext cx="2305050" cy="3597275"/>
                <a:chOff x="1882" y="1618"/>
                <a:chExt cx="1452" cy="2266"/>
              </a:xfrm>
            </p:grpSpPr>
            <p:pic>
              <p:nvPicPr>
                <p:cNvPr id="409" name="Google Shape;409;p20"/>
                <p:cNvPicPr preferRelativeResize="0"/>
                <p:nvPr/>
              </p:nvPicPr>
              <p:blipFill rotWithShape="1">
                <a:blip r:embed="rId5">
                  <a:alphaModFix/>
                </a:blip>
                <a:srcRect/>
                <a:stretch/>
              </p:blipFill>
              <p:spPr>
                <a:xfrm>
                  <a:off x="1882" y="1618"/>
                  <a:ext cx="227" cy="363"/>
                </a:xfrm>
                <a:prstGeom prst="rect">
                  <a:avLst/>
                </a:prstGeom>
                <a:noFill/>
                <a:ln>
                  <a:noFill/>
                </a:ln>
              </p:spPr>
            </p:pic>
            <p:pic>
              <p:nvPicPr>
                <p:cNvPr id="410" name="Google Shape;410;p20"/>
                <p:cNvPicPr preferRelativeResize="0"/>
                <p:nvPr/>
              </p:nvPicPr>
              <p:blipFill rotWithShape="1">
                <a:blip r:embed="rId5">
                  <a:alphaModFix/>
                </a:blip>
                <a:srcRect/>
                <a:stretch/>
              </p:blipFill>
              <p:spPr>
                <a:xfrm>
                  <a:off x="2336" y="3521"/>
                  <a:ext cx="227" cy="363"/>
                </a:xfrm>
                <a:prstGeom prst="rect">
                  <a:avLst/>
                </a:prstGeom>
                <a:noFill/>
                <a:ln>
                  <a:noFill/>
                </a:ln>
              </p:spPr>
            </p:pic>
            <p:pic>
              <p:nvPicPr>
                <p:cNvPr id="411" name="Google Shape;411;p20"/>
                <p:cNvPicPr preferRelativeResize="0"/>
                <p:nvPr/>
              </p:nvPicPr>
              <p:blipFill rotWithShape="1">
                <a:blip r:embed="rId5">
                  <a:alphaModFix/>
                </a:blip>
                <a:srcRect/>
                <a:stretch/>
              </p:blipFill>
              <p:spPr>
                <a:xfrm>
                  <a:off x="3107" y="1620"/>
                  <a:ext cx="227" cy="363"/>
                </a:xfrm>
                <a:prstGeom prst="rect">
                  <a:avLst/>
                </a:prstGeom>
                <a:noFill/>
                <a:ln>
                  <a:noFill/>
                </a:ln>
              </p:spPr>
            </p:pic>
          </p:grpSp>
          <p:grpSp>
            <p:nvGrpSpPr>
              <p:cNvPr id="412" name="Google Shape;412;p20"/>
              <p:cNvGrpSpPr/>
              <p:nvPr/>
            </p:nvGrpSpPr>
            <p:grpSpPr>
              <a:xfrm>
                <a:off x="4598988" y="5574162"/>
                <a:ext cx="2808288" cy="634207"/>
                <a:chOff x="2897" y="3864"/>
                <a:chExt cx="1769" cy="400"/>
              </a:xfrm>
            </p:grpSpPr>
            <p:cxnSp>
              <p:nvCxnSpPr>
                <p:cNvPr id="413" name="Google Shape;413;p20"/>
                <p:cNvCxnSpPr>
                  <a:stCxn id="414" idx="1"/>
                </p:cNvCxnSpPr>
                <p:nvPr/>
              </p:nvCxnSpPr>
              <p:spPr>
                <a:xfrm rot="10800000">
                  <a:off x="2897" y="3864"/>
                  <a:ext cx="0" cy="300"/>
                </a:xfrm>
                <a:prstGeom prst="straightConnector1">
                  <a:avLst/>
                </a:prstGeom>
                <a:noFill/>
                <a:ln w="9525" cap="flat" cmpd="sng">
                  <a:solidFill>
                    <a:schemeClr val="dk1"/>
                  </a:solidFill>
                  <a:prstDash val="solid"/>
                  <a:round/>
                  <a:headEnd type="none" w="sm" len="sm"/>
                  <a:tailEnd type="triangle" w="med" len="med"/>
                </a:ln>
              </p:spPr>
            </p:cxnSp>
            <p:sp>
              <p:nvSpPr>
                <p:cNvPr id="414" name="Google Shape;414;p20"/>
                <p:cNvSpPr txBox="1"/>
                <p:nvPr/>
              </p:nvSpPr>
              <p:spPr>
                <a:xfrm>
                  <a:off x="2897" y="4064"/>
                  <a:ext cx="1769" cy="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Times New Roman"/>
                    <a:buNone/>
                  </a:pPr>
                  <a:r>
                    <a:rPr lang="fr-FR" sz="2400" b="1" i="1" u="none" strike="noStrike" cap="none">
                      <a:solidFill>
                        <a:schemeClr val="dk1"/>
                      </a:solidFill>
                      <a:latin typeface="Arial"/>
                      <a:ea typeface="Arial"/>
                      <a:cs typeface="Arial"/>
                      <a:sym typeface="Arial"/>
                    </a:rPr>
                    <a:t>Sous stations</a:t>
                  </a:r>
                  <a:endParaRPr sz="2000" b="0" i="0" u="none" strike="noStrike" cap="none">
                    <a:solidFill>
                      <a:srgbClr val="000000"/>
                    </a:solidFill>
                    <a:latin typeface="Arial"/>
                    <a:ea typeface="Arial"/>
                    <a:cs typeface="Arial"/>
                    <a:sym typeface="Arial"/>
                  </a:endParaRPr>
                </a:p>
              </p:txBody>
            </p:sp>
          </p:grpSp>
        </p:grpSp>
        <p:grpSp>
          <p:nvGrpSpPr>
            <p:cNvPr id="415" name="Google Shape;415;p20"/>
            <p:cNvGrpSpPr/>
            <p:nvPr/>
          </p:nvGrpSpPr>
          <p:grpSpPr>
            <a:xfrm>
              <a:off x="1858246" y="1109403"/>
              <a:ext cx="2962149" cy="4513504"/>
              <a:chOff x="2226859" y="999537"/>
              <a:chExt cx="2962149" cy="4513504"/>
            </a:xfrm>
          </p:grpSpPr>
          <p:grpSp>
            <p:nvGrpSpPr>
              <p:cNvPr id="416" name="Google Shape;416;p20"/>
              <p:cNvGrpSpPr/>
              <p:nvPr/>
            </p:nvGrpSpPr>
            <p:grpSpPr>
              <a:xfrm>
                <a:off x="2411414" y="2139603"/>
                <a:ext cx="2736851" cy="3373438"/>
                <a:chOff x="1375" y="1698"/>
                <a:chExt cx="1724" cy="2125"/>
              </a:xfrm>
            </p:grpSpPr>
            <p:sp>
              <p:nvSpPr>
                <p:cNvPr id="417" name="Google Shape;417;p20"/>
                <p:cNvSpPr/>
                <p:nvPr/>
              </p:nvSpPr>
              <p:spPr>
                <a:xfrm>
                  <a:off x="1375" y="1698"/>
                  <a:ext cx="499" cy="227"/>
                </a:xfrm>
                <a:custGeom>
                  <a:avLst/>
                  <a:gdLst/>
                  <a:ahLst/>
                  <a:cxnLst/>
                  <a:rect l="l" t="t" r="r" b="b"/>
                  <a:pathLst>
                    <a:path w="499" h="227" extrusionOk="0">
                      <a:moveTo>
                        <a:pt x="0" y="0"/>
                      </a:moveTo>
                      <a:lnTo>
                        <a:pt x="0" y="227"/>
                      </a:lnTo>
                      <a:lnTo>
                        <a:pt x="499" y="227"/>
                      </a:lnTo>
                      <a:lnTo>
                        <a:pt x="499" y="46"/>
                      </a:lnTo>
                      <a:lnTo>
                        <a:pt x="0" y="0"/>
                      </a:lnTo>
                      <a:close/>
                    </a:path>
                  </a:pathLst>
                </a:custGeom>
                <a:solidFill>
                  <a:schemeClr val="lt1"/>
                </a:solidFill>
                <a:ln w="381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 name="Google Shape;418;p20"/>
                <p:cNvSpPr/>
                <p:nvPr/>
              </p:nvSpPr>
              <p:spPr>
                <a:xfrm>
                  <a:off x="2600" y="1706"/>
                  <a:ext cx="499" cy="227"/>
                </a:xfrm>
                <a:custGeom>
                  <a:avLst/>
                  <a:gdLst/>
                  <a:ahLst/>
                  <a:cxnLst/>
                  <a:rect l="l" t="t" r="r" b="b"/>
                  <a:pathLst>
                    <a:path w="499" h="227" extrusionOk="0">
                      <a:moveTo>
                        <a:pt x="0" y="0"/>
                      </a:moveTo>
                      <a:lnTo>
                        <a:pt x="0" y="227"/>
                      </a:lnTo>
                      <a:lnTo>
                        <a:pt x="499" y="227"/>
                      </a:lnTo>
                      <a:lnTo>
                        <a:pt x="499" y="46"/>
                      </a:lnTo>
                      <a:lnTo>
                        <a:pt x="0" y="0"/>
                      </a:lnTo>
                      <a:close/>
                    </a:path>
                  </a:pathLst>
                </a:custGeom>
                <a:solidFill>
                  <a:schemeClr val="lt1"/>
                </a:solidFill>
                <a:ln w="381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 name="Google Shape;419;p20"/>
                <p:cNvSpPr/>
                <p:nvPr/>
              </p:nvSpPr>
              <p:spPr>
                <a:xfrm>
                  <a:off x="1829" y="3596"/>
                  <a:ext cx="499" cy="227"/>
                </a:xfrm>
                <a:custGeom>
                  <a:avLst/>
                  <a:gdLst/>
                  <a:ahLst/>
                  <a:cxnLst/>
                  <a:rect l="l" t="t" r="r" b="b"/>
                  <a:pathLst>
                    <a:path w="499" h="227" extrusionOk="0">
                      <a:moveTo>
                        <a:pt x="0" y="0"/>
                      </a:moveTo>
                      <a:lnTo>
                        <a:pt x="0" y="227"/>
                      </a:lnTo>
                      <a:lnTo>
                        <a:pt x="499" y="227"/>
                      </a:lnTo>
                      <a:lnTo>
                        <a:pt x="499" y="46"/>
                      </a:lnTo>
                      <a:lnTo>
                        <a:pt x="0" y="0"/>
                      </a:lnTo>
                      <a:close/>
                    </a:path>
                  </a:pathLst>
                </a:custGeom>
                <a:solidFill>
                  <a:schemeClr val="lt1"/>
                </a:solidFill>
                <a:ln w="381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20" name="Google Shape;420;p20"/>
              <p:cNvSpPr/>
              <p:nvPr/>
            </p:nvSpPr>
            <p:spPr>
              <a:xfrm rot="10214263" flipH="1">
                <a:off x="2325896" y="1058818"/>
                <a:ext cx="804863" cy="1236898"/>
              </a:xfrm>
              <a:prstGeom prst="flowChartManualInpu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p20"/>
              <p:cNvSpPr/>
              <p:nvPr/>
            </p:nvSpPr>
            <p:spPr>
              <a:xfrm rot="10214263" flipH="1">
                <a:off x="4285107" y="1079996"/>
                <a:ext cx="804863" cy="1236898"/>
              </a:xfrm>
              <a:prstGeom prst="flowChartManualInpu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20"/>
              <p:cNvSpPr/>
              <p:nvPr/>
            </p:nvSpPr>
            <p:spPr>
              <a:xfrm rot="10214263" flipH="1">
                <a:off x="3092035" y="4077036"/>
                <a:ext cx="804863" cy="1236898"/>
              </a:xfrm>
              <a:prstGeom prst="flowChartManualInpu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nvGrpSpPr>
          <p:cNvPr id="423" name="Google Shape;423;p20"/>
          <p:cNvGrpSpPr/>
          <p:nvPr/>
        </p:nvGrpSpPr>
        <p:grpSpPr>
          <a:xfrm>
            <a:off x="14691709" y="1419726"/>
            <a:ext cx="2763505" cy="8272091"/>
            <a:chOff x="13216780" y="4229555"/>
            <a:chExt cx="1442424" cy="5252117"/>
          </a:xfrm>
        </p:grpSpPr>
        <p:pic>
          <p:nvPicPr>
            <p:cNvPr id="424" name="Google Shape;424;p20" descr="C:\Users\Marc Le Treïs\Desktop\TLT\photos a trier\tournée juin juillet\IMG_0896.JPG"/>
            <p:cNvPicPr preferRelativeResize="0"/>
            <p:nvPr/>
          </p:nvPicPr>
          <p:blipFill rotWithShape="1">
            <a:blip r:embed="rId6">
              <a:alphaModFix/>
            </a:blip>
            <a:srcRect/>
            <a:stretch/>
          </p:blipFill>
          <p:spPr>
            <a:xfrm>
              <a:off x="13216780" y="4229555"/>
              <a:ext cx="1440000" cy="1345929"/>
            </a:xfrm>
            <a:prstGeom prst="rect">
              <a:avLst/>
            </a:prstGeom>
            <a:noFill/>
            <a:ln>
              <a:noFill/>
            </a:ln>
          </p:spPr>
        </p:pic>
        <p:pic>
          <p:nvPicPr>
            <p:cNvPr id="425" name="Google Shape;425;p20" descr="http://www.cete-ouest.developpement-durable.gouv.fr/local/cache-vignettes/L250xH188/250px_canalisations_cle0661b7-1-bc00b.jpg"/>
            <p:cNvPicPr preferRelativeResize="0"/>
            <p:nvPr/>
          </p:nvPicPr>
          <p:blipFill rotWithShape="1">
            <a:blip r:embed="rId7">
              <a:alphaModFix/>
            </a:blip>
            <a:srcRect/>
            <a:stretch/>
          </p:blipFill>
          <p:spPr>
            <a:xfrm>
              <a:off x="13217287" y="5533188"/>
              <a:ext cx="1440000" cy="1788244"/>
            </a:xfrm>
            <a:prstGeom prst="rect">
              <a:avLst/>
            </a:prstGeom>
            <a:noFill/>
            <a:ln>
              <a:noFill/>
            </a:ln>
          </p:spPr>
        </p:pic>
        <p:pic>
          <p:nvPicPr>
            <p:cNvPr id="426" name="Google Shape;426;p20" descr="C:\Users\Marc Le Treïs\Desktop\TLT\photos a trier\16042013663.jpg"/>
            <p:cNvPicPr preferRelativeResize="0"/>
            <p:nvPr/>
          </p:nvPicPr>
          <p:blipFill rotWithShape="1">
            <a:blip r:embed="rId8">
              <a:alphaModFix/>
            </a:blip>
            <a:srcRect/>
            <a:stretch/>
          </p:blipFill>
          <p:spPr>
            <a:xfrm>
              <a:off x="13219204" y="7309868"/>
              <a:ext cx="1440000" cy="2171804"/>
            </a:xfrm>
            <a:prstGeom prst="rect">
              <a:avLst/>
            </a:prstGeom>
            <a:noFill/>
            <a:ln>
              <a:noFill/>
            </a:ln>
          </p:spPr>
        </p:pic>
      </p:grpSp>
    </p:spTree>
    <p:extLst>
      <p:ext uri="{BB962C8B-B14F-4D97-AF65-F5344CB8AC3E}">
        <p14:creationId xmlns:p14="http://schemas.microsoft.com/office/powerpoint/2010/main" val="4351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1"/>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Principe d’un réseau de chaleur</a:t>
            </a:r>
            <a:endParaRPr/>
          </a:p>
        </p:txBody>
      </p:sp>
      <p:sp>
        <p:nvSpPr>
          <p:cNvPr id="432" name="Google Shape;432;p21"/>
          <p:cNvSpPr txBox="1"/>
          <p:nvPr/>
        </p:nvSpPr>
        <p:spPr>
          <a:xfrm>
            <a:off x="2532044" y="2531079"/>
            <a:ext cx="12168425"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000000"/>
                </a:solidFill>
                <a:latin typeface="Play"/>
                <a:ea typeface="Play"/>
                <a:cs typeface="Play"/>
                <a:sym typeface="Play"/>
              </a:rPr>
              <a:t> </a:t>
            </a:r>
            <a:endParaRPr sz="1400" b="0" i="0" u="none" strike="noStrike" cap="none">
              <a:solidFill>
                <a:srgbClr val="000000"/>
              </a:solidFill>
              <a:latin typeface="Arial"/>
              <a:ea typeface="Arial"/>
              <a:cs typeface="Arial"/>
              <a:sym typeface="Arial"/>
            </a:endParaRPr>
          </a:p>
        </p:txBody>
      </p:sp>
      <p:grpSp>
        <p:nvGrpSpPr>
          <p:cNvPr id="433" name="Google Shape;433;p21"/>
          <p:cNvGrpSpPr/>
          <p:nvPr/>
        </p:nvGrpSpPr>
        <p:grpSpPr>
          <a:xfrm>
            <a:off x="1108175" y="2035450"/>
            <a:ext cx="16626372" cy="7361500"/>
            <a:chOff x="963797" y="1108350"/>
            <a:chExt cx="11079355" cy="4824413"/>
          </a:xfrm>
        </p:grpSpPr>
        <p:sp>
          <p:nvSpPr>
            <p:cNvPr id="434" name="Google Shape;434;p21"/>
            <p:cNvSpPr/>
            <p:nvPr/>
          </p:nvSpPr>
          <p:spPr>
            <a:xfrm>
              <a:off x="1577227" y="1108350"/>
              <a:ext cx="6455210" cy="482441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6600"/>
                </a:buClr>
                <a:buSzPts val="2800"/>
                <a:buFont typeface="Times New Roman"/>
                <a:buNone/>
              </a:pPr>
              <a:endParaRPr sz="2800" b="0" i="0" u="none" strike="noStrike" cap="none">
                <a:solidFill>
                  <a:schemeClr val="dk1"/>
                </a:solidFill>
                <a:latin typeface="Times New Roman"/>
                <a:ea typeface="Times New Roman"/>
                <a:cs typeface="Times New Roman"/>
                <a:sym typeface="Times New Roman"/>
              </a:endParaRPr>
            </a:p>
          </p:txBody>
        </p:sp>
        <p:pic>
          <p:nvPicPr>
            <p:cNvPr id="435" name="Google Shape;435;p21"/>
            <p:cNvPicPr preferRelativeResize="0"/>
            <p:nvPr/>
          </p:nvPicPr>
          <p:blipFill rotWithShape="1">
            <a:blip r:embed="rId3">
              <a:alphaModFix/>
            </a:blip>
            <a:srcRect/>
            <a:stretch/>
          </p:blipFill>
          <p:spPr>
            <a:xfrm>
              <a:off x="10271721" y="1137377"/>
              <a:ext cx="1147409" cy="1129029"/>
            </a:xfrm>
            <a:prstGeom prst="rect">
              <a:avLst/>
            </a:prstGeom>
            <a:noFill/>
            <a:ln>
              <a:noFill/>
            </a:ln>
          </p:spPr>
        </p:pic>
        <p:sp>
          <p:nvSpPr>
            <p:cNvPr id="436" name="Google Shape;436;p21"/>
            <p:cNvSpPr txBox="1"/>
            <p:nvPr/>
          </p:nvSpPr>
          <p:spPr>
            <a:xfrm>
              <a:off x="1087763" y="1263122"/>
              <a:ext cx="7020780" cy="750986"/>
            </a:xfrm>
            <a:prstGeom prst="rect">
              <a:avLst/>
            </a:prstGeom>
            <a:noFill/>
            <a:ln>
              <a:noFill/>
            </a:ln>
          </p:spPr>
          <p:txBody>
            <a:bodyPr spcFirstLastPara="1" wrap="square" lIns="68575" tIns="34275" rIns="68575" bIns="34275" anchor="ctr" anchorCtr="0">
              <a:normAutofit/>
            </a:bodyPr>
            <a:lstStyle/>
            <a:p>
              <a:pPr marL="0" marR="0" lvl="0" indent="0" algn="r" rtl="0">
                <a:lnSpc>
                  <a:spcPct val="100000"/>
                </a:lnSpc>
                <a:spcBef>
                  <a:spcPts val="0"/>
                </a:spcBef>
                <a:spcAft>
                  <a:spcPts val="0"/>
                </a:spcAft>
                <a:buClr>
                  <a:schemeClr val="dk1"/>
                </a:buClr>
                <a:buSzPts val="2700"/>
                <a:buFont typeface="Libre Franklin"/>
                <a:buNone/>
              </a:pPr>
              <a:endParaRPr sz="2700" b="0" i="0" u="none" strike="noStrike" cap="none">
                <a:solidFill>
                  <a:srgbClr val="000000"/>
                </a:solidFill>
                <a:latin typeface="Libre Franklin"/>
                <a:ea typeface="Libre Franklin"/>
                <a:cs typeface="Libre Franklin"/>
                <a:sym typeface="Libre Franklin"/>
              </a:endParaRPr>
            </a:p>
          </p:txBody>
        </p:sp>
        <p:sp>
          <p:nvSpPr>
            <p:cNvPr id="437" name="Google Shape;437;p21"/>
            <p:cNvSpPr txBox="1"/>
            <p:nvPr/>
          </p:nvSpPr>
          <p:spPr>
            <a:xfrm>
              <a:off x="963797" y="1771283"/>
              <a:ext cx="8360761" cy="3859859"/>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000000"/>
                </a:buClr>
                <a:buSzPts val="2800"/>
                <a:buFont typeface="Arial"/>
                <a:buChar char="•"/>
              </a:pPr>
              <a:r>
                <a:rPr lang="fr-FR" sz="2800" b="1" i="0" u="none" strike="noStrike" cap="none">
                  <a:solidFill>
                    <a:schemeClr val="dk2"/>
                  </a:solidFill>
                  <a:latin typeface="Montserrat"/>
                  <a:ea typeface="Montserrat"/>
                  <a:cs typeface="Montserrat"/>
                  <a:sym typeface="Montserrat"/>
                </a:rPr>
                <a:t>Réseau enterré = réseau primaire </a:t>
              </a:r>
              <a:r>
                <a:rPr lang="fr-FR" sz="2800" b="0" i="0" u="none" strike="noStrike" cap="none">
                  <a:solidFill>
                    <a:schemeClr val="dk2"/>
                  </a:solidFill>
                  <a:latin typeface="Montserrat"/>
                  <a:ea typeface="Montserrat"/>
                  <a:cs typeface="Montserrat"/>
                  <a:sym typeface="Montserrat"/>
                </a:rPr>
                <a:t>(achemine l’énergie grâce à un fluide caloporteur (eau chaude) depuis la chaufferie centrale jusqu’aux bâtiments)</a:t>
              </a:r>
              <a:endParaRPr sz="2800" b="0" i="0" u="none" strike="noStrike" cap="none">
                <a:solidFill>
                  <a:schemeClr val="dk2"/>
                </a:solidFill>
                <a:latin typeface="Montserrat"/>
                <a:ea typeface="Montserrat"/>
                <a:cs typeface="Montserrat"/>
                <a:sym typeface="Montserrat"/>
              </a:endParaRPr>
            </a:p>
            <a:p>
              <a:pPr marL="0" marR="0" lvl="0" indent="0" algn="l" rtl="0">
                <a:lnSpc>
                  <a:spcPct val="100000"/>
                </a:lnSpc>
                <a:spcBef>
                  <a:spcPts val="444"/>
                </a:spcBef>
                <a:spcAft>
                  <a:spcPts val="0"/>
                </a:spcAft>
                <a:buClr>
                  <a:srgbClr val="000000"/>
                </a:buClr>
                <a:buSzPts val="2800"/>
                <a:buFont typeface="Arial"/>
                <a:buNone/>
              </a:pPr>
              <a:r>
                <a:rPr lang="fr-FR" sz="2800" b="0" i="0" u="none" strike="noStrike" cap="none">
                  <a:solidFill>
                    <a:schemeClr val="dk2"/>
                  </a:solidFill>
                  <a:latin typeface="Montserrat"/>
                  <a:ea typeface="Montserrat"/>
                  <a:cs typeface="Montserrat"/>
                  <a:sym typeface="Montserrat"/>
                </a:rPr>
                <a:t>		        = canalisation isolées  (acier ou PER préisolé)</a:t>
              </a:r>
              <a:endParaRPr sz="2800" b="0" i="0" u="none" strike="noStrike" cap="none">
                <a:solidFill>
                  <a:schemeClr val="dk2"/>
                </a:solidFill>
                <a:latin typeface="Montserrat"/>
                <a:ea typeface="Montserrat"/>
                <a:cs typeface="Montserrat"/>
                <a:sym typeface="Montserrat"/>
              </a:endParaRPr>
            </a:p>
            <a:p>
              <a:pPr marL="0" marR="0" lvl="0" indent="0" algn="l" rtl="0">
                <a:lnSpc>
                  <a:spcPct val="100000"/>
                </a:lnSpc>
                <a:spcBef>
                  <a:spcPts val="444"/>
                </a:spcBef>
                <a:spcAft>
                  <a:spcPts val="0"/>
                </a:spcAft>
                <a:buClr>
                  <a:schemeClr val="dk1"/>
                </a:buClr>
                <a:buSzPts val="2800"/>
                <a:buFont typeface="Arial"/>
                <a:buNone/>
              </a:pPr>
              <a:endParaRPr sz="2800" b="0" i="0" u="none" strike="noStrike" cap="none">
                <a:solidFill>
                  <a:schemeClr val="dk2"/>
                </a:solidFill>
                <a:latin typeface="Montserrat"/>
                <a:ea typeface="Montserrat"/>
                <a:cs typeface="Montserrat"/>
                <a:sym typeface="Montserrat"/>
              </a:endParaRPr>
            </a:p>
            <a:p>
              <a:pPr marL="457200" marR="0" lvl="0" indent="-457200" algn="l" rtl="0">
                <a:lnSpc>
                  <a:spcPct val="100000"/>
                </a:lnSpc>
                <a:spcBef>
                  <a:spcPts val="444"/>
                </a:spcBef>
                <a:spcAft>
                  <a:spcPts val="0"/>
                </a:spcAft>
                <a:buClr>
                  <a:srgbClr val="000000"/>
                </a:buClr>
                <a:buSzPts val="2800"/>
                <a:buFont typeface="Arial"/>
                <a:buChar char="•"/>
              </a:pPr>
              <a:r>
                <a:rPr lang="fr-FR" sz="2800" b="1" i="0" u="none" strike="noStrike" cap="none">
                  <a:solidFill>
                    <a:schemeClr val="dk2"/>
                  </a:solidFill>
                  <a:latin typeface="Montserrat"/>
                  <a:ea typeface="Montserrat"/>
                  <a:cs typeface="Montserrat"/>
                  <a:sym typeface="Montserrat"/>
                </a:rPr>
                <a:t>Sous-stations d’échange </a:t>
              </a:r>
              <a:r>
                <a:rPr lang="fr-FR" sz="2800" b="0" i="0" u="none" strike="noStrike" cap="none">
                  <a:solidFill>
                    <a:schemeClr val="dk2"/>
                  </a:solidFill>
                  <a:latin typeface="Montserrat"/>
                  <a:ea typeface="Montserrat"/>
                  <a:cs typeface="Montserrat"/>
                  <a:sym typeface="Montserrat"/>
                </a:rPr>
                <a:t>= points de livraison de la chaleur</a:t>
              </a:r>
              <a:endParaRPr sz="2800" b="0" i="0" u="none" strike="noStrike" cap="none">
                <a:solidFill>
                  <a:schemeClr val="dk2"/>
                </a:solidFill>
                <a:latin typeface="Montserrat"/>
                <a:ea typeface="Montserrat"/>
                <a:cs typeface="Montserrat"/>
                <a:sym typeface="Montserrat"/>
              </a:endParaRPr>
            </a:p>
            <a:p>
              <a:pPr marL="0" marR="0" lvl="0" indent="0" algn="l" rtl="0">
                <a:lnSpc>
                  <a:spcPct val="100000"/>
                </a:lnSpc>
                <a:spcBef>
                  <a:spcPts val="444"/>
                </a:spcBef>
                <a:spcAft>
                  <a:spcPts val="0"/>
                </a:spcAft>
                <a:buClr>
                  <a:srgbClr val="000000"/>
                </a:buClr>
                <a:buSzPts val="2800"/>
                <a:buFont typeface="Arial"/>
                <a:buNone/>
              </a:pPr>
              <a:r>
                <a:rPr lang="fr-FR" sz="2800" b="1" i="0" u="none" strike="noStrike" cap="none">
                  <a:solidFill>
                    <a:schemeClr val="dk2"/>
                  </a:solidFill>
                  <a:latin typeface="Montserrat"/>
                  <a:ea typeface="Montserrat"/>
                  <a:cs typeface="Montserrat"/>
                  <a:sym typeface="Montserrat"/>
                </a:rPr>
                <a:t>interface entre le réseau primaire </a:t>
              </a:r>
              <a:r>
                <a:rPr lang="fr-FR" sz="2800" b="0" i="0" u="none" strike="noStrike" cap="none">
                  <a:solidFill>
                    <a:schemeClr val="dk2"/>
                  </a:solidFill>
                  <a:latin typeface="Montserrat"/>
                  <a:ea typeface="Montserrat"/>
                  <a:cs typeface="Montserrat"/>
                  <a:sym typeface="Montserrat"/>
                </a:rPr>
                <a:t>où l’eau chaude arrive de la chaufferie à haute température (70-80°C), </a:t>
              </a:r>
              <a:r>
                <a:rPr lang="fr-FR" sz="2800" b="1" i="0" u="none" strike="noStrike" cap="none">
                  <a:solidFill>
                    <a:schemeClr val="dk2"/>
                  </a:solidFill>
                  <a:latin typeface="Montserrat"/>
                  <a:ea typeface="Montserrat"/>
                  <a:cs typeface="Montserrat"/>
                  <a:sym typeface="Montserrat"/>
                </a:rPr>
                <a:t>et le réseau dit secondaire </a:t>
              </a:r>
              <a:r>
                <a:rPr lang="fr-FR" sz="2800" b="0" i="0" u="none" strike="noStrike" cap="none">
                  <a:solidFill>
                    <a:schemeClr val="dk2"/>
                  </a:solidFill>
                  <a:latin typeface="Montserrat"/>
                  <a:ea typeface="Montserrat"/>
                  <a:cs typeface="Montserrat"/>
                  <a:sym typeface="Montserrat"/>
                </a:rPr>
                <a:t>constitué du système hydraulique de chauffage et d’eau chaude sanitaire du bâtiment, appartenant à son propriétaire</a:t>
              </a:r>
              <a:endParaRPr sz="2800" b="0" i="0" u="none" strike="noStrike" cap="none">
                <a:solidFill>
                  <a:schemeClr val="dk2"/>
                </a:solidFill>
                <a:latin typeface="Montserrat"/>
                <a:ea typeface="Montserrat"/>
                <a:cs typeface="Montserrat"/>
                <a:sym typeface="Montserrat"/>
              </a:endParaRPr>
            </a:p>
            <a:p>
              <a:pPr marL="257175" marR="0" lvl="0" indent="-116204" algn="l" rtl="0">
                <a:lnSpc>
                  <a:spcPct val="100000"/>
                </a:lnSpc>
                <a:spcBef>
                  <a:spcPts val="444"/>
                </a:spcBef>
                <a:spcAft>
                  <a:spcPts val="0"/>
                </a:spcAft>
                <a:buClr>
                  <a:schemeClr val="dk1"/>
                </a:buClr>
                <a:buSzPts val="2800"/>
                <a:buFont typeface="Arial"/>
                <a:buNone/>
              </a:pPr>
              <a:endParaRPr sz="2800" b="0" i="0" u="none" strike="noStrike" cap="none">
                <a:solidFill>
                  <a:schemeClr val="dk2"/>
                </a:solidFill>
                <a:latin typeface="Montserrat"/>
                <a:ea typeface="Montserrat"/>
                <a:cs typeface="Montserrat"/>
                <a:sym typeface="Montserrat"/>
              </a:endParaRPr>
            </a:p>
          </p:txBody>
        </p:sp>
        <p:pic>
          <p:nvPicPr>
            <p:cNvPr id="438" name="Google Shape;438;p21"/>
            <p:cNvPicPr preferRelativeResize="0"/>
            <p:nvPr/>
          </p:nvPicPr>
          <p:blipFill rotWithShape="1">
            <a:blip r:embed="rId4">
              <a:alphaModFix/>
            </a:blip>
            <a:srcRect/>
            <a:stretch/>
          </p:blipFill>
          <p:spPr>
            <a:xfrm>
              <a:off x="9798139" y="2170799"/>
              <a:ext cx="2094572" cy="1749190"/>
            </a:xfrm>
            <a:prstGeom prst="rect">
              <a:avLst/>
            </a:prstGeom>
            <a:noFill/>
            <a:ln>
              <a:noFill/>
            </a:ln>
          </p:spPr>
        </p:pic>
        <p:pic>
          <p:nvPicPr>
            <p:cNvPr id="439" name="Google Shape;439;p21"/>
            <p:cNvPicPr preferRelativeResize="0"/>
            <p:nvPr/>
          </p:nvPicPr>
          <p:blipFill rotWithShape="1">
            <a:blip r:embed="rId5">
              <a:alphaModFix/>
            </a:blip>
            <a:srcRect/>
            <a:stretch/>
          </p:blipFill>
          <p:spPr>
            <a:xfrm>
              <a:off x="9647701" y="3944052"/>
              <a:ext cx="2395451" cy="1687090"/>
            </a:xfrm>
            <a:prstGeom prst="rect">
              <a:avLst/>
            </a:prstGeom>
            <a:noFill/>
            <a:ln>
              <a:noFill/>
            </a:ln>
          </p:spPr>
        </p:pic>
      </p:grpSp>
    </p:spTree>
    <p:extLst>
      <p:ext uri="{BB962C8B-B14F-4D97-AF65-F5344CB8AC3E}">
        <p14:creationId xmlns:p14="http://schemas.microsoft.com/office/powerpoint/2010/main" val="214349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
          <p:cNvSpPr txBox="1">
            <a:spLocks noGrp="1"/>
          </p:cNvSpPr>
          <p:nvPr>
            <p:ph type="ctrTitle"/>
          </p:nvPr>
        </p:nvSpPr>
        <p:spPr>
          <a:xfrm>
            <a:off x="623400" y="2332050"/>
            <a:ext cx="17041200" cy="2803500"/>
          </a:xfrm>
          <a:prstGeom prst="rect">
            <a:avLst/>
          </a:prstGeom>
          <a:noFill/>
          <a:ln>
            <a:noFill/>
          </a:ln>
        </p:spPr>
        <p:txBody>
          <a:bodyPr spcFirstLastPara="1" wrap="square" lIns="182850" tIns="182850" rIns="182850" bIns="182850" anchor="b" anchorCtr="0">
            <a:noAutofit/>
          </a:bodyPr>
          <a:lstStyle/>
          <a:p>
            <a:pPr marL="0" lvl="0" indent="0" algn="ctr" rtl="0">
              <a:lnSpc>
                <a:spcPct val="100000"/>
              </a:lnSpc>
              <a:spcBef>
                <a:spcPts val="0"/>
              </a:spcBef>
              <a:spcAft>
                <a:spcPts val="0"/>
              </a:spcAft>
              <a:buSzPts val="990"/>
              <a:buNone/>
            </a:pPr>
            <a:r>
              <a:rPr lang="fr-FR" sz="5430"/>
              <a:t>ETUDE D’OPPORTUNITÉ</a:t>
            </a:r>
            <a:endParaRPr/>
          </a:p>
          <a:p>
            <a:pPr marL="0" lvl="0" indent="0" algn="ctr" rtl="0">
              <a:lnSpc>
                <a:spcPct val="100000"/>
              </a:lnSpc>
              <a:spcBef>
                <a:spcPts val="0"/>
              </a:spcBef>
              <a:spcAft>
                <a:spcPts val="0"/>
              </a:spcAft>
              <a:buSzPts val="990"/>
              <a:buNone/>
            </a:pPr>
            <a:r>
              <a:rPr lang="fr-FR" sz="5430"/>
              <a:t>-</a:t>
            </a:r>
            <a:endParaRPr/>
          </a:p>
          <a:p>
            <a:pPr marL="0" lvl="0" indent="0" algn="ctr" rtl="0">
              <a:lnSpc>
                <a:spcPct val="100000"/>
              </a:lnSpc>
              <a:spcBef>
                <a:spcPts val="0"/>
              </a:spcBef>
              <a:spcAft>
                <a:spcPts val="0"/>
              </a:spcAft>
              <a:buSzPts val="990"/>
              <a:buNone/>
            </a:pPr>
            <a:r>
              <a:rPr lang="fr-FR" sz="5430"/>
              <a:t>XXX</a:t>
            </a:r>
            <a:endParaRPr/>
          </a:p>
        </p:txBody>
      </p:sp>
      <p:sp>
        <p:nvSpPr>
          <p:cNvPr id="216" name="Google Shape;216;p3"/>
          <p:cNvSpPr txBox="1">
            <a:spLocks noGrp="1"/>
          </p:cNvSpPr>
          <p:nvPr>
            <p:ph type="subTitle" idx="1"/>
          </p:nvPr>
        </p:nvSpPr>
        <p:spPr>
          <a:xfrm>
            <a:off x="791125" y="9128550"/>
            <a:ext cx="7657800" cy="534600"/>
          </a:xfrm>
          <a:prstGeom prst="rect">
            <a:avLst/>
          </a:prstGeom>
          <a:noFill/>
          <a:ln>
            <a:noFill/>
          </a:ln>
        </p:spPr>
        <p:txBody>
          <a:bodyPr spcFirstLastPara="1" wrap="square" lIns="182850" tIns="182850" rIns="182850" bIns="182850" anchor="t" anchorCtr="0">
            <a:noAutofit/>
          </a:bodyPr>
          <a:lstStyle/>
          <a:p>
            <a:pPr marL="0" lvl="0" indent="0" algn="l" rtl="0">
              <a:lnSpc>
                <a:spcPct val="80000"/>
              </a:lnSpc>
              <a:spcBef>
                <a:spcPts val="0"/>
              </a:spcBef>
              <a:spcAft>
                <a:spcPts val="0"/>
              </a:spcAft>
              <a:buSzPts val="688"/>
              <a:buNone/>
            </a:pPr>
            <a:r>
              <a:rPr lang="fr-FR" sz="2250" dirty="0"/>
              <a:t>DATE DE CONCEPTION : 05 JANVIER 2026</a:t>
            </a:r>
            <a:endParaRPr dirty="0"/>
          </a:p>
        </p:txBody>
      </p:sp>
      <p:sp>
        <p:nvSpPr>
          <p:cNvPr id="217" name="Google Shape;217;p3"/>
          <p:cNvSpPr txBox="1">
            <a:spLocks noGrp="1"/>
          </p:cNvSpPr>
          <p:nvPr>
            <p:ph type="subTitle" idx="2"/>
          </p:nvPr>
        </p:nvSpPr>
        <p:spPr>
          <a:xfrm>
            <a:off x="1467000" y="6232975"/>
            <a:ext cx="15479880" cy="8805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2400"/>
              </a:spcAft>
              <a:buSzPts val="3200"/>
              <a:buNone/>
            </a:pPr>
            <a:r>
              <a:rPr lang="fr-FR" sz="2800"/>
              <a:t>Coréalisée par XXX - Animateur PBEB et XXX – Relais énergie pour XXX</a:t>
            </a:r>
            <a:endParaRPr/>
          </a:p>
        </p:txBody>
      </p:sp>
      <p:pic>
        <p:nvPicPr>
          <p:cNvPr id="218" name="Google Shape;218;p3" title="RB_NB_png.png"/>
          <p:cNvPicPr preferRelativeResize="0">
            <a:picLocks noGrp="1"/>
          </p:cNvPicPr>
          <p:nvPr>
            <p:ph type="pic" idx="3"/>
          </p:nvPr>
        </p:nvPicPr>
        <p:blipFill rotWithShape="1">
          <a:blip r:embed="rId3">
            <a:alphaModFix/>
          </a:blip>
          <a:srcRect/>
          <a:stretch/>
        </p:blipFill>
        <p:spPr>
          <a:xfrm>
            <a:off x="13308325" y="8736450"/>
            <a:ext cx="926700" cy="926700"/>
          </a:xfrm>
          <a:prstGeom prst="rect">
            <a:avLst/>
          </a:prstGeom>
          <a:noFill/>
          <a:ln>
            <a:noFill/>
          </a:ln>
        </p:spPr>
      </p:pic>
      <p:pic>
        <p:nvPicPr>
          <p:cNvPr id="219" name="Google Shape;219;p3" title="ADEME.jpg"/>
          <p:cNvPicPr preferRelativeResize="0">
            <a:picLocks noGrp="1"/>
          </p:cNvPicPr>
          <p:nvPr>
            <p:ph type="pic" idx="4"/>
          </p:nvPr>
        </p:nvPicPr>
        <p:blipFill rotWithShape="1">
          <a:blip r:embed="rId4">
            <a:alphaModFix/>
          </a:blip>
          <a:srcRect t="4800" b="4790"/>
          <a:stretch/>
        </p:blipFill>
        <p:spPr>
          <a:xfrm>
            <a:off x="14518950" y="8736450"/>
            <a:ext cx="2006999" cy="926701"/>
          </a:xfrm>
          <a:prstGeom prst="rect">
            <a:avLst/>
          </a:prstGeom>
          <a:noFill/>
          <a:ln>
            <a:noFill/>
          </a:ln>
        </p:spPr>
      </p:pic>
      <p:pic>
        <p:nvPicPr>
          <p:cNvPr id="220" name="Google Shape;220;p3"/>
          <p:cNvPicPr preferRelativeResize="0"/>
          <p:nvPr/>
        </p:nvPicPr>
        <p:blipFill rotWithShape="1">
          <a:blip r:embed="rId5">
            <a:alphaModFix/>
          </a:blip>
          <a:srcRect/>
          <a:stretch/>
        </p:blipFill>
        <p:spPr>
          <a:xfrm>
            <a:off x="16634200" y="8829150"/>
            <a:ext cx="1030400" cy="741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4"/>
          <p:cNvSpPr txBox="1">
            <a:spLocks noGrp="1"/>
          </p:cNvSpPr>
          <p:nvPr>
            <p:ph type="body" idx="1"/>
          </p:nvPr>
        </p:nvSpPr>
        <p:spPr>
          <a:xfrm>
            <a:off x="637673" y="8311421"/>
            <a:ext cx="17650327" cy="1371600"/>
          </a:xfrm>
          <a:prstGeom prst="rect">
            <a:avLst/>
          </a:prstGeom>
          <a:noFill/>
          <a:ln>
            <a:noFill/>
          </a:ln>
        </p:spPr>
        <p:txBody>
          <a:bodyPr spcFirstLastPara="1" wrap="square" lIns="182850" tIns="182850" rIns="182850" bIns="182850" anchor="t" anchorCtr="0">
            <a:normAutofit fontScale="85000" lnSpcReduction="20000"/>
          </a:bodyPr>
          <a:lstStyle/>
          <a:p>
            <a:pPr marL="0" lvl="0" indent="0" algn="l" rtl="0">
              <a:lnSpc>
                <a:spcPct val="115000"/>
              </a:lnSpc>
              <a:spcBef>
                <a:spcPts val="0"/>
              </a:spcBef>
              <a:spcAft>
                <a:spcPts val="2400"/>
              </a:spcAft>
              <a:buSzPct val="100840"/>
              <a:buNone/>
            </a:pPr>
            <a:r>
              <a:rPr lang="fr-FR" sz="2800" b="1"/>
              <a:t>Dans le cas d'un réseau de chaleur : la somme des puissances installées dans chaque bâtiment ne doit pas forcément être égale à la puissance installer dans une chaufferie centrale.</a:t>
            </a:r>
            <a:endParaRPr/>
          </a:p>
        </p:txBody>
      </p:sp>
      <p:sp>
        <p:nvSpPr>
          <p:cNvPr id="525" name="Google Shape;525;p34"/>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Dimensionnement de la chaufferie centrale</a:t>
            </a:r>
            <a:endParaRPr/>
          </a:p>
        </p:txBody>
      </p:sp>
      <p:grpSp>
        <p:nvGrpSpPr>
          <p:cNvPr id="526" name="Google Shape;526;p34"/>
          <p:cNvGrpSpPr/>
          <p:nvPr/>
        </p:nvGrpSpPr>
        <p:grpSpPr>
          <a:xfrm>
            <a:off x="3693379" y="1734157"/>
            <a:ext cx="10014859" cy="6577264"/>
            <a:chOff x="3604889" y="1734157"/>
            <a:chExt cx="10014859" cy="6577264"/>
          </a:xfrm>
        </p:grpSpPr>
        <p:pic>
          <p:nvPicPr>
            <p:cNvPr id="527" name="Google Shape;527;p34" descr="Une image contenant texte, capture d’écran, Rectangle, diagramme&#10;&#10;Le contenu généré par l’IA peut être incorrect."/>
            <p:cNvPicPr preferRelativeResize="0"/>
            <p:nvPr/>
          </p:nvPicPr>
          <p:blipFill rotWithShape="1">
            <a:blip r:embed="rId3">
              <a:alphaModFix/>
            </a:blip>
            <a:srcRect/>
            <a:stretch/>
          </p:blipFill>
          <p:spPr>
            <a:xfrm>
              <a:off x="3753853" y="1734158"/>
              <a:ext cx="9865895" cy="6577263"/>
            </a:xfrm>
            <a:prstGeom prst="rect">
              <a:avLst/>
            </a:prstGeom>
            <a:noFill/>
            <a:ln>
              <a:noFill/>
            </a:ln>
          </p:spPr>
        </p:pic>
        <p:pic>
          <p:nvPicPr>
            <p:cNvPr id="528" name="Google Shape;528;p34" descr="Une image contenant texte, capture d’écran, Rectangle, diagramme&#10;&#10;Le contenu généré par l’IA peut être incorrect."/>
            <p:cNvPicPr preferRelativeResize="0"/>
            <p:nvPr/>
          </p:nvPicPr>
          <p:blipFill rotWithShape="1">
            <a:blip r:embed="rId3">
              <a:alphaModFix/>
            </a:blip>
            <a:srcRect l="98455"/>
            <a:stretch/>
          </p:blipFill>
          <p:spPr>
            <a:xfrm rot="10800000">
              <a:off x="3604889" y="1734157"/>
              <a:ext cx="152400" cy="6577263"/>
            </a:xfrm>
            <a:prstGeom prst="rect">
              <a:avLst/>
            </a:prstGeom>
            <a:noFill/>
            <a:ln>
              <a:noFill/>
            </a:ln>
          </p:spPr>
        </p:pic>
      </p:grpSp>
    </p:spTree>
    <p:extLst>
      <p:ext uri="{BB962C8B-B14F-4D97-AF65-F5344CB8AC3E}">
        <p14:creationId xmlns:p14="http://schemas.microsoft.com/office/powerpoint/2010/main" val="2852293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9"/>
          <p:cNvSpPr txBox="1">
            <a:spLocks noGrp="1"/>
          </p:cNvSpPr>
          <p:nvPr>
            <p:ph type="body" idx="1"/>
          </p:nvPr>
        </p:nvSpPr>
        <p:spPr>
          <a:xfrm>
            <a:off x="318836" y="2035451"/>
            <a:ext cx="8672764" cy="7870550"/>
          </a:xfrm>
          <a:prstGeom prst="rect">
            <a:avLst/>
          </a:prstGeom>
          <a:noFill/>
          <a:ln>
            <a:noFill/>
          </a:ln>
        </p:spPr>
        <p:txBody>
          <a:bodyPr spcFirstLastPara="1" wrap="square" lIns="182850" tIns="182850" rIns="182850" bIns="182850" anchor="t" anchorCtr="0">
            <a:normAutofit/>
          </a:bodyPr>
          <a:lstStyle/>
          <a:p>
            <a:pPr marL="0" lvl="0" indent="0" algn="ctr" rtl="0">
              <a:lnSpc>
                <a:spcPct val="100000"/>
              </a:lnSpc>
              <a:spcBef>
                <a:spcPts val="0"/>
              </a:spcBef>
              <a:spcAft>
                <a:spcPts val="0"/>
              </a:spcAft>
              <a:buClr>
                <a:srgbClr val="FFC000"/>
              </a:buClr>
              <a:buSzPts val="1600"/>
              <a:buNone/>
            </a:pPr>
            <a:r>
              <a:rPr lang="fr-FR" b="1">
                <a:solidFill>
                  <a:schemeClr val="dk2"/>
                </a:solidFill>
                <a:latin typeface="Montserrat SemiBold"/>
                <a:ea typeface="Montserrat SemiBold"/>
                <a:cs typeface="Montserrat SemiBold"/>
                <a:sym typeface="Montserrat SemiBold"/>
              </a:rPr>
              <a:t>DONNEES TECHNIQUES</a:t>
            </a:r>
            <a:endParaRPr/>
          </a:p>
          <a:p>
            <a:pPr marL="0" lvl="0" indent="0" algn="l" rtl="0">
              <a:lnSpc>
                <a:spcPct val="100000"/>
              </a:lnSpc>
              <a:spcBef>
                <a:spcPts val="0"/>
              </a:spcBef>
              <a:spcAft>
                <a:spcPts val="0"/>
              </a:spcAft>
              <a:buClr>
                <a:srgbClr val="FFC000"/>
              </a:buClr>
              <a:buSzPts val="1600"/>
              <a:buNone/>
            </a:pPr>
            <a:endParaRPr sz="1600" b="1">
              <a:solidFill>
                <a:srgbClr val="92D050"/>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FFC000"/>
              </a:buClr>
              <a:buSzPts val="1600"/>
              <a:buNone/>
            </a:pPr>
            <a:endParaRPr sz="1600" b="1">
              <a:solidFill>
                <a:srgbClr val="92D050"/>
              </a:solidFill>
              <a:latin typeface="Montserrat SemiBold"/>
              <a:ea typeface="Montserrat SemiBold"/>
              <a:cs typeface="Montserrat SemiBold"/>
              <a:sym typeface="Montserrat SemiBold"/>
            </a:endParaRPr>
          </a:p>
          <a:p>
            <a:pPr marL="914400" lvl="2" indent="0" algn="l" rtl="0">
              <a:lnSpc>
                <a:spcPct val="100000"/>
              </a:lnSpc>
              <a:spcBef>
                <a:spcPts val="0"/>
              </a:spcBef>
              <a:spcAft>
                <a:spcPts val="0"/>
              </a:spcAft>
              <a:buClr>
                <a:srgbClr val="FFC000"/>
              </a:buClr>
              <a:buSzPts val="1600"/>
              <a:buNone/>
            </a:pPr>
            <a:r>
              <a:rPr lang="fr-FR" sz="2000" b="1">
                <a:solidFill>
                  <a:srgbClr val="92D050"/>
                </a:solidFill>
                <a:latin typeface="Montserrat SemiBold"/>
                <a:ea typeface="Montserrat SemiBold"/>
                <a:cs typeface="Montserrat SemiBold"/>
                <a:sym typeface="Montserrat SemiBold"/>
              </a:rPr>
              <a:t>Dimensionnement de la chaufferie : </a:t>
            </a:r>
            <a:endParaRPr sz="2000">
              <a:solidFill>
                <a:srgbClr val="92D050"/>
              </a:solidFill>
              <a:latin typeface="Montserrat SemiBold"/>
              <a:ea typeface="Montserrat SemiBold"/>
              <a:cs typeface="Montserrat SemiBold"/>
              <a:sym typeface="Montserrat SemiBold"/>
            </a:endParaRPr>
          </a:p>
          <a:p>
            <a:pPr marL="1200150" lvl="2" indent="-285750" algn="l" rtl="0">
              <a:lnSpc>
                <a:spcPct val="115000"/>
              </a:lnSpc>
              <a:spcBef>
                <a:spcPts val="0"/>
              </a:spcBef>
              <a:spcAft>
                <a:spcPts val="0"/>
              </a:spcAft>
              <a:buClr>
                <a:srgbClr val="3A3838"/>
              </a:buClr>
              <a:buSzPts val="1600"/>
              <a:buFont typeface="Arial"/>
              <a:buChar char="-"/>
            </a:pPr>
            <a:r>
              <a:rPr lang="fr-FR" sz="2000">
                <a:solidFill>
                  <a:schemeClr val="dk2"/>
                </a:solidFill>
                <a:latin typeface="Montserrat SemiBold"/>
                <a:ea typeface="Montserrat SemiBold"/>
                <a:cs typeface="Montserrat SemiBold"/>
                <a:sym typeface="Montserrat SemiBold"/>
              </a:rPr>
              <a:t>Besoins en sous station : 8583MWh</a:t>
            </a:r>
            <a:endParaRPr/>
          </a:p>
          <a:p>
            <a:pPr marL="1200150" lvl="2" indent="-285750" algn="l" rtl="0">
              <a:lnSpc>
                <a:spcPct val="115000"/>
              </a:lnSpc>
              <a:spcBef>
                <a:spcPts val="0"/>
              </a:spcBef>
              <a:spcAft>
                <a:spcPts val="0"/>
              </a:spcAft>
              <a:buClr>
                <a:srgbClr val="3A3838"/>
              </a:buClr>
              <a:buSzPts val="1600"/>
              <a:buFont typeface="Arial"/>
              <a:buChar char="-"/>
            </a:pPr>
            <a:r>
              <a:rPr lang="fr-FR" sz="2000">
                <a:solidFill>
                  <a:schemeClr val="dk2"/>
                </a:solidFill>
                <a:latin typeface="Montserrat SemiBold"/>
                <a:ea typeface="Montserrat SemiBold"/>
                <a:cs typeface="Montserrat SemiBold"/>
                <a:sym typeface="Montserrat SemiBold"/>
              </a:rPr>
              <a:t>2MW bois avec taux de couverture de 85%</a:t>
            </a:r>
            <a:endParaRPr sz="2000">
              <a:solidFill>
                <a:schemeClr val="dk2"/>
              </a:solidFill>
              <a:latin typeface="Montserrat SemiBold"/>
              <a:ea typeface="Montserrat SemiBold"/>
              <a:cs typeface="Montserrat SemiBold"/>
              <a:sym typeface="Montserrat SemiBold"/>
            </a:endParaRPr>
          </a:p>
          <a:p>
            <a:pPr marL="1200150" lvl="2" indent="-285750" algn="l" rtl="0">
              <a:lnSpc>
                <a:spcPct val="100000"/>
              </a:lnSpc>
              <a:spcBef>
                <a:spcPts val="0"/>
              </a:spcBef>
              <a:spcAft>
                <a:spcPts val="0"/>
              </a:spcAft>
              <a:buClr>
                <a:srgbClr val="3A3838"/>
              </a:buClr>
              <a:buSzPts val="1600"/>
              <a:buFont typeface="Arial"/>
              <a:buChar char="-"/>
            </a:pPr>
            <a:r>
              <a:rPr lang="fr-FR" sz="2000">
                <a:solidFill>
                  <a:schemeClr val="dk2"/>
                </a:solidFill>
                <a:latin typeface="Montserrat SemiBold"/>
                <a:ea typeface="Montserrat SemiBold"/>
                <a:cs typeface="Montserrat SemiBold"/>
                <a:sym typeface="Montserrat SemiBold"/>
              </a:rPr>
              <a:t>Appoint gaz 4MW</a:t>
            </a:r>
            <a:endParaRPr/>
          </a:p>
          <a:p>
            <a:pPr marL="1200150" lvl="2" indent="-285750" algn="l" rtl="0">
              <a:lnSpc>
                <a:spcPct val="100000"/>
              </a:lnSpc>
              <a:spcBef>
                <a:spcPts val="0"/>
              </a:spcBef>
              <a:spcAft>
                <a:spcPts val="0"/>
              </a:spcAft>
              <a:buClr>
                <a:srgbClr val="3A3838"/>
              </a:buClr>
              <a:buSzPts val="1600"/>
              <a:buFont typeface="Arial"/>
              <a:buChar char="-"/>
            </a:pPr>
            <a:r>
              <a:rPr lang="fr-FR" sz="2000">
                <a:solidFill>
                  <a:schemeClr val="dk2"/>
                </a:solidFill>
                <a:latin typeface="Montserrat SemiBold"/>
                <a:ea typeface="Montserrat SemiBold"/>
                <a:cs typeface="Montserrat SemiBold"/>
                <a:sym typeface="Montserrat SemiBold"/>
              </a:rPr>
              <a:t>5km de tranchées et 1,72MWh/ml de densité</a:t>
            </a:r>
            <a:endParaRPr/>
          </a:p>
          <a:p>
            <a:pPr marL="914400" lvl="2" indent="0" algn="l" rtl="0">
              <a:lnSpc>
                <a:spcPct val="100000"/>
              </a:lnSpc>
              <a:spcBef>
                <a:spcPts val="0"/>
              </a:spcBef>
              <a:spcAft>
                <a:spcPts val="0"/>
              </a:spcAft>
              <a:buSzPts val="2400"/>
              <a:buNone/>
            </a:pPr>
            <a:endParaRPr sz="2000">
              <a:solidFill>
                <a:schemeClr val="accent6"/>
              </a:solidFill>
              <a:latin typeface="Montserrat SemiBold"/>
              <a:ea typeface="Montserrat SemiBold"/>
              <a:cs typeface="Montserrat SemiBold"/>
              <a:sym typeface="Montserrat SemiBold"/>
            </a:endParaRPr>
          </a:p>
          <a:p>
            <a:pPr marL="914400" lvl="2" indent="0" algn="l" rtl="0">
              <a:lnSpc>
                <a:spcPct val="100000"/>
              </a:lnSpc>
              <a:spcBef>
                <a:spcPts val="0"/>
              </a:spcBef>
              <a:spcAft>
                <a:spcPts val="0"/>
              </a:spcAft>
              <a:buClr>
                <a:srgbClr val="FFC000"/>
              </a:buClr>
              <a:buSzPts val="1600"/>
              <a:buNone/>
            </a:pPr>
            <a:r>
              <a:rPr lang="fr-FR" sz="2000" b="1">
                <a:solidFill>
                  <a:srgbClr val="92D050"/>
                </a:solidFill>
                <a:latin typeface="Montserrat SemiBold"/>
                <a:ea typeface="Montserrat SemiBold"/>
                <a:cs typeface="Montserrat SemiBold"/>
                <a:sym typeface="Montserrat SemiBold"/>
              </a:rPr>
              <a:t>Les calculs d’investissement tiennent compte :</a:t>
            </a:r>
            <a:endParaRPr sz="2000">
              <a:solidFill>
                <a:srgbClr val="92D050"/>
              </a:solidFill>
              <a:latin typeface="Montserrat SemiBold"/>
              <a:ea typeface="Montserrat SemiBold"/>
              <a:cs typeface="Montserrat SemiBold"/>
              <a:sym typeface="Montserrat SemiBold"/>
            </a:endParaRPr>
          </a:p>
          <a:p>
            <a:pPr marL="1200150" lvl="2" indent="-285750" algn="l" rtl="0">
              <a:lnSpc>
                <a:spcPct val="100000"/>
              </a:lnSpc>
              <a:spcBef>
                <a:spcPts val="0"/>
              </a:spcBef>
              <a:spcAft>
                <a:spcPts val="0"/>
              </a:spcAft>
              <a:buClr>
                <a:srgbClr val="3A3838"/>
              </a:buClr>
              <a:buSzPts val="1600"/>
              <a:buFont typeface="Arial"/>
              <a:buChar char="-"/>
            </a:pPr>
            <a:r>
              <a:rPr lang="fr-FR" sz="2000">
                <a:solidFill>
                  <a:schemeClr val="dk2"/>
                </a:solidFill>
                <a:latin typeface="Montserrat SemiBold"/>
                <a:ea typeface="Montserrat SemiBold"/>
                <a:cs typeface="Montserrat SemiBold"/>
                <a:sym typeface="Montserrat SemiBold"/>
              </a:rPr>
              <a:t>De la modification des chaufferies actuelles en sous station</a:t>
            </a:r>
            <a:endParaRPr/>
          </a:p>
          <a:p>
            <a:pPr marL="1200150" lvl="2" indent="-285750" algn="l" rtl="0">
              <a:lnSpc>
                <a:spcPct val="100000"/>
              </a:lnSpc>
              <a:spcBef>
                <a:spcPts val="0"/>
              </a:spcBef>
              <a:spcAft>
                <a:spcPts val="0"/>
              </a:spcAft>
              <a:buClr>
                <a:srgbClr val="3A3838"/>
              </a:buClr>
              <a:buSzPts val="1600"/>
              <a:buFont typeface="Arial"/>
              <a:buChar char="-"/>
            </a:pPr>
            <a:r>
              <a:rPr lang="fr-FR" sz="2000">
                <a:solidFill>
                  <a:schemeClr val="dk2"/>
                </a:solidFill>
                <a:latin typeface="Montserrat SemiBold"/>
                <a:ea typeface="Montserrat SemiBold"/>
                <a:cs typeface="Montserrat SemiBold"/>
                <a:sym typeface="Montserrat SemiBold"/>
              </a:rPr>
              <a:t>Chaufferie bois et réseau de chaleur</a:t>
            </a:r>
            <a:endParaRPr/>
          </a:p>
          <a:p>
            <a:pPr marL="1200150" lvl="2" indent="-184150" algn="l" rtl="0">
              <a:lnSpc>
                <a:spcPct val="100000"/>
              </a:lnSpc>
              <a:spcBef>
                <a:spcPts val="0"/>
              </a:spcBef>
              <a:spcAft>
                <a:spcPts val="0"/>
              </a:spcAft>
              <a:buClr>
                <a:srgbClr val="3A3838"/>
              </a:buClr>
              <a:buSzPts val="1600"/>
              <a:buFont typeface="Arial"/>
              <a:buNone/>
            </a:pPr>
            <a:endParaRPr sz="2000">
              <a:solidFill>
                <a:srgbClr val="000000"/>
              </a:solidFill>
              <a:latin typeface="Montserrat SemiBold"/>
              <a:ea typeface="Montserrat SemiBold"/>
              <a:cs typeface="Montserrat SemiBold"/>
              <a:sym typeface="Montserrat SemiBold"/>
            </a:endParaRPr>
          </a:p>
          <a:p>
            <a:pPr marL="914400" lvl="2" indent="0" algn="l" rtl="0">
              <a:lnSpc>
                <a:spcPct val="100000"/>
              </a:lnSpc>
              <a:spcBef>
                <a:spcPts val="0"/>
              </a:spcBef>
              <a:spcAft>
                <a:spcPts val="0"/>
              </a:spcAft>
              <a:buClr>
                <a:srgbClr val="000000"/>
              </a:buClr>
              <a:buSzPts val="1600"/>
              <a:buNone/>
            </a:pPr>
            <a:endParaRPr sz="2000" b="1">
              <a:solidFill>
                <a:srgbClr val="3A3838"/>
              </a:solidFill>
              <a:latin typeface="Montserrat SemiBold"/>
              <a:ea typeface="Montserrat SemiBold"/>
              <a:cs typeface="Montserrat SemiBold"/>
              <a:sym typeface="Montserrat SemiBold"/>
            </a:endParaRPr>
          </a:p>
          <a:p>
            <a:pPr marL="914400" lvl="2" indent="0" algn="l" rtl="0">
              <a:lnSpc>
                <a:spcPct val="100000"/>
              </a:lnSpc>
              <a:spcBef>
                <a:spcPts val="0"/>
              </a:spcBef>
              <a:spcAft>
                <a:spcPts val="0"/>
              </a:spcAft>
              <a:buClr>
                <a:srgbClr val="FFC000"/>
              </a:buClr>
              <a:buSzPts val="1600"/>
              <a:buNone/>
            </a:pPr>
            <a:r>
              <a:rPr lang="fr-FR" sz="2000" b="1">
                <a:solidFill>
                  <a:srgbClr val="92D050"/>
                </a:solidFill>
                <a:latin typeface="Montserrat SemiBold"/>
                <a:ea typeface="Montserrat SemiBold"/>
                <a:cs typeface="Montserrat SemiBold"/>
                <a:sym typeface="Montserrat SemiBold"/>
              </a:rPr>
              <a:t>Ne tiennent pas compte </a:t>
            </a:r>
            <a:r>
              <a:rPr lang="fr-FR" sz="2000">
                <a:solidFill>
                  <a:schemeClr val="dk2"/>
                </a:solidFill>
                <a:latin typeface="Montserrat SemiBold"/>
                <a:ea typeface="Montserrat SemiBold"/>
                <a:cs typeface="Montserrat SemiBold"/>
                <a:sym typeface="Montserrat SemiBold"/>
              </a:rPr>
              <a:t>des aménagements induits et adaptation des réseaux secondaires</a:t>
            </a:r>
            <a:endParaRPr/>
          </a:p>
          <a:p>
            <a:pPr marL="914400" lvl="2" indent="0" algn="l" rtl="0">
              <a:lnSpc>
                <a:spcPct val="100000"/>
              </a:lnSpc>
              <a:spcBef>
                <a:spcPts val="0"/>
              </a:spcBef>
              <a:spcAft>
                <a:spcPts val="0"/>
              </a:spcAft>
              <a:buClr>
                <a:schemeClr val="dk1"/>
              </a:buClr>
              <a:buSzPts val="1600"/>
              <a:buNone/>
            </a:pPr>
            <a:endParaRPr sz="2000" b="1">
              <a:solidFill>
                <a:srgbClr val="3A3838"/>
              </a:solidFill>
              <a:latin typeface="Montserrat SemiBold"/>
              <a:ea typeface="Montserrat SemiBold"/>
              <a:cs typeface="Montserrat SemiBold"/>
              <a:sym typeface="Montserrat SemiBold"/>
            </a:endParaRPr>
          </a:p>
          <a:p>
            <a:pPr marL="914400" lvl="2" indent="0" algn="l" rtl="0">
              <a:lnSpc>
                <a:spcPct val="100000"/>
              </a:lnSpc>
              <a:spcBef>
                <a:spcPts val="0"/>
              </a:spcBef>
              <a:spcAft>
                <a:spcPts val="0"/>
              </a:spcAft>
              <a:buClr>
                <a:srgbClr val="FFC000"/>
              </a:buClr>
              <a:buSzPts val="1600"/>
              <a:buNone/>
            </a:pPr>
            <a:r>
              <a:rPr lang="fr-FR" sz="2000" b="1">
                <a:solidFill>
                  <a:srgbClr val="92D050"/>
                </a:solidFill>
                <a:latin typeface="Montserrat SemiBold"/>
                <a:ea typeface="Montserrat SemiBold"/>
                <a:cs typeface="Montserrat SemiBold"/>
                <a:sym typeface="Montserrat SemiBold"/>
              </a:rPr>
              <a:t>Scénario de référence :</a:t>
            </a:r>
            <a:endParaRPr sz="2000">
              <a:solidFill>
                <a:srgbClr val="92D050"/>
              </a:solidFill>
              <a:latin typeface="Montserrat SemiBold"/>
              <a:ea typeface="Montserrat SemiBold"/>
              <a:cs typeface="Montserrat SemiBold"/>
              <a:sym typeface="Montserrat SemiBold"/>
            </a:endParaRPr>
          </a:p>
          <a:p>
            <a:pPr marL="1200150" lvl="2" indent="-285750" algn="l" rtl="0">
              <a:lnSpc>
                <a:spcPct val="100000"/>
              </a:lnSpc>
              <a:spcBef>
                <a:spcPts val="0"/>
              </a:spcBef>
              <a:spcAft>
                <a:spcPts val="0"/>
              </a:spcAft>
              <a:buClr>
                <a:srgbClr val="000000"/>
              </a:buClr>
              <a:buSzPts val="1600"/>
              <a:buFont typeface="Arial"/>
              <a:buChar char="-"/>
            </a:pPr>
            <a:r>
              <a:rPr lang="fr-FR" sz="2000">
                <a:solidFill>
                  <a:schemeClr val="dk2"/>
                </a:solidFill>
                <a:latin typeface="Montserrat SemiBold"/>
                <a:ea typeface="Montserrat SemiBold"/>
                <a:cs typeface="Montserrat SemiBold"/>
                <a:sym typeface="Montserrat SemiBold"/>
              </a:rPr>
              <a:t>Renouvellement chaufferie gaz avec taux de vétusté moyen en l’absence d’information de 10 ans</a:t>
            </a:r>
            <a:endParaRPr/>
          </a:p>
        </p:txBody>
      </p:sp>
      <p:sp>
        <p:nvSpPr>
          <p:cNvPr id="563" name="Google Shape;563;p39"/>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Données d’entrée</a:t>
            </a:r>
            <a:endParaRPr/>
          </a:p>
        </p:txBody>
      </p:sp>
      <p:sp>
        <p:nvSpPr>
          <p:cNvPr id="564" name="Google Shape;564;p39"/>
          <p:cNvSpPr txBox="1"/>
          <p:nvPr/>
        </p:nvSpPr>
        <p:spPr>
          <a:xfrm>
            <a:off x="9296402" y="2035450"/>
            <a:ext cx="8672764" cy="7870550"/>
          </a:xfrm>
          <a:prstGeom prst="rect">
            <a:avLst/>
          </a:prstGeom>
          <a:noFill/>
          <a:ln>
            <a:noFill/>
          </a:ln>
        </p:spPr>
        <p:txBody>
          <a:bodyPr spcFirstLastPara="1" wrap="square" lIns="182850" tIns="182850" rIns="182850" bIns="182850" anchor="t" anchorCtr="0">
            <a:normAutofit/>
          </a:bodyPr>
          <a:lstStyle/>
          <a:p>
            <a:pPr marL="0" marR="0" lvl="0" indent="0" algn="ctr"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DONNEES ECONOMIQUES</a:t>
            </a:r>
            <a:endParaRPr/>
          </a:p>
          <a:p>
            <a:pPr marL="0" marR="0" lvl="0" indent="0" algn="l" rtl="0">
              <a:lnSpc>
                <a:spcPct val="100000"/>
              </a:lnSpc>
              <a:spcBef>
                <a:spcPts val="0"/>
              </a:spcBef>
              <a:spcAft>
                <a:spcPts val="0"/>
              </a:spcAft>
              <a:buClr>
                <a:srgbClr val="FFC000"/>
              </a:buClr>
              <a:buSzPts val="1600"/>
              <a:buFont typeface="Montserrat SemiBold"/>
              <a:buNone/>
            </a:pPr>
            <a:endParaRPr sz="1600" b="1" i="0" u="none" strike="noStrike" cap="none">
              <a:solidFill>
                <a:srgbClr val="92D05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endParaRPr sz="1600" b="1" i="0" u="none" strike="noStrike" cap="none">
              <a:solidFill>
                <a:srgbClr val="92D050"/>
              </a:solidFill>
              <a:latin typeface="Montserrat SemiBold"/>
              <a:ea typeface="Montserrat SemiBold"/>
              <a:cs typeface="Montserrat SemiBold"/>
              <a:sym typeface="Montserrat SemiBold"/>
            </a:endParaRPr>
          </a:p>
          <a:p>
            <a:pPr marL="1371600" marR="0" lvl="3" indent="0" algn="l" rtl="0">
              <a:lnSpc>
                <a:spcPct val="100000"/>
              </a:lnSpc>
              <a:spcBef>
                <a:spcPts val="0"/>
              </a:spcBef>
              <a:spcAft>
                <a:spcPts val="0"/>
              </a:spcAft>
              <a:buClr>
                <a:srgbClr val="FFC000"/>
              </a:buClr>
              <a:buSzPts val="1600"/>
              <a:buFont typeface="Montserrat Medium"/>
              <a:buNone/>
            </a:pPr>
            <a:r>
              <a:rPr lang="fr-FR" sz="2000" b="1" i="0" u="none" strike="noStrike" cap="none">
                <a:solidFill>
                  <a:srgbClr val="92D050"/>
                </a:solidFill>
                <a:latin typeface="Montserrat SemiBold"/>
                <a:ea typeface="Montserrat SemiBold"/>
                <a:cs typeface="Montserrat SemiBold"/>
                <a:sym typeface="Montserrat SemiBold"/>
              </a:rPr>
              <a:t>Prix de l’énergie :</a:t>
            </a:r>
            <a:endParaRPr/>
          </a:p>
          <a:p>
            <a:pPr marL="1371600" marR="0" lvl="3" indent="0" algn="l" rtl="0">
              <a:lnSpc>
                <a:spcPct val="100000"/>
              </a:lnSpc>
              <a:spcBef>
                <a:spcPts val="0"/>
              </a:spcBef>
              <a:spcAft>
                <a:spcPts val="0"/>
              </a:spcAft>
              <a:buClr>
                <a:srgbClr val="FFC000"/>
              </a:buClr>
              <a:buSzPts val="1600"/>
              <a:buFont typeface="Montserrat Medium"/>
              <a:buNone/>
            </a:pPr>
            <a:br>
              <a:rPr lang="fr-FR" sz="2000" b="1" i="0" u="none" strike="noStrike" cap="none">
                <a:solidFill>
                  <a:srgbClr val="8DA41A"/>
                </a:solidFill>
                <a:latin typeface="Montserrat SemiBold"/>
                <a:ea typeface="Montserrat SemiBold"/>
                <a:cs typeface="Montserrat SemiBold"/>
                <a:sym typeface="Montserrat SemiBold"/>
              </a:rPr>
            </a:br>
            <a:r>
              <a:rPr lang="fr-FR" sz="2000" b="1" i="0" u="none" strike="noStrike" cap="none">
                <a:solidFill>
                  <a:schemeClr val="dk2"/>
                </a:solidFill>
                <a:latin typeface="Montserrat SemiBold"/>
                <a:ea typeface="Montserrat SemiBold"/>
                <a:cs typeface="Montserrat SemiBold"/>
                <a:sym typeface="Montserrat SemiBold"/>
              </a:rPr>
              <a:t>Bois : </a:t>
            </a:r>
            <a:r>
              <a:rPr lang="fr-FR" sz="2000" b="0" i="0" u="none" strike="noStrike" cap="none">
                <a:solidFill>
                  <a:schemeClr val="dk2"/>
                </a:solidFill>
                <a:latin typeface="Montserrat SemiBold"/>
                <a:ea typeface="Montserrat SemiBold"/>
                <a:cs typeface="Montserrat SemiBold"/>
                <a:sym typeface="Montserrat SemiBold"/>
              </a:rPr>
              <a:t>30 € HTVA / MWh; + 2%/an 		</a:t>
            </a:r>
            <a:endParaRPr/>
          </a:p>
          <a:p>
            <a:pPr marL="1371600" marR="0" lvl="3" indent="0" algn="l" rtl="0">
              <a:lnSpc>
                <a:spcPct val="100000"/>
              </a:lnSpc>
              <a:spcBef>
                <a:spcPts val="0"/>
              </a:spcBef>
              <a:spcAft>
                <a:spcPts val="0"/>
              </a:spcAft>
              <a:buClr>
                <a:srgbClr val="3A3838"/>
              </a:buClr>
              <a:buSzPts val="1600"/>
              <a:buFont typeface="Montserrat Medium"/>
              <a:buNone/>
            </a:pPr>
            <a:r>
              <a:rPr lang="fr-FR" sz="2000" b="1" i="0" u="none" strike="noStrike" cap="none">
                <a:solidFill>
                  <a:schemeClr val="dk2"/>
                </a:solidFill>
                <a:latin typeface="Montserrat SemiBold"/>
                <a:ea typeface="Montserrat SemiBold"/>
                <a:cs typeface="Montserrat SemiBold"/>
                <a:sym typeface="Montserrat SemiBold"/>
              </a:rPr>
              <a:t>gaz : </a:t>
            </a:r>
            <a:r>
              <a:rPr lang="fr-FR" sz="2000" b="0" i="0" u="none" strike="noStrike" cap="none">
                <a:solidFill>
                  <a:schemeClr val="dk2"/>
                </a:solidFill>
                <a:latin typeface="Montserrat SemiBold"/>
                <a:ea typeface="Montserrat SemiBold"/>
                <a:cs typeface="Montserrat SemiBold"/>
                <a:sym typeface="Montserrat SemiBold"/>
              </a:rPr>
              <a:t>100 €HTVA / MWh; </a:t>
            </a:r>
            <a:br>
              <a:rPr lang="fr-FR" sz="2000" b="0" i="0" u="none" strike="noStrike" cap="none">
                <a:solidFill>
                  <a:schemeClr val="dk2"/>
                </a:solidFill>
                <a:latin typeface="Montserrat SemiBold"/>
                <a:ea typeface="Montserrat SemiBold"/>
                <a:cs typeface="Montserrat SemiBold"/>
                <a:sym typeface="Montserrat SemiBold"/>
              </a:rPr>
            </a:br>
            <a:r>
              <a:rPr lang="fr-FR" sz="2000" b="1" i="0" u="none" strike="noStrike" cap="none">
                <a:solidFill>
                  <a:schemeClr val="dk2"/>
                </a:solidFill>
                <a:latin typeface="Montserrat SemiBold"/>
                <a:ea typeface="Montserrat SemiBold"/>
                <a:cs typeface="Montserrat SemiBold"/>
                <a:sym typeface="Montserrat SemiBold"/>
              </a:rPr>
              <a:t>Electricité </a:t>
            </a:r>
            <a:r>
              <a:rPr lang="fr-FR" sz="2000" b="0" i="0" u="none" strike="noStrike" cap="none">
                <a:solidFill>
                  <a:schemeClr val="dk2"/>
                </a:solidFill>
                <a:latin typeface="Montserrat SemiBold"/>
                <a:ea typeface="Montserrat SemiBold"/>
                <a:cs typeface="Montserrat SemiBold"/>
                <a:sym typeface="Montserrat SemiBold"/>
              </a:rPr>
              <a:t>: 180 €HTVA/MWh; </a:t>
            </a:r>
            <a:endParaRPr/>
          </a:p>
          <a:p>
            <a:pPr marL="1371600" marR="0" lvl="3" indent="0" algn="l" rtl="0">
              <a:lnSpc>
                <a:spcPct val="100000"/>
              </a:lnSpc>
              <a:spcBef>
                <a:spcPts val="0"/>
              </a:spcBef>
              <a:spcAft>
                <a:spcPts val="0"/>
              </a:spcAft>
              <a:buClr>
                <a:srgbClr val="3A3838"/>
              </a:buClr>
              <a:buSzPts val="1600"/>
              <a:buFont typeface="Montserrat Medium"/>
              <a:buNone/>
            </a:pPr>
            <a:r>
              <a:rPr lang="fr-FR" sz="2000" b="0" i="0" u="none" strike="noStrike" cap="none">
                <a:solidFill>
                  <a:schemeClr val="dk2"/>
                </a:solidFill>
                <a:latin typeface="Montserrat SemiBold"/>
                <a:ea typeface="Montserrat SemiBold"/>
                <a:cs typeface="Montserrat SemiBold"/>
                <a:sym typeface="Montserrat SemiBold"/>
              </a:rPr>
              <a:t>Inflation pour fossile et élec &gt; +3 %/an</a:t>
            </a:r>
            <a:br>
              <a:rPr lang="fr-FR" sz="2000" b="0" i="0" u="none" strike="noStrike" cap="none">
                <a:solidFill>
                  <a:srgbClr val="3A3838"/>
                </a:solidFill>
                <a:latin typeface="Montserrat SemiBold"/>
                <a:ea typeface="Montserrat SemiBold"/>
                <a:cs typeface="Montserrat SemiBold"/>
                <a:sym typeface="Montserrat SemiBold"/>
              </a:rPr>
            </a:br>
            <a:endParaRPr sz="2000" b="0" i="0" u="none" strike="noStrike" cap="none">
              <a:solidFill>
                <a:srgbClr val="3A3838"/>
              </a:solidFill>
              <a:latin typeface="Montserrat SemiBold"/>
              <a:ea typeface="Montserrat SemiBold"/>
              <a:cs typeface="Montserrat SemiBold"/>
              <a:sym typeface="Montserrat SemiBold"/>
            </a:endParaRPr>
          </a:p>
          <a:p>
            <a:pPr marL="1657350" marR="0" lvl="3" indent="-171450" algn="l" rtl="0">
              <a:lnSpc>
                <a:spcPct val="100000"/>
              </a:lnSpc>
              <a:spcBef>
                <a:spcPts val="0"/>
              </a:spcBef>
              <a:spcAft>
                <a:spcPts val="0"/>
              </a:spcAft>
              <a:buClr>
                <a:srgbClr val="000000"/>
              </a:buClr>
              <a:buSzPts val="1800"/>
              <a:buFont typeface="Montserrat Medium"/>
              <a:buNone/>
            </a:pPr>
            <a:endParaRPr sz="2000" b="0" i="0" u="none" strike="noStrike" cap="none">
              <a:solidFill>
                <a:srgbClr val="3A3838"/>
              </a:solidFill>
              <a:latin typeface="Montserrat SemiBold"/>
              <a:ea typeface="Montserrat SemiBold"/>
              <a:cs typeface="Montserrat SemiBold"/>
              <a:sym typeface="Montserrat SemiBold"/>
            </a:endParaRPr>
          </a:p>
          <a:p>
            <a:pPr marL="1371600" marR="0" lvl="3" indent="0" algn="l" rtl="0">
              <a:lnSpc>
                <a:spcPct val="100000"/>
              </a:lnSpc>
              <a:spcBef>
                <a:spcPts val="0"/>
              </a:spcBef>
              <a:spcAft>
                <a:spcPts val="0"/>
              </a:spcAft>
              <a:buClr>
                <a:srgbClr val="FFC000"/>
              </a:buClr>
              <a:buSzPts val="1600"/>
              <a:buFont typeface="Montserrat Medium"/>
              <a:buNone/>
            </a:pPr>
            <a:r>
              <a:rPr lang="fr-FR" sz="2000" b="1" i="0" u="none" strike="noStrike" cap="none">
                <a:solidFill>
                  <a:srgbClr val="92D050"/>
                </a:solidFill>
                <a:latin typeface="Montserrat SemiBold"/>
                <a:ea typeface="Montserrat SemiBold"/>
                <a:cs typeface="Montserrat SemiBold"/>
                <a:sym typeface="Montserrat SemiBold"/>
              </a:rPr>
              <a:t>Durée d’amortissement :</a:t>
            </a:r>
            <a:endParaRPr sz="2000" b="0" i="0" u="none" strike="noStrike" cap="none">
              <a:solidFill>
                <a:srgbClr val="92D050"/>
              </a:solidFill>
              <a:latin typeface="Montserrat SemiBold"/>
              <a:ea typeface="Montserrat SemiBold"/>
              <a:cs typeface="Montserrat SemiBold"/>
              <a:sym typeface="Montserrat SemiBold"/>
            </a:endParaRPr>
          </a:p>
          <a:p>
            <a:pPr marL="1371600" marR="0" lvl="3" indent="0" algn="l" rtl="0">
              <a:lnSpc>
                <a:spcPct val="100000"/>
              </a:lnSpc>
              <a:spcBef>
                <a:spcPts val="0"/>
              </a:spcBef>
              <a:spcAft>
                <a:spcPts val="0"/>
              </a:spcAft>
              <a:buClr>
                <a:srgbClr val="3A3838"/>
              </a:buClr>
              <a:buSzPts val="1600"/>
              <a:buFont typeface="Montserrat Medium"/>
              <a:buNone/>
            </a:pPr>
            <a:br>
              <a:rPr lang="fr-FR" sz="2000" b="1" i="0" u="none" strike="noStrike" cap="none">
                <a:solidFill>
                  <a:srgbClr val="3A3838"/>
                </a:solidFill>
                <a:latin typeface="Montserrat SemiBold"/>
                <a:ea typeface="Montserrat SemiBold"/>
                <a:cs typeface="Montserrat SemiBold"/>
                <a:sym typeface="Montserrat SemiBold"/>
              </a:rPr>
            </a:br>
            <a:r>
              <a:rPr lang="fr-FR" sz="2000" b="1" i="0" u="none" strike="noStrike" cap="none">
                <a:solidFill>
                  <a:schemeClr val="dk2"/>
                </a:solidFill>
                <a:latin typeface="Montserrat SemiBold"/>
                <a:ea typeface="Montserrat SemiBold"/>
                <a:cs typeface="Montserrat SemiBold"/>
                <a:sym typeface="Montserrat SemiBold"/>
              </a:rPr>
              <a:t>Lots techniques </a:t>
            </a:r>
            <a:r>
              <a:rPr lang="fr-FR" sz="2000" b="0" i="0" u="none" strike="noStrike" cap="none">
                <a:solidFill>
                  <a:schemeClr val="dk2"/>
                </a:solidFill>
                <a:latin typeface="Montserrat SemiBold"/>
                <a:ea typeface="Montserrat SemiBold"/>
                <a:cs typeface="Montserrat SemiBold"/>
                <a:sym typeface="Montserrat SemiBold"/>
              </a:rPr>
              <a:t>: 15 ans</a:t>
            </a:r>
            <a:endParaRPr/>
          </a:p>
          <a:p>
            <a:pPr marL="1371600" marR="0" lvl="3" indent="0" algn="l" rtl="0">
              <a:lnSpc>
                <a:spcPct val="100000"/>
              </a:lnSpc>
              <a:spcBef>
                <a:spcPts val="0"/>
              </a:spcBef>
              <a:spcAft>
                <a:spcPts val="0"/>
              </a:spcAft>
              <a:buClr>
                <a:srgbClr val="3A3838"/>
              </a:buClr>
              <a:buSzPts val="1600"/>
              <a:buFont typeface="Montserrat Medium"/>
              <a:buNone/>
            </a:pPr>
            <a:r>
              <a:rPr lang="fr-FR" sz="2000" b="1" i="0" u="none" strike="noStrike" cap="none">
                <a:solidFill>
                  <a:schemeClr val="dk2"/>
                </a:solidFill>
                <a:latin typeface="Montserrat SemiBold"/>
                <a:ea typeface="Montserrat SemiBold"/>
                <a:cs typeface="Montserrat SemiBold"/>
                <a:sym typeface="Montserrat SemiBold"/>
              </a:rPr>
              <a:t>Gros œuvre </a:t>
            </a:r>
            <a:r>
              <a:rPr lang="fr-FR" sz="2000" b="0" i="0" u="none" strike="noStrike" cap="none">
                <a:solidFill>
                  <a:schemeClr val="dk2"/>
                </a:solidFill>
                <a:latin typeface="Montserrat SemiBold"/>
                <a:ea typeface="Montserrat SemiBold"/>
                <a:cs typeface="Montserrat SemiBold"/>
                <a:sym typeface="Montserrat SemiBold"/>
              </a:rPr>
              <a:t>: 25 ans</a:t>
            </a:r>
            <a:endParaRPr/>
          </a:p>
          <a:p>
            <a:pPr marL="1371600" marR="0" lvl="3" indent="0" algn="l" rtl="0">
              <a:lnSpc>
                <a:spcPct val="100000"/>
              </a:lnSpc>
              <a:spcBef>
                <a:spcPts val="0"/>
              </a:spcBef>
              <a:spcAft>
                <a:spcPts val="0"/>
              </a:spcAft>
              <a:buClr>
                <a:srgbClr val="3A3838"/>
              </a:buClr>
              <a:buSzPts val="1600"/>
              <a:buFont typeface="Montserrat Medium"/>
              <a:buNone/>
            </a:pPr>
            <a:r>
              <a:rPr lang="fr-FR" sz="2000" b="1" i="0" u="none" strike="noStrike" cap="none">
                <a:solidFill>
                  <a:schemeClr val="dk2"/>
                </a:solidFill>
                <a:latin typeface="Montserrat SemiBold"/>
                <a:ea typeface="Montserrat SemiBold"/>
                <a:cs typeface="Montserrat SemiBold"/>
                <a:sym typeface="Montserrat SemiBold"/>
              </a:rPr>
              <a:t>Taux d’emprunt </a:t>
            </a:r>
            <a:r>
              <a:rPr lang="fr-FR" sz="2000" b="0" i="0" u="none" strike="noStrike" cap="none">
                <a:solidFill>
                  <a:schemeClr val="dk2"/>
                </a:solidFill>
                <a:latin typeface="Montserrat SemiBold"/>
                <a:ea typeface="Montserrat SemiBold"/>
                <a:cs typeface="Montserrat SemiBold"/>
                <a:sym typeface="Montserrat SemiBold"/>
              </a:rPr>
              <a:t>: 3,5 %</a:t>
            </a:r>
            <a:endParaRPr/>
          </a:p>
        </p:txBody>
      </p:sp>
    </p:spTree>
    <p:extLst>
      <p:ext uri="{BB962C8B-B14F-4D97-AF65-F5344CB8AC3E}">
        <p14:creationId xmlns:p14="http://schemas.microsoft.com/office/powerpoint/2010/main" val="547277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a:extLst>
            <a:ext uri="{FF2B5EF4-FFF2-40B4-BE49-F238E27FC236}">
              <a16:creationId xmlns:a16="http://schemas.microsoft.com/office/drawing/2014/main" id="{91CC4E7F-F55A-EE3A-2DB5-6252F09BB1B6}"/>
            </a:ext>
          </a:extLst>
        </p:cNvPr>
        <p:cNvGrpSpPr/>
        <p:nvPr/>
      </p:nvGrpSpPr>
      <p:grpSpPr>
        <a:xfrm>
          <a:off x="0" y="0"/>
          <a:ext cx="0" cy="0"/>
          <a:chOff x="0" y="0"/>
          <a:chExt cx="0" cy="0"/>
        </a:xfrm>
      </p:grpSpPr>
      <p:sp>
        <p:nvSpPr>
          <p:cNvPr id="533" name="Google Shape;533;p35">
            <a:extLst>
              <a:ext uri="{FF2B5EF4-FFF2-40B4-BE49-F238E27FC236}">
                <a16:creationId xmlns:a16="http://schemas.microsoft.com/office/drawing/2014/main" id="{48E7F00C-1476-22D4-C725-B097A7B1B0FD}"/>
              </a:ext>
            </a:extLst>
          </p:cNvPr>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Pourquoi utiliser un appoint au bois ?</a:t>
            </a:r>
            <a:endParaRPr/>
          </a:p>
        </p:txBody>
      </p:sp>
      <p:pic>
        <p:nvPicPr>
          <p:cNvPr id="534" name="Google Shape;534;p35">
            <a:extLst>
              <a:ext uri="{FF2B5EF4-FFF2-40B4-BE49-F238E27FC236}">
                <a16:creationId xmlns:a16="http://schemas.microsoft.com/office/drawing/2014/main" id="{FB816A80-807C-E090-9CDB-0CD061A7A09E}"/>
              </a:ext>
            </a:extLst>
          </p:cNvPr>
          <p:cNvPicPr preferRelativeResize="0"/>
          <p:nvPr/>
        </p:nvPicPr>
        <p:blipFill rotWithShape="1">
          <a:blip r:embed="rId3">
            <a:alphaModFix/>
          </a:blip>
          <a:srcRect/>
          <a:stretch/>
        </p:blipFill>
        <p:spPr>
          <a:xfrm>
            <a:off x="3461928" y="2237875"/>
            <a:ext cx="12010682" cy="7469210"/>
          </a:xfrm>
          <a:prstGeom prst="rect">
            <a:avLst/>
          </a:prstGeom>
          <a:noFill/>
          <a:ln>
            <a:noFill/>
          </a:ln>
        </p:spPr>
      </p:pic>
    </p:spTree>
    <p:extLst>
      <p:ext uri="{BB962C8B-B14F-4D97-AF65-F5344CB8AC3E}">
        <p14:creationId xmlns:p14="http://schemas.microsoft.com/office/powerpoint/2010/main" val="550555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52"/>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p>
            <a:pPr marL="0" lvl="0" indent="0" algn="ctr" rtl="0">
              <a:lnSpc>
                <a:spcPct val="100000"/>
              </a:lnSpc>
              <a:spcBef>
                <a:spcPts val="0"/>
              </a:spcBef>
              <a:spcAft>
                <a:spcPts val="0"/>
              </a:spcAft>
              <a:buSzPts val="4000"/>
              <a:buNone/>
            </a:pPr>
            <a:r>
              <a:rPr lang="fr-FR" b="1" dirty="0"/>
              <a:t>Scénario bois déchiqueté</a:t>
            </a:r>
            <a:endParaRPr dirty="0"/>
          </a:p>
        </p:txBody>
      </p:sp>
    </p:spTree>
    <p:extLst>
      <p:ext uri="{BB962C8B-B14F-4D97-AF65-F5344CB8AC3E}">
        <p14:creationId xmlns:p14="http://schemas.microsoft.com/office/powerpoint/2010/main" val="1418233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1"/>
          <p:cNvSpPr txBox="1">
            <a:spLocks noGrp="1"/>
          </p:cNvSpPr>
          <p:nvPr>
            <p:ph type="body" idx="1"/>
          </p:nvPr>
        </p:nvSpPr>
        <p:spPr>
          <a:xfrm>
            <a:off x="11285621" y="1237181"/>
            <a:ext cx="6649170" cy="8381302"/>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Autofit/>
          </a:bodyPr>
          <a:lstStyle/>
          <a:p>
            <a:pPr marL="101600" lvl="0" indent="0" algn="l" rtl="0">
              <a:lnSpc>
                <a:spcPct val="115000"/>
              </a:lnSpc>
              <a:spcBef>
                <a:spcPts val="0"/>
              </a:spcBef>
              <a:spcAft>
                <a:spcPts val="0"/>
              </a:spcAft>
              <a:buClr>
                <a:srgbClr val="434343"/>
              </a:buClr>
              <a:buSzPts val="2000"/>
              <a:buNone/>
            </a:pPr>
            <a:r>
              <a:rPr lang="fr-FR">
                <a:solidFill>
                  <a:srgbClr val="434343"/>
                </a:solidFill>
              </a:rPr>
              <a:t>LIVRAISON PAR SEMI-REMORQUE</a:t>
            </a:r>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r>
              <a:rPr lang="fr-FR">
                <a:solidFill>
                  <a:srgbClr val="434343"/>
                </a:solidFill>
              </a:rPr>
              <a:t>Parcelle de [xxxx] m² pour une chaufferie de 600m² (dont 300m² de silo – 2 x 6,5m x 22m)</a:t>
            </a:r>
            <a:endParaRPr/>
          </a:p>
          <a:p>
            <a:pPr marL="101600" lvl="0" indent="0" algn="l" rtl="0">
              <a:lnSpc>
                <a:spcPct val="115000"/>
              </a:lnSpc>
              <a:spcBef>
                <a:spcPts val="0"/>
              </a:spcBef>
              <a:spcAft>
                <a:spcPts val="0"/>
              </a:spcAft>
              <a:buClr>
                <a:srgbClr val="434343"/>
              </a:buClr>
              <a:buSzPts val="2000"/>
              <a:buNone/>
            </a:pPr>
            <a:r>
              <a:rPr lang="fr-FR">
                <a:solidFill>
                  <a:srgbClr val="434343"/>
                </a:solidFill>
              </a:rPr>
              <a:t>Zone de retournement disponible pour un semi-remorque de 90m3</a:t>
            </a:r>
            <a:endParaRPr/>
          </a:p>
          <a:p>
            <a:pPr marL="101600" lvl="0" indent="0" algn="l" rtl="0">
              <a:lnSpc>
                <a:spcPct val="115000"/>
              </a:lnSpc>
              <a:spcBef>
                <a:spcPts val="0"/>
              </a:spcBef>
              <a:spcAft>
                <a:spcPts val="0"/>
              </a:spcAft>
              <a:buClr>
                <a:srgbClr val="434343"/>
              </a:buClr>
              <a:buSzPts val="2000"/>
              <a:buNone/>
            </a:pPr>
            <a:r>
              <a:rPr lang="fr-FR">
                <a:solidFill>
                  <a:srgbClr val="434343"/>
                </a:solidFill>
              </a:rPr>
              <a:t>[xx] livraisons/an</a:t>
            </a:r>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444500" lvl="0" indent="-342900" algn="l" rtl="0">
              <a:lnSpc>
                <a:spcPct val="115000"/>
              </a:lnSpc>
              <a:spcBef>
                <a:spcPts val="0"/>
              </a:spcBef>
              <a:spcAft>
                <a:spcPts val="0"/>
              </a:spcAft>
              <a:buClr>
                <a:srgbClr val="434343"/>
              </a:buClr>
              <a:buSzPts val="2000"/>
              <a:buFont typeface="Montserrat SemiBold"/>
              <a:buChar char="-"/>
            </a:pPr>
            <a:r>
              <a:rPr lang="fr-FR">
                <a:solidFill>
                  <a:srgbClr val="434343"/>
                </a:solidFill>
              </a:rPr>
              <a:t>Chaudière bois 700 kW</a:t>
            </a:r>
            <a:endParaRPr/>
          </a:p>
          <a:p>
            <a:pPr marL="444500" lvl="0" indent="-342900" algn="l" rtl="0">
              <a:lnSpc>
                <a:spcPct val="115000"/>
              </a:lnSpc>
              <a:spcBef>
                <a:spcPts val="0"/>
              </a:spcBef>
              <a:spcAft>
                <a:spcPts val="0"/>
              </a:spcAft>
              <a:buClr>
                <a:srgbClr val="434343"/>
              </a:buClr>
              <a:buSzPts val="2000"/>
              <a:buFont typeface="Montserrat SemiBold"/>
              <a:buChar char="-"/>
            </a:pPr>
            <a:r>
              <a:rPr lang="fr-FR">
                <a:solidFill>
                  <a:srgbClr val="434343"/>
                </a:solidFill>
              </a:rPr>
              <a:t>Chaudière gaz 1000 kW</a:t>
            </a:r>
            <a:endParaRPr/>
          </a:p>
          <a:p>
            <a:pPr marL="444500" lvl="0" indent="-342900" algn="l" rtl="0">
              <a:lnSpc>
                <a:spcPct val="115000"/>
              </a:lnSpc>
              <a:spcBef>
                <a:spcPts val="0"/>
              </a:spcBef>
              <a:spcAft>
                <a:spcPts val="0"/>
              </a:spcAft>
              <a:buClr>
                <a:srgbClr val="434343"/>
              </a:buClr>
              <a:buSzPts val="2000"/>
              <a:buFont typeface="Montserrat SemiBold"/>
              <a:buChar char="-"/>
            </a:pPr>
            <a:r>
              <a:rPr lang="fr-FR">
                <a:solidFill>
                  <a:srgbClr val="434343"/>
                </a:solidFill>
              </a:rPr>
              <a:t>Ballon tampon de 53 m3</a:t>
            </a:r>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p:txBody>
      </p:sp>
      <p:sp>
        <p:nvSpPr>
          <p:cNvPr id="575" name="Google Shape;575;p41"/>
          <p:cNvSpPr txBox="1"/>
          <p:nvPr/>
        </p:nvSpPr>
        <p:spPr>
          <a:xfrm>
            <a:off x="1582169" y="0"/>
            <a:ext cx="7892716" cy="129263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fr-FR" sz="3600" b="0" i="0" u="none" strike="noStrike" cap="none">
                <a:solidFill>
                  <a:srgbClr val="434343"/>
                </a:solidFill>
                <a:latin typeface="Montserrat SemiBold"/>
                <a:ea typeface="Montserrat SemiBold"/>
                <a:cs typeface="Montserrat SemiBold"/>
                <a:sym typeface="Montserrat SemiBold"/>
              </a:rPr>
              <a:t>Propositions d’implantation </a:t>
            </a:r>
            <a:endParaRPr/>
          </a:p>
          <a:p>
            <a:pPr marL="0" marR="0" lvl="0" indent="0" algn="ctr" rtl="0">
              <a:lnSpc>
                <a:spcPct val="100000"/>
              </a:lnSpc>
              <a:spcBef>
                <a:spcPts val="0"/>
              </a:spcBef>
              <a:spcAft>
                <a:spcPts val="0"/>
              </a:spcAft>
              <a:buClr>
                <a:srgbClr val="000000"/>
              </a:buClr>
              <a:buSzPts val="3600"/>
              <a:buFont typeface="Arial"/>
              <a:buNone/>
            </a:pPr>
            <a:r>
              <a:rPr lang="fr-FR" sz="3600" b="0" i="0" u="none" strike="noStrike" cap="none">
                <a:solidFill>
                  <a:srgbClr val="434343"/>
                </a:solidFill>
                <a:latin typeface="Montserrat SemiBold"/>
                <a:ea typeface="Montserrat SemiBold"/>
                <a:cs typeface="Montserrat SemiBold"/>
                <a:sym typeface="Montserrat SemiBold"/>
              </a:rPr>
              <a:t>et principe de fonctionnement </a:t>
            </a:r>
            <a:endParaRPr/>
          </a:p>
        </p:txBody>
      </p:sp>
      <p:pic>
        <p:nvPicPr>
          <p:cNvPr id="576" name="Google Shape;576;p41"/>
          <p:cNvPicPr preferRelativeResize="0"/>
          <p:nvPr/>
        </p:nvPicPr>
        <p:blipFill rotWithShape="1">
          <a:blip r:embed="rId3">
            <a:alphaModFix/>
          </a:blip>
          <a:srcRect l="34355"/>
          <a:stretch/>
        </p:blipFill>
        <p:spPr>
          <a:xfrm>
            <a:off x="353209" y="1316150"/>
            <a:ext cx="10186453" cy="8747631"/>
          </a:xfrm>
          <a:prstGeom prst="rect">
            <a:avLst/>
          </a:prstGeom>
          <a:noFill/>
          <a:ln>
            <a:noFill/>
          </a:ln>
        </p:spPr>
      </p:pic>
      <p:pic>
        <p:nvPicPr>
          <p:cNvPr id="577" name="Google Shape;577;p41"/>
          <p:cNvPicPr preferRelativeResize="0"/>
          <p:nvPr/>
        </p:nvPicPr>
        <p:blipFill rotWithShape="1">
          <a:blip r:embed="rId4">
            <a:alphaModFix/>
          </a:blip>
          <a:srcRect/>
          <a:stretch/>
        </p:blipFill>
        <p:spPr>
          <a:xfrm>
            <a:off x="11394029" y="5427832"/>
            <a:ext cx="6432353" cy="22391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3"/>
          <p:cNvSpPr txBox="1">
            <a:spLocks noGrp="1"/>
          </p:cNvSpPr>
          <p:nvPr>
            <p:ph type="body" idx="1"/>
          </p:nvPr>
        </p:nvSpPr>
        <p:spPr>
          <a:xfrm>
            <a:off x="271062" y="3098456"/>
            <a:ext cx="5715537" cy="1681143"/>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Clr>
                <a:srgbClr val="FFC000"/>
              </a:buClr>
              <a:buSzPts val="1600"/>
              <a:buNone/>
            </a:pPr>
            <a:r>
              <a:rPr lang="fr-FR" b="1" dirty="0">
                <a:solidFill>
                  <a:schemeClr val="dk2"/>
                </a:solidFill>
                <a:latin typeface="Montserrat SemiBold"/>
                <a:ea typeface="Montserrat SemiBold"/>
                <a:cs typeface="Montserrat SemiBold"/>
                <a:sym typeface="Montserrat SemiBold"/>
              </a:rPr>
              <a:t>Mise en place du silo dans l’atelier, rampe d’accès disponible pour la livraison</a:t>
            </a:r>
            <a:endParaRPr dirty="0"/>
          </a:p>
        </p:txBody>
      </p:sp>
      <p:sp>
        <p:nvSpPr>
          <p:cNvPr id="611" name="Google Shape;611;p43"/>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Propositions d’implantation et principe de fonctionnement</a:t>
            </a:r>
            <a:endParaRPr/>
          </a:p>
        </p:txBody>
      </p:sp>
      <p:sp>
        <p:nvSpPr>
          <p:cNvPr id="618" name="Google Shape;618;p43"/>
          <p:cNvSpPr txBox="1"/>
          <p:nvPr/>
        </p:nvSpPr>
        <p:spPr>
          <a:xfrm>
            <a:off x="271063" y="7188544"/>
            <a:ext cx="5715537" cy="1681143"/>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dirty="0">
                <a:solidFill>
                  <a:schemeClr val="dk2"/>
                </a:solidFill>
                <a:latin typeface="Montserrat SemiBold"/>
                <a:ea typeface="Montserrat SemiBold"/>
                <a:cs typeface="Montserrat SemiBold"/>
                <a:sym typeface="Montserrat SemiBold"/>
              </a:rPr>
              <a:t>Dépose de chaudière </a:t>
            </a:r>
            <a:r>
              <a:rPr lang="fr-FR" sz="2400" b="1" dirty="0">
                <a:solidFill>
                  <a:schemeClr val="dk2"/>
                </a:solidFill>
                <a:latin typeface="Montserrat SemiBold"/>
                <a:ea typeface="Montserrat SemiBold"/>
                <a:cs typeface="Montserrat SemiBold"/>
                <a:sym typeface="Montserrat SemiBold"/>
              </a:rPr>
              <a:t>fioul </a:t>
            </a:r>
            <a:r>
              <a:rPr lang="fr-FR" sz="2400" b="1" i="0" u="none" strike="noStrike" cap="none" dirty="0">
                <a:solidFill>
                  <a:schemeClr val="dk2"/>
                </a:solidFill>
                <a:latin typeface="Montserrat SemiBold"/>
                <a:ea typeface="Montserrat SemiBold"/>
                <a:cs typeface="Montserrat SemiBold"/>
                <a:sym typeface="Montserrat SemiBold"/>
              </a:rPr>
              <a:t>actuelle pour </a:t>
            </a:r>
            <a:r>
              <a:rPr lang="fr-FR" sz="2400" b="1" dirty="0">
                <a:solidFill>
                  <a:schemeClr val="dk2"/>
                </a:solidFill>
                <a:latin typeface="Montserrat SemiBold"/>
                <a:ea typeface="Montserrat SemiBold"/>
                <a:cs typeface="Montserrat SemiBold"/>
                <a:sym typeface="Montserrat SemiBold"/>
              </a:rPr>
              <a:t>une</a:t>
            </a:r>
            <a:r>
              <a:rPr lang="fr-FR" sz="2400" b="1" i="0" u="none" strike="noStrike" cap="none" dirty="0">
                <a:solidFill>
                  <a:schemeClr val="dk2"/>
                </a:solidFill>
                <a:latin typeface="Montserrat SemiBold"/>
                <a:ea typeface="Montserrat SemiBold"/>
                <a:cs typeface="Montserrat SemiBold"/>
                <a:sym typeface="Montserrat SemiBold"/>
              </a:rPr>
              <a:t> chaudière bois</a:t>
            </a:r>
            <a:endParaRPr dirty="0"/>
          </a:p>
        </p:txBody>
      </p:sp>
      <p:pic>
        <p:nvPicPr>
          <p:cNvPr id="3" name="Image 2">
            <a:extLst>
              <a:ext uri="{FF2B5EF4-FFF2-40B4-BE49-F238E27FC236}">
                <a16:creationId xmlns:a16="http://schemas.microsoft.com/office/drawing/2014/main" id="{E70D4175-3459-0BBA-8A68-914DBACFD5CA}"/>
              </a:ext>
            </a:extLst>
          </p:cNvPr>
          <p:cNvPicPr>
            <a:picLocks noChangeAspect="1"/>
          </p:cNvPicPr>
          <p:nvPr/>
        </p:nvPicPr>
        <p:blipFill>
          <a:blip r:embed="rId3"/>
          <a:stretch>
            <a:fillRect/>
          </a:stretch>
        </p:blipFill>
        <p:spPr>
          <a:xfrm>
            <a:off x="6574848" y="6023429"/>
            <a:ext cx="5138303" cy="3853727"/>
          </a:xfrm>
          <a:prstGeom prst="rect">
            <a:avLst/>
          </a:prstGeom>
        </p:spPr>
      </p:pic>
      <p:sp>
        <p:nvSpPr>
          <p:cNvPr id="4" name="Google Shape;363;p18">
            <a:extLst>
              <a:ext uri="{FF2B5EF4-FFF2-40B4-BE49-F238E27FC236}">
                <a16:creationId xmlns:a16="http://schemas.microsoft.com/office/drawing/2014/main" id="{CB361572-8115-35A7-DDF6-11A25B50593A}"/>
              </a:ext>
            </a:extLst>
          </p:cNvPr>
          <p:cNvSpPr txBox="1"/>
          <p:nvPr/>
        </p:nvSpPr>
        <p:spPr>
          <a:xfrm>
            <a:off x="8577609" y="9513064"/>
            <a:ext cx="313554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rgbClr val="000000"/>
                </a:solidFill>
                <a:latin typeface="Arial"/>
                <a:ea typeface="Arial"/>
                <a:cs typeface="Arial"/>
                <a:sym typeface="Arial"/>
              </a:rPr>
              <a:t>Source : </a:t>
            </a:r>
            <a:r>
              <a:rPr lang="fr-FR" sz="1600" i="1" dirty="0"/>
              <a:t>Ploërmel Communauté</a:t>
            </a:r>
            <a:endParaRPr sz="2000" b="0" i="0" u="none" strike="noStrike" cap="none" dirty="0">
              <a:solidFill>
                <a:srgbClr val="000000"/>
              </a:solidFill>
              <a:latin typeface="Arial"/>
              <a:ea typeface="Arial"/>
              <a:cs typeface="Arial"/>
              <a:sym typeface="Arial"/>
            </a:endParaRPr>
          </a:p>
        </p:txBody>
      </p:sp>
      <p:pic>
        <p:nvPicPr>
          <p:cNvPr id="6" name="Image 5">
            <a:extLst>
              <a:ext uri="{FF2B5EF4-FFF2-40B4-BE49-F238E27FC236}">
                <a16:creationId xmlns:a16="http://schemas.microsoft.com/office/drawing/2014/main" id="{53CDD17E-55DB-CBFF-DC75-E2263777B745}"/>
              </a:ext>
            </a:extLst>
          </p:cNvPr>
          <p:cNvPicPr>
            <a:picLocks noChangeAspect="1"/>
          </p:cNvPicPr>
          <p:nvPr/>
        </p:nvPicPr>
        <p:blipFill>
          <a:blip r:embed="rId4"/>
          <a:stretch>
            <a:fillRect/>
          </a:stretch>
        </p:blipFill>
        <p:spPr>
          <a:xfrm>
            <a:off x="6574848" y="2417054"/>
            <a:ext cx="6768008" cy="3043945"/>
          </a:xfrm>
          <a:prstGeom prst="rect">
            <a:avLst/>
          </a:prstGeom>
        </p:spPr>
      </p:pic>
      <p:sp>
        <p:nvSpPr>
          <p:cNvPr id="7" name="Google Shape;363;p18">
            <a:extLst>
              <a:ext uri="{FF2B5EF4-FFF2-40B4-BE49-F238E27FC236}">
                <a16:creationId xmlns:a16="http://schemas.microsoft.com/office/drawing/2014/main" id="{222C71B7-6217-689E-1BD8-870F9AC23CD2}"/>
              </a:ext>
            </a:extLst>
          </p:cNvPr>
          <p:cNvSpPr txBox="1"/>
          <p:nvPr/>
        </p:nvSpPr>
        <p:spPr>
          <a:xfrm>
            <a:off x="11713150" y="2428623"/>
            <a:ext cx="156777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rgbClr val="000000"/>
                </a:solidFill>
                <a:latin typeface="Arial"/>
                <a:ea typeface="Arial"/>
                <a:cs typeface="Arial"/>
                <a:sym typeface="Arial"/>
              </a:rPr>
              <a:t>Source : </a:t>
            </a:r>
            <a:r>
              <a:rPr lang="fr-FR" sz="1600" i="1" dirty="0"/>
              <a:t>AILE</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1">
          <a:extLst>
            <a:ext uri="{FF2B5EF4-FFF2-40B4-BE49-F238E27FC236}">
              <a16:creationId xmlns:a16="http://schemas.microsoft.com/office/drawing/2014/main" id="{26409347-4A19-AE00-2F41-C409CBD0D12F}"/>
            </a:ext>
          </a:extLst>
        </p:cNvPr>
        <p:cNvGrpSpPr/>
        <p:nvPr/>
      </p:nvGrpSpPr>
      <p:grpSpPr>
        <a:xfrm>
          <a:off x="0" y="0"/>
          <a:ext cx="0" cy="0"/>
          <a:chOff x="0" y="0"/>
          <a:chExt cx="0" cy="0"/>
        </a:xfrm>
      </p:grpSpPr>
      <p:sp>
        <p:nvSpPr>
          <p:cNvPr id="632" name="Google Shape;632;p45">
            <a:extLst>
              <a:ext uri="{FF2B5EF4-FFF2-40B4-BE49-F238E27FC236}">
                <a16:creationId xmlns:a16="http://schemas.microsoft.com/office/drawing/2014/main" id="{EDB897D4-4639-AD50-0F80-684DE17E247F}"/>
              </a:ext>
            </a:extLst>
          </p:cNvPr>
          <p:cNvSpPr txBox="1">
            <a:spLocks noGrp="1"/>
          </p:cNvSpPr>
          <p:nvPr>
            <p:ph type="body" idx="1"/>
          </p:nvPr>
        </p:nvSpPr>
        <p:spPr>
          <a:xfrm>
            <a:off x="10978886" y="2337001"/>
            <a:ext cx="6133456" cy="2806499"/>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Clr>
                <a:srgbClr val="FFC000"/>
              </a:buClr>
              <a:buSzPts val="1600"/>
              <a:buNone/>
            </a:pPr>
            <a:r>
              <a:rPr lang="fr-FR" b="1" u="sng" dirty="0">
                <a:solidFill>
                  <a:schemeClr val="dk2"/>
                </a:solidFill>
                <a:latin typeface="Montserrat SemiBold"/>
                <a:ea typeface="Montserrat SemiBold"/>
                <a:cs typeface="Montserrat SemiBold"/>
                <a:sym typeface="Montserrat SemiBold"/>
              </a:rPr>
              <a:t>Silo enterré et </a:t>
            </a:r>
            <a:r>
              <a:rPr lang="fr-FR" b="1" u="sng" dirty="0" err="1">
                <a:solidFill>
                  <a:schemeClr val="dk2"/>
                </a:solidFill>
                <a:latin typeface="Montserrat SemiBold"/>
                <a:ea typeface="Montserrat SemiBold"/>
                <a:cs typeface="Montserrat SemiBold"/>
                <a:sym typeface="Montserrat SemiBold"/>
              </a:rPr>
              <a:t>désileur</a:t>
            </a:r>
            <a:r>
              <a:rPr lang="fr-FR" b="1" u="sng" dirty="0">
                <a:solidFill>
                  <a:schemeClr val="dk2"/>
                </a:solidFill>
                <a:latin typeface="Montserrat SemiBold"/>
                <a:ea typeface="Montserrat SemiBold"/>
                <a:cs typeface="Montserrat SemiBold"/>
                <a:sym typeface="Montserrat SemiBold"/>
              </a:rPr>
              <a:t> rotatif :</a:t>
            </a:r>
            <a:br>
              <a:rPr lang="fr-FR" b="1" u="sng" dirty="0">
                <a:solidFill>
                  <a:schemeClr val="dk2"/>
                </a:solidFill>
                <a:latin typeface="Montserrat SemiBold"/>
                <a:ea typeface="Montserrat SemiBold"/>
                <a:cs typeface="Montserrat SemiBold"/>
                <a:sym typeface="Montserrat SemiBold"/>
              </a:rPr>
            </a:br>
            <a:endParaRPr b="1" dirty="0">
              <a:solidFill>
                <a:schemeClr val="dk2"/>
              </a:solidFill>
              <a:latin typeface="Montserrat SemiBold"/>
              <a:ea typeface="Montserrat SemiBold"/>
              <a:cs typeface="Montserrat SemiBold"/>
              <a:sym typeface="Montserrat SemiBold"/>
            </a:endParaRPr>
          </a:p>
        </p:txBody>
      </p:sp>
      <p:sp>
        <p:nvSpPr>
          <p:cNvPr id="633" name="Google Shape;633;p45">
            <a:extLst>
              <a:ext uri="{FF2B5EF4-FFF2-40B4-BE49-F238E27FC236}">
                <a16:creationId xmlns:a16="http://schemas.microsoft.com/office/drawing/2014/main" id="{C1EF079F-AD4F-47F4-000D-C34CA39545A2}"/>
              </a:ext>
            </a:extLst>
          </p:cNvPr>
          <p:cNvSpPr txBox="1">
            <a:spLocks noGrp="1"/>
          </p:cNvSpPr>
          <p:nvPr>
            <p:ph type="title"/>
          </p:nvPr>
        </p:nvSpPr>
        <p:spPr>
          <a:xfrm>
            <a:off x="1652699" y="890050"/>
            <a:ext cx="15459643"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dirty="0"/>
              <a:t>Propositions d’implantation et principe de fonctionnement – exemple silo enterré</a:t>
            </a:r>
            <a:endParaRPr dirty="0"/>
          </a:p>
        </p:txBody>
      </p:sp>
      <p:pic>
        <p:nvPicPr>
          <p:cNvPr id="1026" name="Picture 2" descr="Le chauffage central au bois automatique - Energies 15">
            <a:extLst>
              <a:ext uri="{FF2B5EF4-FFF2-40B4-BE49-F238E27FC236}">
                <a16:creationId xmlns:a16="http://schemas.microsoft.com/office/drawing/2014/main" id="{16D67C92-735E-D418-7DA8-AF5BE9CB2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43" y="2307771"/>
            <a:ext cx="10288756" cy="637902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63;p18">
            <a:extLst>
              <a:ext uri="{FF2B5EF4-FFF2-40B4-BE49-F238E27FC236}">
                <a16:creationId xmlns:a16="http://schemas.microsoft.com/office/drawing/2014/main" id="{AE6FC360-734A-B621-1C8B-19C8A9810AD1}"/>
              </a:ext>
            </a:extLst>
          </p:cNvPr>
          <p:cNvSpPr txBox="1"/>
          <p:nvPr/>
        </p:nvSpPr>
        <p:spPr>
          <a:xfrm>
            <a:off x="854299" y="7809972"/>
            <a:ext cx="220821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rgbClr val="000000"/>
                </a:solidFill>
                <a:latin typeface="Arial"/>
                <a:ea typeface="Arial"/>
                <a:cs typeface="Arial"/>
                <a:sym typeface="Arial"/>
              </a:rPr>
              <a:t>Source : </a:t>
            </a:r>
            <a:r>
              <a:rPr lang="fr-FR" sz="1600" i="1" dirty="0"/>
              <a:t>Energies 15</a:t>
            </a:r>
            <a:endParaRPr sz="2000" b="0" i="0" u="none" strike="noStrike" cap="none" dirty="0">
              <a:solidFill>
                <a:srgbClr val="000000"/>
              </a:solidFill>
              <a:latin typeface="Arial"/>
              <a:ea typeface="Arial"/>
              <a:cs typeface="Arial"/>
              <a:sym typeface="Arial"/>
            </a:endParaRPr>
          </a:p>
        </p:txBody>
      </p:sp>
      <p:pic>
        <p:nvPicPr>
          <p:cNvPr id="1028" name="Picture 4">
            <a:extLst>
              <a:ext uri="{FF2B5EF4-FFF2-40B4-BE49-F238E27FC236}">
                <a16:creationId xmlns:a16="http://schemas.microsoft.com/office/drawing/2014/main" id="{5F895C15-BD9C-B5D1-C0B6-D897321A4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3055" y="5658398"/>
            <a:ext cx="5591916" cy="338369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63;p18">
            <a:extLst>
              <a:ext uri="{FF2B5EF4-FFF2-40B4-BE49-F238E27FC236}">
                <a16:creationId xmlns:a16="http://schemas.microsoft.com/office/drawing/2014/main" id="{8FAFFDFF-C776-5B5E-E22A-E93C5178E01C}"/>
              </a:ext>
            </a:extLst>
          </p:cNvPr>
          <p:cNvSpPr txBox="1"/>
          <p:nvPr/>
        </p:nvSpPr>
        <p:spPr>
          <a:xfrm>
            <a:off x="11253785" y="8686800"/>
            <a:ext cx="220821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rgbClr val="000000"/>
                </a:solidFill>
                <a:latin typeface="Arial"/>
                <a:ea typeface="Arial"/>
                <a:cs typeface="Arial"/>
                <a:sym typeface="Arial"/>
              </a:rPr>
              <a:t>Source : </a:t>
            </a:r>
            <a:r>
              <a:rPr lang="fr-FR" sz="1600" i="1" dirty="0"/>
              <a:t>Energies 15</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49919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1">
          <a:extLst>
            <a:ext uri="{FF2B5EF4-FFF2-40B4-BE49-F238E27FC236}">
              <a16:creationId xmlns:a16="http://schemas.microsoft.com/office/drawing/2014/main" id="{758BBDB5-60C4-BC98-0E1A-302066A32691}"/>
            </a:ext>
          </a:extLst>
        </p:cNvPr>
        <p:cNvGrpSpPr/>
        <p:nvPr/>
      </p:nvGrpSpPr>
      <p:grpSpPr>
        <a:xfrm>
          <a:off x="0" y="0"/>
          <a:ext cx="0" cy="0"/>
          <a:chOff x="0" y="0"/>
          <a:chExt cx="0" cy="0"/>
        </a:xfrm>
      </p:grpSpPr>
      <p:sp>
        <p:nvSpPr>
          <p:cNvPr id="632" name="Google Shape;632;p45">
            <a:extLst>
              <a:ext uri="{FF2B5EF4-FFF2-40B4-BE49-F238E27FC236}">
                <a16:creationId xmlns:a16="http://schemas.microsoft.com/office/drawing/2014/main" id="{4C8C7B57-A7C2-7A11-954C-DD8A858A33D9}"/>
              </a:ext>
            </a:extLst>
          </p:cNvPr>
          <p:cNvSpPr txBox="1">
            <a:spLocks noGrp="1"/>
          </p:cNvSpPr>
          <p:nvPr>
            <p:ph type="body" idx="1"/>
          </p:nvPr>
        </p:nvSpPr>
        <p:spPr>
          <a:xfrm>
            <a:off x="12976455" y="4405375"/>
            <a:ext cx="5029687" cy="2806499"/>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Clr>
                <a:srgbClr val="FFC000"/>
              </a:buClr>
              <a:buSzPts val="1600"/>
              <a:buNone/>
            </a:pPr>
            <a:r>
              <a:rPr lang="fr-FR" b="1" u="sng" dirty="0">
                <a:solidFill>
                  <a:schemeClr val="dk2"/>
                </a:solidFill>
                <a:latin typeface="Montserrat SemiBold"/>
                <a:ea typeface="Montserrat SemiBold"/>
                <a:cs typeface="Montserrat SemiBold"/>
                <a:sym typeface="Montserrat SemiBold"/>
              </a:rPr>
              <a:t>Trémie avec trappe carrossable :</a:t>
            </a:r>
            <a:br>
              <a:rPr lang="fr-FR" b="1" u="sng" dirty="0">
                <a:solidFill>
                  <a:schemeClr val="dk2"/>
                </a:solidFill>
                <a:latin typeface="Montserrat SemiBold"/>
                <a:ea typeface="Montserrat SemiBold"/>
                <a:cs typeface="Montserrat SemiBold"/>
                <a:sym typeface="Montserrat SemiBold"/>
              </a:rPr>
            </a:br>
            <a:endParaRPr b="1" dirty="0">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FFC000"/>
              </a:buClr>
              <a:buSzPts val="1600"/>
              <a:buNone/>
            </a:pPr>
            <a:r>
              <a:rPr lang="fr-FR" b="1" dirty="0">
                <a:solidFill>
                  <a:schemeClr val="dk2"/>
                </a:solidFill>
                <a:latin typeface="Montserrat SemiBold"/>
                <a:ea typeface="Montserrat SemiBold"/>
                <a:cs typeface="Montserrat SemiBold"/>
                <a:sym typeface="Montserrat SemiBold"/>
              </a:rPr>
              <a:t>Cette solution permet d’avoir une trémie fixe sans manutention </a:t>
            </a:r>
            <a:endParaRPr dirty="0"/>
          </a:p>
        </p:txBody>
      </p:sp>
      <p:sp>
        <p:nvSpPr>
          <p:cNvPr id="633" name="Google Shape;633;p45">
            <a:extLst>
              <a:ext uri="{FF2B5EF4-FFF2-40B4-BE49-F238E27FC236}">
                <a16:creationId xmlns:a16="http://schemas.microsoft.com/office/drawing/2014/main" id="{F10881C7-7379-A96A-BBEA-CAB7AAC1E073}"/>
              </a:ext>
            </a:extLst>
          </p:cNvPr>
          <p:cNvSpPr txBox="1">
            <a:spLocks noGrp="1"/>
          </p:cNvSpPr>
          <p:nvPr>
            <p:ph type="title"/>
          </p:nvPr>
        </p:nvSpPr>
        <p:spPr>
          <a:xfrm>
            <a:off x="1652699" y="890050"/>
            <a:ext cx="15459643"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dirty="0"/>
              <a:t>Propositions d’implantation et principe de fonctionnement – exemple vis verticale</a:t>
            </a:r>
            <a:endParaRPr dirty="0"/>
          </a:p>
        </p:txBody>
      </p:sp>
      <p:pic>
        <p:nvPicPr>
          <p:cNvPr id="634" name="Google Shape;634;p45">
            <a:extLst>
              <a:ext uri="{FF2B5EF4-FFF2-40B4-BE49-F238E27FC236}">
                <a16:creationId xmlns:a16="http://schemas.microsoft.com/office/drawing/2014/main" id="{24E39878-AC48-9C60-F09B-85C9A1F98A7D}"/>
              </a:ext>
            </a:extLst>
          </p:cNvPr>
          <p:cNvPicPr preferRelativeResize="0"/>
          <p:nvPr/>
        </p:nvPicPr>
        <p:blipFill rotWithShape="1">
          <a:blip r:embed="rId3">
            <a:alphaModFix/>
          </a:blip>
          <a:srcRect/>
          <a:stretch/>
        </p:blipFill>
        <p:spPr>
          <a:xfrm>
            <a:off x="648931" y="2035450"/>
            <a:ext cx="7026446" cy="5869685"/>
          </a:xfrm>
          <a:prstGeom prst="rect">
            <a:avLst/>
          </a:prstGeom>
          <a:noFill/>
          <a:ln>
            <a:noFill/>
          </a:ln>
        </p:spPr>
      </p:pic>
      <p:sp>
        <p:nvSpPr>
          <p:cNvPr id="635" name="Google Shape;635;p45">
            <a:extLst>
              <a:ext uri="{FF2B5EF4-FFF2-40B4-BE49-F238E27FC236}">
                <a16:creationId xmlns:a16="http://schemas.microsoft.com/office/drawing/2014/main" id="{C2B39C07-DB9D-BB1F-9502-913593AAF615}"/>
              </a:ext>
            </a:extLst>
          </p:cNvPr>
          <p:cNvSpPr/>
          <p:nvPr/>
        </p:nvSpPr>
        <p:spPr>
          <a:xfrm>
            <a:off x="5043948" y="5781368"/>
            <a:ext cx="2389239" cy="1592826"/>
          </a:xfrm>
          <a:prstGeom prst="ellipse">
            <a:avLst/>
          </a:prstGeom>
          <a:solidFill>
            <a:srgbClr val="95C11F">
              <a:alpha val="29019"/>
            </a:srgbClr>
          </a:solidFill>
          <a:ln w="25400" cap="flat" cmpd="sng">
            <a:solidFill>
              <a:srgbClr val="95C1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36" name="Google Shape;636;p45">
            <a:extLst>
              <a:ext uri="{FF2B5EF4-FFF2-40B4-BE49-F238E27FC236}">
                <a16:creationId xmlns:a16="http://schemas.microsoft.com/office/drawing/2014/main" id="{E729F3A3-312B-21F4-1A3E-61A28D8E3A93}"/>
              </a:ext>
            </a:extLst>
          </p:cNvPr>
          <p:cNvPicPr preferRelativeResize="0"/>
          <p:nvPr/>
        </p:nvPicPr>
        <p:blipFill rotWithShape="1">
          <a:blip r:embed="rId4">
            <a:alphaModFix/>
          </a:blip>
          <a:srcRect/>
          <a:stretch/>
        </p:blipFill>
        <p:spPr>
          <a:xfrm>
            <a:off x="8239905" y="4350860"/>
            <a:ext cx="4273622" cy="2861015"/>
          </a:xfrm>
          <a:prstGeom prst="rect">
            <a:avLst/>
          </a:prstGeom>
          <a:noFill/>
          <a:ln>
            <a:noFill/>
          </a:ln>
        </p:spPr>
      </p:pic>
      <p:sp>
        <p:nvSpPr>
          <p:cNvPr id="2" name="Google Shape;363;p18">
            <a:extLst>
              <a:ext uri="{FF2B5EF4-FFF2-40B4-BE49-F238E27FC236}">
                <a16:creationId xmlns:a16="http://schemas.microsoft.com/office/drawing/2014/main" id="{886E5054-1EB5-89F6-5A6D-A545A4664ABE}"/>
              </a:ext>
            </a:extLst>
          </p:cNvPr>
          <p:cNvSpPr txBox="1"/>
          <p:nvPr/>
        </p:nvSpPr>
        <p:spPr>
          <a:xfrm>
            <a:off x="868813" y="7566621"/>
            <a:ext cx="220821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rgbClr val="000000"/>
                </a:solidFill>
                <a:latin typeface="Arial"/>
                <a:ea typeface="Arial"/>
                <a:cs typeface="Arial"/>
                <a:sym typeface="Arial"/>
              </a:rPr>
              <a:t>Source : </a:t>
            </a:r>
            <a:r>
              <a:rPr lang="fr-FR" sz="1600" i="1" dirty="0" err="1"/>
              <a:t>Hargassner</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68448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2"/>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Propositions d’implantation et principe de fonctionnement </a:t>
            </a:r>
            <a:endParaRPr/>
          </a:p>
        </p:txBody>
      </p:sp>
      <p:grpSp>
        <p:nvGrpSpPr>
          <p:cNvPr id="583" name="Google Shape;583;p42"/>
          <p:cNvGrpSpPr/>
          <p:nvPr/>
        </p:nvGrpSpPr>
        <p:grpSpPr>
          <a:xfrm>
            <a:off x="5148318" y="2035450"/>
            <a:ext cx="8447365" cy="7695993"/>
            <a:chOff x="4089540" y="4019528"/>
            <a:chExt cx="6394204" cy="5711915"/>
          </a:xfrm>
        </p:grpSpPr>
        <p:pic>
          <p:nvPicPr>
            <p:cNvPr id="584" name="Google Shape;584;p42"/>
            <p:cNvPicPr preferRelativeResize="0"/>
            <p:nvPr/>
          </p:nvPicPr>
          <p:blipFill rotWithShape="1">
            <a:blip r:embed="rId3">
              <a:alphaModFix/>
            </a:blip>
            <a:srcRect/>
            <a:stretch/>
          </p:blipFill>
          <p:spPr>
            <a:xfrm>
              <a:off x="4089540" y="4201121"/>
              <a:ext cx="6394204" cy="5530322"/>
            </a:xfrm>
            <a:prstGeom prst="rect">
              <a:avLst/>
            </a:prstGeom>
            <a:noFill/>
            <a:ln>
              <a:noFill/>
            </a:ln>
          </p:spPr>
        </p:pic>
        <p:grpSp>
          <p:nvGrpSpPr>
            <p:cNvPr id="585" name="Google Shape;585;p42"/>
            <p:cNvGrpSpPr/>
            <p:nvPr/>
          </p:nvGrpSpPr>
          <p:grpSpPr>
            <a:xfrm>
              <a:off x="5262542" y="6399476"/>
              <a:ext cx="917044" cy="1326564"/>
              <a:chOff x="3866879" y="3175013"/>
              <a:chExt cx="917044" cy="1326564"/>
            </a:xfrm>
          </p:grpSpPr>
          <p:sp>
            <p:nvSpPr>
              <p:cNvPr id="586" name="Google Shape;586;p42"/>
              <p:cNvSpPr/>
              <p:nvPr/>
            </p:nvSpPr>
            <p:spPr>
              <a:xfrm rot="-758018">
                <a:off x="3991064" y="3233495"/>
                <a:ext cx="668675" cy="1209600"/>
              </a:xfrm>
              <a:prstGeom prst="rect">
                <a:avLst/>
              </a:prstGeom>
              <a:solidFill>
                <a:srgbClr val="DEDC00"/>
              </a:solidFill>
              <a:ln w="25400" cap="flat" cmpd="sng">
                <a:solidFill>
                  <a:srgbClr val="5D5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Montserrat SemiBold"/>
                  <a:ea typeface="Montserrat SemiBold"/>
                  <a:cs typeface="Montserrat SemiBold"/>
                  <a:sym typeface="Montserrat SemiBold"/>
                </a:endParaRPr>
              </a:p>
            </p:txBody>
          </p:sp>
          <p:sp>
            <p:nvSpPr>
              <p:cNvPr id="587" name="Google Shape;587;p42"/>
              <p:cNvSpPr txBox="1"/>
              <p:nvPr/>
            </p:nvSpPr>
            <p:spPr>
              <a:xfrm rot="4659067">
                <a:off x="3776339" y="3661493"/>
                <a:ext cx="1068892" cy="39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Montserrat SemiBold"/>
                    <a:ea typeface="Montserrat SemiBold"/>
                    <a:cs typeface="Montserrat SemiBold"/>
                    <a:sym typeface="Montserrat SemiBold"/>
                  </a:rPr>
                  <a:t>CHAUFFERIE BOIS/GAZ</a:t>
                </a:r>
                <a:endParaRPr/>
              </a:p>
            </p:txBody>
          </p:sp>
        </p:grpSp>
        <p:sp>
          <p:nvSpPr>
            <p:cNvPr id="588" name="Google Shape;588;p42"/>
            <p:cNvSpPr/>
            <p:nvPr/>
          </p:nvSpPr>
          <p:spPr>
            <a:xfrm>
              <a:off x="4550028" y="4019528"/>
              <a:ext cx="1314000" cy="1314000"/>
            </a:xfrm>
            <a:prstGeom prst="ellipse">
              <a:avLst/>
            </a:prstGeom>
            <a:noFill/>
            <a:ln w="25400" cap="flat"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589" name="Google Shape;589;p42"/>
            <p:cNvSpPr txBox="1"/>
            <p:nvPr/>
          </p:nvSpPr>
          <p:spPr>
            <a:xfrm rot="-1660746">
              <a:off x="4448481" y="4413822"/>
              <a:ext cx="1517094" cy="4340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fr-FR" sz="1600" b="1" i="0" u="none" strike="noStrike" cap="none">
                  <a:solidFill>
                    <a:schemeClr val="lt1"/>
                  </a:solidFill>
                  <a:latin typeface="Montserrat SemiBold"/>
                  <a:ea typeface="Montserrat SemiBold"/>
                  <a:cs typeface="Montserrat SemiBold"/>
                  <a:sym typeface="Montserrat SemiBold"/>
                </a:rPr>
                <a:t>ZONE DE RETOURNEMENT</a:t>
              </a:r>
              <a:endParaRPr/>
            </a:p>
          </p:txBody>
        </p:sp>
        <p:sp>
          <p:nvSpPr>
            <p:cNvPr id="590" name="Google Shape;590;p42"/>
            <p:cNvSpPr txBox="1"/>
            <p:nvPr/>
          </p:nvSpPr>
          <p:spPr>
            <a:xfrm rot="4623601">
              <a:off x="4924568" y="6457368"/>
              <a:ext cx="2373038" cy="3028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fr-FR" sz="2000" b="1" i="0" u="none" strike="noStrike" cap="none">
                  <a:solidFill>
                    <a:srgbClr val="FFFFFF"/>
                  </a:solidFill>
                  <a:latin typeface="Montserrat SemiBold"/>
                  <a:ea typeface="Montserrat SemiBold"/>
                  <a:cs typeface="Montserrat SemiBold"/>
                  <a:sym typeface="Montserrat SemiBold"/>
                </a:rPr>
                <a:t>IMPLANTATION 1</a:t>
              </a:r>
              <a:endParaRPr/>
            </a:p>
          </p:txBody>
        </p:sp>
        <p:cxnSp>
          <p:nvCxnSpPr>
            <p:cNvPr id="591" name="Google Shape;591;p42"/>
            <p:cNvCxnSpPr/>
            <p:nvPr/>
          </p:nvCxnSpPr>
          <p:spPr>
            <a:xfrm rot="10800000">
              <a:off x="4440488" y="9555413"/>
              <a:ext cx="523875" cy="0"/>
            </a:xfrm>
            <a:prstGeom prst="straightConnector1">
              <a:avLst/>
            </a:prstGeom>
            <a:noFill/>
            <a:ln w="9525" cap="flat" cmpd="sng">
              <a:solidFill>
                <a:srgbClr val="DDDB00"/>
              </a:solidFill>
              <a:prstDash val="solid"/>
              <a:round/>
              <a:headEnd type="none" w="sm" len="sm"/>
              <a:tailEnd type="none" w="sm" len="sm"/>
            </a:ln>
          </p:spPr>
        </p:cxnSp>
        <p:grpSp>
          <p:nvGrpSpPr>
            <p:cNvPr id="592" name="Google Shape;592;p42"/>
            <p:cNvGrpSpPr/>
            <p:nvPr/>
          </p:nvGrpSpPr>
          <p:grpSpPr>
            <a:xfrm>
              <a:off x="4996668" y="5290694"/>
              <a:ext cx="919452" cy="1279153"/>
              <a:chOff x="3817789" y="3244289"/>
              <a:chExt cx="919452" cy="1279153"/>
            </a:xfrm>
          </p:grpSpPr>
          <p:sp>
            <p:nvSpPr>
              <p:cNvPr id="593" name="Google Shape;593;p42"/>
              <p:cNvSpPr/>
              <p:nvPr/>
            </p:nvSpPr>
            <p:spPr>
              <a:xfrm rot="-783425">
                <a:off x="3943905" y="3344148"/>
                <a:ext cx="342000" cy="1155600"/>
              </a:xfrm>
              <a:prstGeom prst="rect">
                <a:avLst/>
              </a:prstGeom>
              <a:solidFill>
                <a:srgbClr val="DEDC00"/>
              </a:solidFill>
              <a:ln w="25400" cap="flat" cmpd="sng">
                <a:solidFill>
                  <a:srgbClr val="5D5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Montserrat SemiBold"/>
                  <a:ea typeface="Montserrat SemiBold"/>
                  <a:cs typeface="Montserrat SemiBold"/>
                  <a:sym typeface="Montserrat SemiBold"/>
                </a:endParaRPr>
              </a:p>
            </p:txBody>
          </p:sp>
          <p:sp>
            <p:nvSpPr>
              <p:cNvPr id="594" name="Google Shape;594;p42"/>
              <p:cNvSpPr txBox="1"/>
              <p:nvPr/>
            </p:nvSpPr>
            <p:spPr>
              <a:xfrm rot="4593229">
                <a:off x="3773224" y="3849605"/>
                <a:ext cx="739513" cy="279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SILO 1</a:t>
                </a:r>
                <a:endParaRPr/>
              </a:p>
            </p:txBody>
          </p:sp>
          <p:sp>
            <p:nvSpPr>
              <p:cNvPr id="595" name="Google Shape;595;p42"/>
              <p:cNvSpPr/>
              <p:nvPr/>
            </p:nvSpPr>
            <p:spPr>
              <a:xfrm rot="-783425">
                <a:off x="4269124" y="3267983"/>
                <a:ext cx="342000" cy="1155600"/>
              </a:xfrm>
              <a:prstGeom prst="rect">
                <a:avLst/>
              </a:prstGeom>
              <a:solidFill>
                <a:srgbClr val="DEDC00"/>
              </a:solidFill>
              <a:ln w="25400" cap="flat" cmpd="sng">
                <a:solidFill>
                  <a:srgbClr val="5D5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Montserrat SemiBold"/>
                  <a:ea typeface="Montserrat SemiBold"/>
                  <a:cs typeface="Montserrat SemiBold"/>
                  <a:sym typeface="Montserrat SemiBold"/>
                </a:endParaRPr>
              </a:p>
            </p:txBody>
          </p:sp>
          <p:sp>
            <p:nvSpPr>
              <p:cNvPr id="596" name="Google Shape;596;p42"/>
              <p:cNvSpPr txBox="1"/>
              <p:nvPr/>
            </p:nvSpPr>
            <p:spPr>
              <a:xfrm rot="4593229">
                <a:off x="4090732" y="3754800"/>
                <a:ext cx="739513" cy="279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SILO 2</a:t>
                </a:r>
                <a:endParaRPr/>
              </a:p>
            </p:txBody>
          </p:sp>
        </p:grpSp>
        <p:grpSp>
          <p:nvGrpSpPr>
            <p:cNvPr id="597" name="Google Shape;597;p42"/>
            <p:cNvGrpSpPr/>
            <p:nvPr/>
          </p:nvGrpSpPr>
          <p:grpSpPr>
            <a:xfrm rot="-4827939">
              <a:off x="8727712" y="7012562"/>
              <a:ext cx="919452" cy="1279153"/>
              <a:chOff x="3817789" y="3244289"/>
              <a:chExt cx="919452" cy="1279153"/>
            </a:xfrm>
          </p:grpSpPr>
          <p:sp>
            <p:nvSpPr>
              <p:cNvPr id="598" name="Google Shape;598;p42"/>
              <p:cNvSpPr/>
              <p:nvPr/>
            </p:nvSpPr>
            <p:spPr>
              <a:xfrm rot="-783425">
                <a:off x="3943905" y="3344148"/>
                <a:ext cx="342000" cy="1155600"/>
              </a:xfrm>
              <a:prstGeom prst="rect">
                <a:avLst/>
              </a:prstGeom>
              <a:solidFill>
                <a:srgbClr val="DEDC00"/>
              </a:solidFill>
              <a:ln w="25400" cap="flat" cmpd="sng">
                <a:solidFill>
                  <a:srgbClr val="5D5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Montserrat SemiBold"/>
                  <a:ea typeface="Montserrat SemiBold"/>
                  <a:cs typeface="Montserrat SemiBold"/>
                  <a:sym typeface="Montserrat SemiBold"/>
                </a:endParaRPr>
              </a:p>
            </p:txBody>
          </p:sp>
          <p:sp>
            <p:nvSpPr>
              <p:cNvPr id="599" name="Google Shape;599;p42"/>
              <p:cNvSpPr txBox="1"/>
              <p:nvPr/>
            </p:nvSpPr>
            <p:spPr>
              <a:xfrm rot="4593229">
                <a:off x="3773224" y="3852329"/>
                <a:ext cx="739513" cy="2741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SILO 1</a:t>
                </a:r>
                <a:endParaRPr/>
              </a:p>
            </p:txBody>
          </p:sp>
          <p:sp>
            <p:nvSpPr>
              <p:cNvPr id="600" name="Google Shape;600;p42"/>
              <p:cNvSpPr/>
              <p:nvPr/>
            </p:nvSpPr>
            <p:spPr>
              <a:xfrm rot="-783425">
                <a:off x="4269124" y="3267983"/>
                <a:ext cx="342000" cy="1155600"/>
              </a:xfrm>
              <a:prstGeom prst="rect">
                <a:avLst/>
              </a:prstGeom>
              <a:solidFill>
                <a:srgbClr val="DEDC00"/>
              </a:solidFill>
              <a:ln w="25400" cap="flat" cmpd="sng">
                <a:solidFill>
                  <a:srgbClr val="5D5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Montserrat SemiBold"/>
                  <a:ea typeface="Montserrat SemiBold"/>
                  <a:cs typeface="Montserrat SemiBold"/>
                  <a:sym typeface="Montserrat SemiBold"/>
                </a:endParaRPr>
              </a:p>
            </p:txBody>
          </p:sp>
          <p:sp>
            <p:nvSpPr>
              <p:cNvPr id="601" name="Google Shape;601;p42"/>
              <p:cNvSpPr txBox="1"/>
              <p:nvPr/>
            </p:nvSpPr>
            <p:spPr>
              <a:xfrm rot="4593229">
                <a:off x="4090732" y="3757523"/>
                <a:ext cx="739513" cy="2741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SILO 2</a:t>
                </a:r>
                <a:endParaRPr/>
              </a:p>
            </p:txBody>
          </p:sp>
        </p:grpSp>
        <p:grpSp>
          <p:nvGrpSpPr>
            <p:cNvPr id="602" name="Google Shape;602;p42"/>
            <p:cNvGrpSpPr/>
            <p:nvPr/>
          </p:nvGrpSpPr>
          <p:grpSpPr>
            <a:xfrm rot="510047">
              <a:off x="8909124" y="6023070"/>
              <a:ext cx="917044" cy="1326564"/>
              <a:chOff x="3866879" y="3175013"/>
              <a:chExt cx="917044" cy="1326564"/>
            </a:xfrm>
          </p:grpSpPr>
          <p:sp>
            <p:nvSpPr>
              <p:cNvPr id="603" name="Google Shape;603;p42"/>
              <p:cNvSpPr/>
              <p:nvPr/>
            </p:nvSpPr>
            <p:spPr>
              <a:xfrm rot="-758018">
                <a:off x="3991064" y="3233495"/>
                <a:ext cx="668675" cy="1209600"/>
              </a:xfrm>
              <a:prstGeom prst="rect">
                <a:avLst/>
              </a:prstGeom>
              <a:solidFill>
                <a:srgbClr val="DEDC00"/>
              </a:solidFill>
              <a:ln w="25400" cap="flat" cmpd="sng">
                <a:solidFill>
                  <a:srgbClr val="5D5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Montserrat SemiBold"/>
                  <a:ea typeface="Montserrat SemiBold"/>
                  <a:cs typeface="Montserrat SemiBold"/>
                  <a:sym typeface="Montserrat SemiBold"/>
                </a:endParaRPr>
              </a:p>
            </p:txBody>
          </p:sp>
          <p:sp>
            <p:nvSpPr>
              <p:cNvPr id="604" name="Google Shape;604;p42"/>
              <p:cNvSpPr txBox="1"/>
              <p:nvPr/>
            </p:nvSpPr>
            <p:spPr>
              <a:xfrm rot="4659067">
                <a:off x="3776339" y="3661492"/>
                <a:ext cx="1068892" cy="39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Montserrat SemiBold"/>
                    <a:ea typeface="Montserrat SemiBold"/>
                    <a:cs typeface="Montserrat SemiBold"/>
                    <a:sym typeface="Montserrat SemiBold"/>
                  </a:rPr>
                  <a:t>CHAUFFERIE BOIS/GAZ</a:t>
                </a:r>
                <a:endParaRPr/>
              </a:p>
            </p:txBody>
          </p:sp>
        </p:grpSp>
        <p:sp>
          <p:nvSpPr>
            <p:cNvPr id="605" name="Google Shape;605;p42"/>
            <p:cNvSpPr txBox="1"/>
            <p:nvPr/>
          </p:nvSpPr>
          <p:spPr>
            <a:xfrm rot="5178300">
              <a:off x="8675973" y="6814852"/>
              <a:ext cx="2373038" cy="3028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fr-FR" sz="2000" b="1" i="0" u="none" strike="noStrike" cap="none">
                  <a:solidFill>
                    <a:srgbClr val="FFFFFF"/>
                  </a:solidFill>
                  <a:latin typeface="Montserrat SemiBold"/>
                  <a:ea typeface="Montserrat SemiBold"/>
                  <a:cs typeface="Montserrat SemiBold"/>
                  <a:sym typeface="Montserrat SemiBold"/>
                </a:rPr>
                <a:t>IMPLANTATION 2</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5">
          <a:extLst>
            <a:ext uri="{FF2B5EF4-FFF2-40B4-BE49-F238E27FC236}">
              <a16:creationId xmlns:a16="http://schemas.microsoft.com/office/drawing/2014/main" id="{73C462C3-23AF-512B-9C85-2968B968FB7F}"/>
            </a:ext>
          </a:extLst>
        </p:cNvPr>
        <p:cNvGrpSpPr/>
        <p:nvPr/>
      </p:nvGrpSpPr>
      <p:grpSpPr>
        <a:xfrm>
          <a:off x="0" y="0"/>
          <a:ext cx="0" cy="0"/>
          <a:chOff x="0" y="0"/>
          <a:chExt cx="0" cy="0"/>
        </a:xfrm>
      </p:grpSpPr>
      <p:sp>
        <p:nvSpPr>
          <p:cNvPr id="686" name="Google Shape;686;p50">
            <a:extLst>
              <a:ext uri="{FF2B5EF4-FFF2-40B4-BE49-F238E27FC236}">
                <a16:creationId xmlns:a16="http://schemas.microsoft.com/office/drawing/2014/main" id="{796A3B7C-54CC-7D14-191E-F956D1775058}"/>
              </a:ext>
            </a:extLst>
          </p:cNvPr>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Propositions d’implantation et principe de fonctionnement</a:t>
            </a:r>
            <a:endParaRPr/>
          </a:p>
        </p:txBody>
      </p:sp>
      <p:grpSp>
        <p:nvGrpSpPr>
          <p:cNvPr id="687" name="Google Shape;687;p50">
            <a:extLst>
              <a:ext uri="{FF2B5EF4-FFF2-40B4-BE49-F238E27FC236}">
                <a16:creationId xmlns:a16="http://schemas.microsoft.com/office/drawing/2014/main" id="{7FE2E6B4-462B-9520-2A26-EBFF8E3C910C}"/>
              </a:ext>
            </a:extLst>
          </p:cNvPr>
          <p:cNvGrpSpPr/>
          <p:nvPr/>
        </p:nvGrpSpPr>
        <p:grpSpPr>
          <a:xfrm>
            <a:off x="4687890" y="2044770"/>
            <a:ext cx="7491300" cy="7786976"/>
            <a:chOff x="1703511" y="860580"/>
            <a:chExt cx="5578335" cy="5693980"/>
          </a:xfrm>
        </p:grpSpPr>
        <p:sp>
          <p:nvSpPr>
            <p:cNvPr id="688" name="Google Shape;688;p50">
              <a:extLst>
                <a:ext uri="{FF2B5EF4-FFF2-40B4-BE49-F238E27FC236}">
                  <a16:creationId xmlns:a16="http://schemas.microsoft.com/office/drawing/2014/main" id="{C3FFD6D2-641E-2390-FAEB-A3E80C3BC16E}"/>
                </a:ext>
              </a:extLst>
            </p:cNvPr>
            <p:cNvSpPr/>
            <p:nvPr/>
          </p:nvSpPr>
          <p:spPr>
            <a:xfrm>
              <a:off x="4295800" y="1561285"/>
              <a:ext cx="1368152" cy="2304256"/>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89" name="Google Shape;689;p50">
              <a:extLst>
                <a:ext uri="{FF2B5EF4-FFF2-40B4-BE49-F238E27FC236}">
                  <a16:creationId xmlns:a16="http://schemas.microsoft.com/office/drawing/2014/main" id="{EF44EFA2-BB7D-4289-EAEA-37F5EE3D9028}"/>
                </a:ext>
              </a:extLst>
            </p:cNvPr>
            <p:cNvSpPr/>
            <p:nvPr/>
          </p:nvSpPr>
          <p:spPr>
            <a:xfrm>
              <a:off x="4295799" y="860580"/>
              <a:ext cx="1368152" cy="70070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90" name="Google Shape;690;p50">
              <a:extLst>
                <a:ext uri="{FF2B5EF4-FFF2-40B4-BE49-F238E27FC236}">
                  <a16:creationId xmlns:a16="http://schemas.microsoft.com/office/drawing/2014/main" id="{F266A189-9C4F-9B4E-A378-8E79D705C441}"/>
                </a:ext>
              </a:extLst>
            </p:cNvPr>
            <p:cNvSpPr/>
            <p:nvPr/>
          </p:nvSpPr>
          <p:spPr>
            <a:xfrm>
              <a:off x="1703512" y="2202447"/>
              <a:ext cx="2592287" cy="1663094"/>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91" name="Google Shape;691;p50">
              <a:extLst>
                <a:ext uri="{FF2B5EF4-FFF2-40B4-BE49-F238E27FC236}">
                  <a16:creationId xmlns:a16="http://schemas.microsoft.com/office/drawing/2014/main" id="{D759663D-846A-AA75-7AFA-9BA3F95CD196}"/>
                </a:ext>
              </a:extLst>
            </p:cNvPr>
            <p:cNvSpPr/>
            <p:nvPr/>
          </p:nvSpPr>
          <p:spPr>
            <a:xfrm>
              <a:off x="1703511" y="3865541"/>
              <a:ext cx="1368152" cy="99151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92" name="Google Shape;692;p50">
              <a:extLst>
                <a:ext uri="{FF2B5EF4-FFF2-40B4-BE49-F238E27FC236}">
                  <a16:creationId xmlns:a16="http://schemas.microsoft.com/office/drawing/2014/main" id="{B9D756EC-15AC-88AA-DA41-98D813F8B8A4}"/>
                </a:ext>
              </a:extLst>
            </p:cNvPr>
            <p:cNvSpPr/>
            <p:nvPr/>
          </p:nvSpPr>
          <p:spPr>
            <a:xfrm>
              <a:off x="1703511" y="4903866"/>
              <a:ext cx="1368152" cy="99151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93" name="Google Shape;693;p50">
              <a:extLst>
                <a:ext uri="{FF2B5EF4-FFF2-40B4-BE49-F238E27FC236}">
                  <a16:creationId xmlns:a16="http://schemas.microsoft.com/office/drawing/2014/main" id="{E4D743E9-7306-4483-E6F8-2403D426B2D2}"/>
                </a:ext>
              </a:extLst>
            </p:cNvPr>
            <p:cNvSpPr txBox="1"/>
            <p:nvPr/>
          </p:nvSpPr>
          <p:spPr>
            <a:xfrm>
              <a:off x="4652381" y="1041655"/>
              <a:ext cx="724878"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FFC000"/>
                  </a:solidFill>
                  <a:latin typeface="Montserrat SemiBold"/>
                  <a:ea typeface="Montserrat SemiBold"/>
                  <a:cs typeface="Montserrat SemiBold"/>
                  <a:sym typeface="Montserrat SemiBold"/>
                </a:rPr>
                <a:t>TGBT</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4" name="Google Shape;694;p50">
              <a:extLst>
                <a:ext uri="{FF2B5EF4-FFF2-40B4-BE49-F238E27FC236}">
                  <a16:creationId xmlns:a16="http://schemas.microsoft.com/office/drawing/2014/main" id="{80379B86-2564-09C5-92DA-5AC5AF4FE086}"/>
                </a:ext>
              </a:extLst>
            </p:cNvPr>
            <p:cNvSpPr txBox="1"/>
            <p:nvPr/>
          </p:nvSpPr>
          <p:spPr>
            <a:xfrm>
              <a:off x="4254970" y="3480054"/>
              <a:ext cx="1316386"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C00000"/>
                  </a:solidFill>
                  <a:latin typeface="Montserrat SemiBold"/>
                  <a:ea typeface="Montserrat SemiBold"/>
                  <a:cs typeface="Montserrat SemiBold"/>
                  <a:sym typeface="Montserrat SemiBold"/>
                </a:rPr>
                <a:t>Chaufferie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5" name="Google Shape;695;p50">
              <a:extLst>
                <a:ext uri="{FF2B5EF4-FFF2-40B4-BE49-F238E27FC236}">
                  <a16:creationId xmlns:a16="http://schemas.microsoft.com/office/drawing/2014/main" id="{53E26652-D404-AC4B-B615-087FA590F033}"/>
                </a:ext>
              </a:extLst>
            </p:cNvPr>
            <p:cNvSpPr txBox="1"/>
            <p:nvPr/>
          </p:nvSpPr>
          <p:spPr>
            <a:xfrm>
              <a:off x="3298557" y="2576478"/>
              <a:ext cx="739305"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70C0"/>
                  </a:solidFill>
                  <a:latin typeface="Montserrat SemiBold"/>
                  <a:ea typeface="Montserrat SemiBold"/>
                  <a:cs typeface="Montserrat SemiBold"/>
                  <a:sym typeface="Montserrat SemiBold"/>
                </a:rPr>
                <a:t>Froid</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6" name="Google Shape;696;p50">
              <a:extLst>
                <a:ext uri="{FF2B5EF4-FFF2-40B4-BE49-F238E27FC236}">
                  <a16:creationId xmlns:a16="http://schemas.microsoft.com/office/drawing/2014/main" id="{EDC3CDDC-2F30-D6B2-0CE5-31E35A83E7A2}"/>
                </a:ext>
              </a:extLst>
            </p:cNvPr>
            <p:cNvSpPr txBox="1"/>
            <p:nvPr/>
          </p:nvSpPr>
          <p:spPr>
            <a:xfrm>
              <a:off x="1859999" y="2560104"/>
              <a:ext cx="1055097"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70C0"/>
                  </a:solidFill>
                  <a:latin typeface="Montserrat SemiBold"/>
                  <a:ea typeface="Montserrat SemiBold"/>
                  <a:cs typeface="Montserrat SemiBold"/>
                  <a:sym typeface="Montserrat SemiBold"/>
                </a:rPr>
                <a:t>Réserve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7" name="Google Shape;697;p50">
              <a:extLst>
                <a:ext uri="{FF2B5EF4-FFF2-40B4-BE49-F238E27FC236}">
                  <a16:creationId xmlns:a16="http://schemas.microsoft.com/office/drawing/2014/main" id="{A11E38D6-86F3-4A9F-1B69-3F7CE16394FF}"/>
                </a:ext>
              </a:extLst>
            </p:cNvPr>
            <p:cNvSpPr txBox="1"/>
            <p:nvPr/>
          </p:nvSpPr>
          <p:spPr>
            <a:xfrm>
              <a:off x="3192772" y="4264727"/>
              <a:ext cx="2206053"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B0F0"/>
                  </a:solidFill>
                  <a:latin typeface="Montserrat SemiBold"/>
                  <a:ea typeface="Montserrat SemiBold"/>
                  <a:cs typeface="Montserrat SemiBold"/>
                  <a:sym typeface="Montserrat SemiBold"/>
                </a:rPr>
                <a:t>Préparation froide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8" name="Google Shape;698;p50">
              <a:extLst>
                <a:ext uri="{FF2B5EF4-FFF2-40B4-BE49-F238E27FC236}">
                  <a16:creationId xmlns:a16="http://schemas.microsoft.com/office/drawing/2014/main" id="{56E1F918-6F9A-F925-E8C0-4750CF85A08E}"/>
                </a:ext>
              </a:extLst>
            </p:cNvPr>
            <p:cNvSpPr txBox="1"/>
            <p:nvPr/>
          </p:nvSpPr>
          <p:spPr>
            <a:xfrm>
              <a:off x="1778542" y="3962313"/>
              <a:ext cx="1326004"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8EA21B"/>
                  </a:solidFill>
                  <a:latin typeface="Montserrat SemiBold"/>
                  <a:ea typeface="Montserrat SemiBold"/>
                  <a:cs typeface="Montserrat SemiBold"/>
                  <a:sym typeface="Montserrat SemiBold"/>
                </a:rPr>
                <a:t>Légumerie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9" name="Google Shape;699;p50">
              <a:extLst>
                <a:ext uri="{FF2B5EF4-FFF2-40B4-BE49-F238E27FC236}">
                  <a16:creationId xmlns:a16="http://schemas.microsoft.com/office/drawing/2014/main" id="{5ED020A3-CB98-232D-DB4F-79FB894200D0}"/>
                </a:ext>
              </a:extLst>
            </p:cNvPr>
            <p:cNvSpPr txBox="1"/>
            <p:nvPr/>
          </p:nvSpPr>
          <p:spPr>
            <a:xfrm>
              <a:off x="1876069" y="4923736"/>
              <a:ext cx="1023037"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Déchets</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00" name="Google Shape;700;p50">
              <a:extLst>
                <a:ext uri="{FF2B5EF4-FFF2-40B4-BE49-F238E27FC236}">
                  <a16:creationId xmlns:a16="http://schemas.microsoft.com/office/drawing/2014/main" id="{A6FDEC86-81F0-FE5C-C928-119FC4032D6F}"/>
                </a:ext>
              </a:extLst>
            </p:cNvPr>
            <p:cNvSpPr txBox="1"/>
            <p:nvPr/>
          </p:nvSpPr>
          <p:spPr>
            <a:xfrm>
              <a:off x="3482028" y="5909702"/>
              <a:ext cx="2340705"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FF0000"/>
                  </a:solidFill>
                  <a:latin typeface="Montserrat SemiBold"/>
                  <a:ea typeface="Montserrat SemiBold"/>
                  <a:cs typeface="Montserrat SemiBold"/>
                  <a:sym typeface="Montserrat SemiBold"/>
                </a:rPr>
                <a:t>Préparation chaude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01" name="Google Shape;701;p50">
              <a:extLst>
                <a:ext uri="{FF2B5EF4-FFF2-40B4-BE49-F238E27FC236}">
                  <a16:creationId xmlns:a16="http://schemas.microsoft.com/office/drawing/2014/main" id="{8CD5809E-A413-D042-3522-4A8FED134E70}"/>
                </a:ext>
              </a:extLst>
            </p:cNvPr>
            <p:cNvSpPr/>
            <p:nvPr/>
          </p:nvSpPr>
          <p:spPr>
            <a:xfrm>
              <a:off x="5702023" y="2820640"/>
              <a:ext cx="968400" cy="1036708"/>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SILO</a:t>
              </a:r>
              <a:endParaRPr sz="2000" b="0" i="0" u="none" strike="noStrike" cap="none">
                <a:solidFill>
                  <a:srgbClr val="000000"/>
                </a:solidFill>
                <a:latin typeface="Montserrat SemiBold"/>
                <a:ea typeface="Montserrat SemiBold"/>
                <a:cs typeface="Montserrat SemiBold"/>
                <a:sym typeface="Montserrat SemiBold"/>
              </a:endParaRPr>
            </a:p>
          </p:txBody>
        </p:sp>
        <p:cxnSp>
          <p:nvCxnSpPr>
            <p:cNvPr id="702" name="Google Shape;702;p50">
              <a:extLst>
                <a:ext uri="{FF2B5EF4-FFF2-40B4-BE49-F238E27FC236}">
                  <a16:creationId xmlns:a16="http://schemas.microsoft.com/office/drawing/2014/main" id="{49E7D660-243B-BDE9-E0DA-5E865D26D76F}"/>
                </a:ext>
              </a:extLst>
            </p:cNvPr>
            <p:cNvCxnSpPr/>
            <p:nvPr/>
          </p:nvCxnSpPr>
          <p:spPr>
            <a:xfrm>
              <a:off x="5702023" y="3649516"/>
              <a:ext cx="968400" cy="0"/>
            </a:xfrm>
            <a:prstGeom prst="straightConnector1">
              <a:avLst/>
            </a:prstGeom>
            <a:noFill/>
            <a:ln w="28575" cap="flat" cmpd="sng">
              <a:solidFill>
                <a:srgbClr val="92D050"/>
              </a:solidFill>
              <a:prstDash val="solid"/>
              <a:miter lim="800000"/>
              <a:headEnd type="stealth" w="med" len="med"/>
              <a:tailEnd type="stealth" w="med" len="med"/>
            </a:ln>
          </p:spPr>
        </p:cxnSp>
        <p:sp>
          <p:nvSpPr>
            <p:cNvPr id="703" name="Google Shape;703;p50">
              <a:extLst>
                <a:ext uri="{FF2B5EF4-FFF2-40B4-BE49-F238E27FC236}">
                  <a16:creationId xmlns:a16="http://schemas.microsoft.com/office/drawing/2014/main" id="{C938CAF5-70A6-F080-AF8C-CB1507123EE0}"/>
                </a:ext>
              </a:extLst>
            </p:cNvPr>
            <p:cNvSpPr txBox="1"/>
            <p:nvPr/>
          </p:nvSpPr>
          <p:spPr>
            <a:xfrm>
              <a:off x="6523703" y="3129161"/>
              <a:ext cx="758143"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2m</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04" name="Google Shape;704;p50">
              <a:extLst>
                <a:ext uri="{FF2B5EF4-FFF2-40B4-BE49-F238E27FC236}">
                  <a16:creationId xmlns:a16="http://schemas.microsoft.com/office/drawing/2014/main" id="{40A6A3A7-FF71-6647-E393-588E3D31E171}"/>
                </a:ext>
              </a:extLst>
            </p:cNvPr>
            <p:cNvSpPr txBox="1"/>
            <p:nvPr/>
          </p:nvSpPr>
          <p:spPr>
            <a:xfrm>
              <a:off x="5906474" y="3882887"/>
              <a:ext cx="736564"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2m</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05" name="Google Shape;705;p50">
              <a:extLst>
                <a:ext uri="{FF2B5EF4-FFF2-40B4-BE49-F238E27FC236}">
                  <a16:creationId xmlns:a16="http://schemas.microsoft.com/office/drawing/2014/main" id="{FDA67789-4374-F3FA-AC52-373B74A8E315}"/>
                </a:ext>
              </a:extLst>
            </p:cNvPr>
            <p:cNvSpPr/>
            <p:nvPr/>
          </p:nvSpPr>
          <p:spPr>
            <a:xfrm>
              <a:off x="3071662" y="3851709"/>
              <a:ext cx="2952329" cy="2702851"/>
            </a:xfrm>
            <a:custGeom>
              <a:avLst/>
              <a:gdLst/>
              <a:ahLst/>
              <a:cxnLst/>
              <a:rect l="l" t="t" r="r" b="b"/>
              <a:pathLst>
                <a:path w="2952329" h="2702851" extrusionOk="0">
                  <a:moveTo>
                    <a:pt x="0" y="13831"/>
                  </a:moveTo>
                  <a:lnTo>
                    <a:pt x="2466735" y="0"/>
                  </a:lnTo>
                  <a:lnTo>
                    <a:pt x="2466735" y="852615"/>
                  </a:lnTo>
                  <a:lnTo>
                    <a:pt x="2948649" y="840259"/>
                  </a:lnTo>
                  <a:cubicBezTo>
                    <a:pt x="2949876" y="1461123"/>
                    <a:pt x="2951102" y="2081987"/>
                    <a:pt x="2952329" y="2702851"/>
                  </a:cubicBezTo>
                  <a:lnTo>
                    <a:pt x="0" y="2702851"/>
                  </a:lnTo>
                  <a:lnTo>
                    <a:pt x="0" y="13831"/>
                  </a:lnTo>
                  <a:close/>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cxnSp>
          <p:nvCxnSpPr>
            <p:cNvPr id="706" name="Google Shape;706;p50">
              <a:extLst>
                <a:ext uri="{FF2B5EF4-FFF2-40B4-BE49-F238E27FC236}">
                  <a16:creationId xmlns:a16="http://schemas.microsoft.com/office/drawing/2014/main" id="{3E3B4DD8-D3B8-B00D-AE36-2255624B986E}"/>
                </a:ext>
              </a:extLst>
            </p:cNvPr>
            <p:cNvCxnSpPr/>
            <p:nvPr/>
          </p:nvCxnSpPr>
          <p:spPr>
            <a:xfrm>
              <a:off x="6528048" y="2820640"/>
              <a:ext cx="0" cy="968400"/>
            </a:xfrm>
            <a:prstGeom prst="straightConnector1">
              <a:avLst/>
            </a:prstGeom>
            <a:noFill/>
            <a:ln w="28575" cap="flat" cmpd="sng">
              <a:solidFill>
                <a:srgbClr val="92D050"/>
              </a:solidFill>
              <a:prstDash val="solid"/>
              <a:miter lim="800000"/>
              <a:headEnd type="stealth" w="med" len="med"/>
              <a:tailEnd type="stealth" w="med" len="med"/>
            </a:ln>
          </p:spPr>
        </p:cxnSp>
      </p:grpSp>
      <p:sp>
        <p:nvSpPr>
          <p:cNvPr id="707" name="Google Shape;707;p50">
            <a:extLst>
              <a:ext uri="{FF2B5EF4-FFF2-40B4-BE49-F238E27FC236}">
                <a16:creationId xmlns:a16="http://schemas.microsoft.com/office/drawing/2014/main" id="{72691212-0561-2180-C649-900EAC96728D}"/>
              </a:ext>
            </a:extLst>
          </p:cNvPr>
          <p:cNvSpPr txBox="1"/>
          <p:nvPr/>
        </p:nvSpPr>
        <p:spPr>
          <a:xfrm>
            <a:off x="189695" y="1995779"/>
            <a:ext cx="4215498" cy="2274414"/>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sng" strike="noStrike" cap="none">
                <a:solidFill>
                  <a:schemeClr val="dk2"/>
                </a:solidFill>
                <a:latin typeface="Montserrat SemiBold"/>
                <a:ea typeface="Montserrat SemiBold"/>
                <a:cs typeface="Montserrat SemiBold"/>
                <a:sym typeface="Montserrat SemiBold"/>
              </a:rPr>
              <a:t>Référence</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BT : Ballon tampon</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BM : Bouteille de mélange</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CH : chaudière</a:t>
            </a:r>
            <a:endParaRPr/>
          </a:p>
        </p:txBody>
      </p:sp>
      <p:grpSp>
        <p:nvGrpSpPr>
          <p:cNvPr id="708" name="Google Shape;708;p50">
            <a:extLst>
              <a:ext uri="{FF2B5EF4-FFF2-40B4-BE49-F238E27FC236}">
                <a16:creationId xmlns:a16="http://schemas.microsoft.com/office/drawing/2014/main" id="{3BB33935-802C-2AA0-F507-FE86DFE3B4D1}"/>
              </a:ext>
            </a:extLst>
          </p:cNvPr>
          <p:cNvGrpSpPr/>
          <p:nvPr/>
        </p:nvGrpSpPr>
        <p:grpSpPr>
          <a:xfrm>
            <a:off x="8693950" y="3794698"/>
            <a:ext cx="1384964" cy="1648931"/>
            <a:chOff x="8926211" y="4166590"/>
            <a:chExt cx="778998" cy="1069790"/>
          </a:xfrm>
        </p:grpSpPr>
        <p:grpSp>
          <p:nvGrpSpPr>
            <p:cNvPr id="709" name="Google Shape;709;p50">
              <a:extLst>
                <a:ext uri="{FF2B5EF4-FFF2-40B4-BE49-F238E27FC236}">
                  <a16:creationId xmlns:a16="http://schemas.microsoft.com/office/drawing/2014/main" id="{F9FD2880-0D5E-EA5E-2F4C-C08B47EB201F}"/>
                </a:ext>
              </a:extLst>
            </p:cNvPr>
            <p:cNvGrpSpPr/>
            <p:nvPr/>
          </p:nvGrpSpPr>
          <p:grpSpPr>
            <a:xfrm>
              <a:off x="9079438" y="4166590"/>
              <a:ext cx="625771" cy="324000"/>
              <a:chOff x="4718980" y="2364152"/>
              <a:chExt cx="625771" cy="324000"/>
            </a:xfrm>
          </p:grpSpPr>
          <p:sp>
            <p:nvSpPr>
              <p:cNvPr id="710" name="Google Shape;710;p50">
                <a:extLst>
                  <a:ext uri="{FF2B5EF4-FFF2-40B4-BE49-F238E27FC236}">
                    <a16:creationId xmlns:a16="http://schemas.microsoft.com/office/drawing/2014/main" id="{8672C62A-4735-D521-EDA0-44166E32AE47}"/>
                  </a:ext>
                </a:extLst>
              </p:cNvPr>
              <p:cNvSpPr/>
              <p:nvPr/>
            </p:nvSpPr>
            <p:spPr>
              <a:xfrm>
                <a:off x="4878707" y="2364152"/>
                <a:ext cx="324000" cy="324000"/>
              </a:xfrm>
              <a:prstGeom prst="ellipse">
                <a:avLst/>
              </a:prstGeom>
              <a:solidFill>
                <a:schemeClr val="accent1"/>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Montserrat SemiBold"/>
                  <a:ea typeface="Montserrat SemiBold"/>
                  <a:cs typeface="Montserrat SemiBold"/>
                  <a:sym typeface="Montserrat SemiBold"/>
                </a:endParaRPr>
              </a:p>
            </p:txBody>
          </p:sp>
          <p:sp>
            <p:nvSpPr>
              <p:cNvPr id="711" name="Google Shape;711;p50">
                <a:extLst>
                  <a:ext uri="{FF2B5EF4-FFF2-40B4-BE49-F238E27FC236}">
                    <a16:creationId xmlns:a16="http://schemas.microsoft.com/office/drawing/2014/main" id="{00C0F4A7-BCF3-C2AD-DE7F-8AABF3769D0C}"/>
                  </a:ext>
                </a:extLst>
              </p:cNvPr>
              <p:cNvSpPr txBox="1"/>
              <p:nvPr/>
            </p:nvSpPr>
            <p:spPr>
              <a:xfrm>
                <a:off x="4718980" y="2428001"/>
                <a:ext cx="625771" cy="2595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BM</a:t>
                </a:r>
                <a:endParaRPr sz="1800" b="0" i="0" u="none" strike="noStrike" cap="none">
                  <a:solidFill>
                    <a:srgbClr val="000000"/>
                  </a:solidFill>
                  <a:latin typeface="Montserrat SemiBold"/>
                  <a:ea typeface="Montserrat SemiBold"/>
                  <a:cs typeface="Montserrat SemiBold"/>
                  <a:sym typeface="Montserrat SemiBold"/>
                </a:endParaRPr>
              </a:p>
            </p:txBody>
          </p:sp>
        </p:grpSp>
        <p:sp>
          <p:nvSpPr>
            <p:cNvPr id="712" name="Google Shape;712;p50">
              <a:extLst>
                <a:ext uri="{FF2B5EF4-FFF2-40B4-BE49-F238E27FC236}">
                  <a16:creationId xmlns:a16="http://schemas.microsoft.com/office/drawing/2014/main" id="{D98BC540-EF71-3C2D-FBBE-D23FC14042A6}"/>
                </a:ext>
              </a:extLst>
            </p:cNvPr>
            <p:cNvSpPr/>
            <p:nvPr/>
          </p:nvSpPr>
          <p:spPr>
            <a:xfrm>
              <a:off x="9041276" y="4677534"/>
              <a:ext cx="419744" cy="558846"/>
            </a:xfrm>
            <a:prstGeom prst="rect">
              <a:avLst/>
            </a:prstGeom>
            <a:solidFill>
              <a:schemeClr val="accent4"/>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Montserrat SemiBold"/>
                <a:ea typeface="Montserrat SemiBold"/>
                <a:cs typeface="Montserrat SemiBold"/>
                <a:sym typeface="Montserrat SemiBold"/>
              </a:endParaRPr>
            </a:p>
          </p:txBody>
        </p:sp>
        <p:sp>
          <p:nvSpPr>
            <p:cNvPr id="713" name="Google Shape;713;p50">
              <a:extLst>
                <a:ext uri="{FF2B5EF4-FFF2-40B4-BE49-F238E27FC236}">
                  <a16:creationId xmlns:a16="http://schemas.microsoft.com/office/drawing/2014/main" id="{CD348846-3B75-7C6D-CEBA-B4E35C6692B6}"/>
                </a:ext>
              </a:extLst>
            </p:cNvPr>
            <p:cNvSpPr txBox="1"/>
            <p:nvPr/>
          </p:nvSpPr>
          <p:spPr>
            <a:xfrm>
              <a:off x="8926211" y="4771787"/>
              <a:ext cx="625771" cy="2595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CH</a:t>
              </a:r>
              <a:endParaRPr sz="1800" b="0" i="0" u="none" strike="noStrike" cap="none">
                <a:solidFill>
                  <a:srgbClr val="000000"/>
                </a:solidFill>
                <a:latin typeface="Montserrat SemiBold"/>
                <a:ea typeface="Montserrat SemiBold"/>
                <a:cs typeface="Montserrat SemiBold"/>
                <a:sym typeface="Montserrat SemiBold"/>
              </a:endParaRPr>
            </a:p>
          </p:txBody>
        </p:sp>
      </p:grpSp>
    </p:spTree>
    <p:extLst>
      <p:ext uri="{BB962C8B-B14F-4D97-AF65-F5344CB8AC3E}">
        <p14:creationId xmlns:p14="http://schemas.microsoft.com/office/powerpoint/2010/main" val="103645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p>
            <a:pPr marL="0" lvl="0" indent="0" algn="ctr" rtl="0">
              <a:lnSpc>
                <a:spcPct val="100000"/>
              </a:lnSpc>
              <a:spcBef>
                <a:spcPts val="0"/>
              </a:spcBef>
              <a:spcAft>
                <a:spcPts val="0"/>
              </a:spcAft>
              <a:buSzPts val="4000"/>
              <a:buNone/>
            </a:pPr>
            <a:r>
              <a:rPr lang="fr-FR" b="1"/>
              <a:t>Introduction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7">
          <a:extLst>
            <a:ext uri="{FF2B5EF4-FFF2-40B4-BE49-F238E27FC236}">
              <a16:creationId xmlns:a16="http://schemas.microsoft.com/office/drawing/2014/main" id="{93BD5524-1F0B-096E-065C-A4710A640CDB}"/>
            </a:ext>
          </a:extLst>
        </p:cNvPr>
        <p:cNvGrpSpPr/>
        <p:nvPr/>
      </p:nvGrpSpPr>
      <p:grpSpPr>
        <a:xfrm>
          <a:off x="0" y="0"/>
          <a:ext cx="0" cy="0"/>
          <a:chOff x="0" y="0"/>
          <a:chExt cx="0" cy="0"/>
        </a:xfrm>
      </p:grpSpPr>
      <p:sp>
        <p:nvSpPr>
          <p:cNvPr id="718" name="Google Shape;718;p51">
            <a:extLst>
              <a:ext uri="{FF2B5EF4-FFF2-40B4-BE49-F238E27FC236}">
                <a16:creationId xmlns:a16="http://schemas.microsoft.com/office/drawing/2014/main" id="{9317DDDF-4B08-4F2A-DFE9-182AE60A7BE9}"/>
              </a:ext>
            </a:extLst>
          </p:cNvPr>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Propositions d’implantation et principe de fonctionnement</a:t>
            </a:r>
            <a:endParaRPr/>
          </a:p>
        </p:txBody>
      </p:sp>
      <p:sp>
        <p:nvSpPr>
          <p:cNvPr id="719" name="Google Shape;719;p51">
            <a:extLst>
              <a:ext uri="{FF2B5EF4-FFF2-40B4-BE49-F238E27FC236}">
                <a16:creationId xmlns:a16="http://schemas.microsoft.com/office/drawing/2014/main" id="{EB2BA963-1699-E600-75BB-DF042732889C}"/>
              </a:ext>
            </a:extLst>
          </p:cNvPr>
          <p:cNvSpPr txBox="1"/>
          <p:nvPr/>
        </p:nvSpPr>
        <p:spPr>
          <a:xfrm>
            <a:off x="11946194" y="2035450"/>
            <a:ext cx="6022970" cy="7786976"/>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Hauteur sous plafond : 3,8m (à vérifier sur place)</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Encombrement du silo :  2 x 2 x 5,46m, prendre en compte la création d’une dalle supportant la charge.</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Le camion de livraison pourra passer par la voie aménagée menant au parking de livraison</a:t>
            </a:r>
            <a:br>
              <a:rPr lang="fr-FR" sz="2200" b="1" i="0" u="none" strike="noStrike" cap="none">
                <a:solidFill>
                  <a:schemeClr val="dk2"/>
                </a:solidFill>
                <a:latin typeface="Montserrat SemiBold"/>
                <a:ea typeface="Montserrat SemiBold"/>
                <a:cs typeface="Montserrat SemiBold"/>
                <a:sym typeface="Montserrat SemiBold"/>
              </a:rPr>
            </a:b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Une livraison peut prendre plus d’1h </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Encombrement pour la chaudière : </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 Optimal : 3m x 2,6m</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 Minimal : 2,6m x 1,6m</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Espace en chaufferie suffisant</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Volume du ballon tampon et encombrement : </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- 3500L à 4000L (2,8m x ø1,5m)</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Espace en chaufferie suffisant</a:t>
            </a:r>
            <a:endParaRPr/>
          </a:p>
        </p:txBody>
      </p:sp>
      <p:grpSp>
        <p:nvGrpSpPr>
          <p:cNvPr id="720" name="Google Shape;720;p51">
            <a:extLst>
              <a:ext uri="{FF2B5EF4-FFF2-40B4-BE49-F238E27FC236}">
                <a16:creationId xmlns:a16="http://schemas.microsoft.com/office/drawing/2014/main" id="{9DA43DFC-0CCC-435A-2F34-DA6BAF80D6F0}"/>
              </a:ext>
            </a:extLst>
          </p:cNvPr>
          <p:cNvGrpSpPr/>
          <p:nvPr/>
        </p:nvGrpSpPr>
        <p:grpSpPr>
          <a:xfrm>
            <a:off x="4687890" y="2044770"/>
            <a:ext cx="7491300" cy="7786976"/>
            <a:chOff x="1703511" y="860580"/>
            <a:chExt cx="5578335" cy="5693980"/>
          </a:xfrm>
        </p:grpSpPr>
        <p:pic>
          <p:nvPicPr>
            <p:cNvPr id="721" name="Google Shape;721;p51">
              <a:extLst>
                <a:ext uri="{FF2B5EF4-FFF2-40B4-BE49-F238E27FC236}">
                  <a16:creationId xmlns:a16="http://schemas.microsoft.com/office/drawing/2014/main" id="{C919C7A5-80EE-9C2F-4AB7-80E150726022}"/>
                </a:ext>
              </a:extLst>
            </p:cNvPr>
            <p:cNvPicPr preferRelativeResize="0"/>
            <p:nvPr/>
          </p:nvPicPr>
          <p:blipFill rotWithShape="1">
            <a:blip r:embed="rId3">
              <a:alphaModFix/>
            </a:blip>
            <a:srcRect l="16689" t="8425" r="14839" b="16198"/>
            <a:stretch/>
          </p:blipFill>
          <p:spPr>
            <a:xfrm rot="10800000">
              <a:off x="4332767" y="2478471"/>
              <a:ext cx="1300825" cy="1346086"/>
            </a:xfrm>
            <a:prstGeom prst="rect">
              <a:avLst/>
            </a:prstGeom>
            <a:noFill/>
            <a:ln>
              <a:noFill/>
            </a:ln>
          </p:spPr>
        </p:pic>
        <p:sp>
          <p:nvSpPr>
            <p:cNvPr id="722" name="Google Shape;722;p51">
              <a:extLst>
                <a:ext uri="{FF2B5EF4-FFF2-40B4-BE49-F238E27FC236}">
                  <a16:creationId xmlns:a16="http://schemas.microsoft.com/office/drawing/2014/main" id="{7D9A9D0D-5D3E-F531-CE4F-125B69A21F71}"/>
                </a:ext>
              </a:extLst>
            </p:cNvPr>
            <p:cNvSpPr/>
            <p:nvPr/>
          </p:nvSpPr>
          <p:spPr>
            <a:xfrm>
              <a:off x="4295800" y="1561285"/>
              <a:ext cx="1368152" cy="2304256"/>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3" name="Google Shape;723;p51">
              <a:extLst>
                <a:ext uri="{FF2B5EF4-FFF2-40B4-BE49-F238E27FC236}">
                  <a16:creationId xmlns:a16="http://schemas.microsoft.com/office/drawing/2014/main" id="{20F70DAE-4821-BA9F-785A-D50FA9F45BF5}"/>
                </a:ext>
              </a:extLst>
            </p:cNvPr>
            <p:cNvSpPr/>
            <p:nvPr/>
          </p:nvSpPr>
          <p:spPr>
            <a:xfrm>
              <a:off x="4295799" y="860580"/>
              <a:ext cx="1368152" cy="70070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4" name="Google Shape;724;p51">
              <a:extLst>
                <a:ext uri="{FF2B5EF4-FFF2-40B4-BE49-F238E27FC236}">
                  <a16:creationId xmlns:a16="http://schemas.microsoft.com/office/drawing/2014/main" id="{935C9699-2F19-3B38-5910-7AD5122D4420}"/>
                </a:ext>
              </a:extLst>
            </p:cNvPr>
            <p:cNvSpPr/>
            <p:nvPr/>
          </p:nvSpPr>
          <p:spPr>
            <a:xfrm>
              <a:off x="1703512" y="2202447"/>
              <a:ext cx="2592287" cy="1663094"/>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5" name="Google Shape;725;p51">
              <a:extLst>
                <a:ext uri="{FF2B5EF4-FFF2-40B4-BE49-F238E27FC236}">
                  <a16:creationId xmlns:a16="http://schemas.microsoft.com/office/drawing/2014/main" id="{5A941966-7F4F-47E4-DC2D-95AAB18EC83A}"/>
                </a:ext>
              </a:extLst>
            </p:cNvPr>
            <p:cNvSpPr/>
            <p:nvPr/>
          </p:nvSpPr>
          <p:spPr>
            <a:xfrm>
              <a:off x="1703511" y="3865541"/>
              <a:ext cx="1368152" cy="99151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6" name="Google Shape;726;p51">
              <a:extLst>
                <a:ext uri="{FF2B5EF4-FFF2-40B4-BE49-F238E27FC236}">
                  <a16:creationId xmlns:a16="http://schemas.microsoft.com/office/drawing/2014/main" id="{02C8ED5F-1FB9-265C-CBFA-C322D1496385}"/>
                </a:ext>
              </a:extLst>
            </p:cNvPr>
            <p:cNvSpPr/>
            <p:nvPr/>
          </p:nvSpPr>
          <p:spPr>
            <a:xfrm>
              <a:off x="1703511" y="4903866"/>
              <a:ext cx="1368152" cy="99151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7" name="Google Shape;727;p51">
              <a:extLst>
                <a:ext uri="{FF2B5EF4-FFF2-40B4-BE49-F238E27FC236}">
                  <a16:creationId xmlns:a16="http://schemas.microsoft.com/office/drawing/2014/main" id="{8350745F-C1C3-2A28-7C6B-46E9DE27222E}"/>
                </a:ext>
              </a:extLst>
            </p:cNvPr>
            <p:cNvSpPr txBox="1"/>
            <p:nvPr/>
          </p:nvSpPr>
          <p:spPr>
            <a:xfrm>
              <a:off x="4652381" y="1041655"/>
              <a:ext cx="724878"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FFC000"/>
                  </a:solidFill>
                  <a:latin typeface="Montserrat SemiBold"/>
                  <a:ea typeface="Montserrat SemiBold"/>
                  <a:cs typeface="Montserrat SemiBold"/>
                  <a:sym typeface="Montserrat SemiBold"/>
                </a:rPr>
                <a:t>TGBT</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28" name="Google Shape;728;p51">
              <a:extLst>
                <a:ext uri="{FF2B5EF4-FFF2-40B4-BE49-F238E27FC236}">
                  <a16:creationId xmlns:a16="http://schemas.microsoft.com/office/drawing/2014/main" id="{A2E7974A-6AA4-8F1D-D64C-8765BA5532D8}"/>
                </a:ext>
              </a:extLst>
            </p:cNvPr>
            <p:cNvSpPr txBox="1"/>
            <p:nvPr/>
          </p:nvSpPr>
          <p:spPr>
            <a:xfrm>
              <a:off x="4254970" y="3480054"/>
              <a:ext cx="1316386"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C00000"/>
                  </a:solidFill>
                  <a:latin typeface="Montserrat SemiBold"/>
                  <a:ea typeface="Montserrat SemiBold"/>
                  <a:cs typeface="Montserrat SemiBold"/>
                  <a:sym typeface="Montserrat SemiBold"/>
                </a:rPr>
                <a:t>Chaufferie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29" name="Google Shape;729;p51">
              <a:extLst>
                <a:ext uri="{FF2B5EF4-FFF2-40B4-BE49-F238E27FC236}">
                  <a16:creationId xmlns:a16="http://schemas.microsoft.com/office/drawing/2014/main" id="{37FDE413-5639-13D5-9EB4-8D8136A49C88}"/>
                </a:ext>
              </a:extLst>
            </p:cNvPr>
            <p:cNvSpPr txBox="1"/>
            <p:nvPr/>
          </p:nvSpPr>
          <p:spPr>
            <a:xfrm>
              <a:off x="3298557" y="2576478"/>
              <a:ext cx="739305"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70C0"/>
                  </a:solidFill>
                  <a:latin typeface="Montserrat SemiBold"/>
                  <a:ea typeface="Montserrat SemiBold"/>
                  <a:cs typeface="Montserrat SemiBold"/>
                  <a:sym typeface="Montserrat SemiBold"/>
                </a:rPr>
                <a:t>Froid</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0" name="Google Shape;730;p51">
              <a:extLst>
                <a:ext uri="{FF2B5EF4-FFF2-40B4-BE49-F238E27FC236}">
                  <a16:creationId xmlns:a16="http://schemas.microsoft.com/office/drawing/2014/main" id="{111FCD85-CE0D-2FF4-3B5D-ED8EA974E055}"/>
                </a:ext>
              </a:extLst>
            </p:cNvPr>
            <p:cNvSpPr txBox="1"/>
            <p:nvPr/>
          </p:nvSpPr>
          <p:spPr>
            <a:xfrm>
              <a:off x="1859999" y="2560104"/>
              <a:ext cx="1055097"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70C0"/>
                  </a:solidFill>
                  <a:latin typeface="Montserrat SemiBold"/>
                  <a:ea typeface="Montserrat SemiBold"/>
                  <a:cs typeface="Montserrat SemiBold"/>
                  <a:sym typeface="Montserrat SemiBold"/>
                </a:rPr>
                <a:t>Réserve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1" name="Google Shape;731;p51">
              <a:extLst>
                <a:ext uri="{FF2B5EF4-FFF2-40B4-BE49-F238E27FC236}">
                  <a16:creationId xmlns:a16="http://schemas.microsoft.com/office/drawing/2014/main" id="{4B8627BE-D8B0-B4D9-C2B2-714D3782F0F4}"/>
                </a:ext>
              </a:extLst>
            </p:cNvPr>
            <p:cNvSpPr txBox="1"/>
            <p:nvPr/>
          </p:nvSpPr>
          <p:spPr>
            <a:xfrm>
              <a:off x="3192772" y="4264727"/>
              <a:ext cx="2206053"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B0F0"/>
                  </a:solidFill>
                  <a:latin typeface="Montserrat SemiBold"/>
                  <a:ea typeface="Montserrat SemiBold"/>
                  <a:cs typeface="Montserrat SemiBold"/>
                  <a:sym typeface="Montserrat SemiBold"/>
                </a:rPr>
                <a:t>Préparation froide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2" name="Google Shape;732;p51">
              <a:extLst>
                <a:ext uri="{FF2B5EF4-FFF2-40B4-BE49-F238E27FC236}">
                  <a16:creationId xmlns:a16="http://schemas.microsoft.com/office/drawing/2014/main" id="{F6495670-7345-2F4D-6C51-8BCDCCE232BF}"/>
                </a:ext>
              </a:extLst>
            </p:cNvPr>
            <p:cNvSpPr txBox="1"/>
            <p:nvPr/>
          </p:nvSpPr>
          <p:spPr>
            <a:xfrm>
              <a:off x="1778542" y="3962313"/>
              <a:ext cx="1326004"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8EA21B"/>
                  </a:solidFill>
                  <a:latin typeface="Montserrat SemiBold"/>
                  <a:ea typeface="Montserrat SemiBold"/>
                  <a:cs typeface="Montserrat SemiBold"/>
                  <a:sym typeface="Montserrat SemiBold"/>
                </a:rPr>
                <a:t>Légumerie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3" name="Google Shape;733;p51">
              <a:extLst>
                <a:ext uri="{FF2B5EF4-FFF2-40B4-BE49-F238E27FC236}">
                  <a16:creationId xmlns:a16="http://schemas.microsoft.com/office/drawing/2014/main" id="{5F8BBAD6-2007-5B2D-964C-686825704B61}"/>
                </a:ext>
              </a:extLst>
            </p:cNvPr>
            <p:cNvSpPr txBox="1"/>
            <p:nvPr/>
          </p:nvSpPr>
          <p:spPr>
            <a:xfrm>
              <a:off x="1876069" y="4923736"/>
              <a:ext cx="1023037"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Déchets</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4" name="Google Shape;734;p51">
              <a:extLst>
                <a:ext uri="{FF2B5EF4-FFF2-40B4-BE49-F238E27FC236}">
                  <a16:creationId xmlns:a16="http://schemas.microsoft.com/office/drawing/2014/main" id="{0E80B19F-A26E-0C13-99B1-71660BFA0E6F}"/>
                </a:ext>
              </a:extLst>
            </p:cNvPr>
            <p:cNvSpPr txBox="1"/>
            <p:nvPr/>
          </p:nvSpPr>
          <p:spPr>
            <a:xfrm>
              <a:off x="3482028" y="5909702"/>
              <a:ext cx="2340705"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FF0000"/>
                  </a:solidFill>
                  <a:latin typeface="Montserrat SemiBold"/>
                  <a:ea typeface="Montserrat SemiBold"/>
                  <a:cs typeface="Montserrat SemiBold"/>
                  <a:sym typeface="Montserrat SemiBold"/>
                </a:rPr>
                <a:t>Préparation chaude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5" name="Google Shape;735;p51">
              <a:extLst>
                <a:ext uri="{FF2B5EF4-FFF2-40B4-BE49-F238E27FC236}">
                  <a16:creationId xmlns:a16="http://schemas.microsoft.com/office/drawing/2014/main" id="{6A253AA6-DC91-D191-0211-62EC0E9DF073}"/>
                </a:ext>
              </a:extLst>
            </p:cNvPr>
            <p:cNvSpPr/>
            <p:nvPr/>
          </p:nvSpPr>
          <p:spPr>
            <a:xfrm>
              <a:off x="5702023" y="2820640"/>
              <a:ext cx="968400" cy="1036708"/>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SILO</a:t>
              </a:r>
              <a:endParaRPr sz="2000" b="0" i="0" u="none" strike="noStrike" cap="none">
                <a:solidFill>
                  <a:srgbClr val="000000"/>
                </a:solidFill>
                <a:latin typeface="Montserrat SemiBold"/>
                <a:ea typeface="Montserrat SemiBold"/>
                <a:cs typeface="Montserrat SemiBold"/>
                <a:sym typeface="Montserrat SemiBold"/>
              </a:endParaRPr>
            </a:p>
          </p:txBody>
        </p:sp>
        <p:grpSp>
          <p:nvGrpSpPr>
            <p:cNvPr id="736" name="Google Shape;736;p51">
              <a:extLst>
                <a:ext uri="{FF2B5EF4-FFF2-40B4-BE49-F238E27FC236}">
                  <a16:creationId xmlns:a16="http://schemas.microsoft.com/office/drawing/2014/main" id="{95E44EF5-B8AB-F7FA-0726-A00950806A9D}"/>
                </a:ext>
              </a:extLst>
            </p:cNvPr>
            <p:cNvGrpSpPr/>
            <p:nvPr/>
          </p:nvGrpSpPr>
          <p:grpSpPr>
            <a:xfrm>
              <a:off x="4234940" y="2392998"/>
              <a:ext cx="625771" cy="336699"/>
              <a:chOff x="4718980" y="2351453"/>
              <a:chExt cx="625771" cy="336699"/>
            </a:xfrm>
          </p:grpSpPr>
          <p:sp>
            <p:nvSpPr>
              <p:cNvPr id="737" name="Google Shape;737;p51">
                <a:extLst>
                  <a:ext uri="{FF2B5EF4-FFF2-40B4-BE49-F238E27FC236}">
                    <a16:creationId xmlns:a16="http://schemas.microsoft.com/office/drawing/2014/main" id="{90222612-B1D9-DA15-0576-8BD58C10BC69}"/>
                  </a:ext>
                </a:extLst>
              </p:cNvPr>
              <p:cNvSpPr/>
              <p:nvPr/>
            </p:nvSpPr>
            <p:spPr>
              <a:xfrm>
                <a:off x="4878707" y="2364152"/>
                <a:ext cx="324000" cy="324000"/>
              </a:xfrm>
              <a:prstGeom prst="ellipse">
                <a:avLst/>
              </a:prstGeom>
              <a:solidFill>
                <a:schemeClr val="accent1"/>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Montserrat SemiBold"/>
                  <a:ea typeface="Montserrat SemiBold"/>
                  <a:cs typeface="Montserrat SemiBold"/>
                  <a:sym typeface="Montserrat SemiBold"/>
                </a:endParaRPr>
              </a:p>
            </p:txBody>
          </p:sp>
          <p:sp>
            <p:nvSpPr>
              <p:cNvPr id="738" name="Google Shape;738;p51">
                <a:extLst>
                  <a:ext uri="{FF2B5EF4-FFF2-40B4-BE49-F238E27FC236}">
                    <a16:creationId xmlns:a16="http://schemas.microsoft.com/office/drawing/2014/main" id="{38B7BD0A-7578-DEF8-5019-951D5A85AAE9}"/>
                  </a:ext>
                </a:extLst>
              </p:cNvPr>
              <p:cNvSpPr txBox="1"/>
              <p:nvPr/>
            </p:nvSpPr>
            <p:spPr>
              <a:xfrm>
                <a:off x="4718980" y="2351453"/>
                <a:ext cx="625771"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BM</a:t>
                </a:r>
                <a:endParaRPr sz="2000" b="0" i="0" u="none" strike="noStrike" cap="none">
                  <a:solidFill>
                    <a:srgbClr val="000000"/>
                  </a:solidFill>
                  <a:latin typeface="Montserrat SemiBold"/>
                  <a:ea typeface="Montserrat SemiBold"/>
                  <a:cs typeface="Montserrat SemiBold"/>
                  <a:sym typeface="Montserrat SemiBold"/>
                </a:endParaRPr>
              </a:p>
            </p:txBody>
          </p:sp>
        </p:grpSp>
        <p:cxnSp>
          <p:nvCxnSpPr>
            <p:cNvPr id="739" name="Google Shape;739;p51">
              <a:extLst>
                <a:ext uri="{FF2B5EF4-FFF2-40B4-BE49-F238E27FC236}">
                  <a16:creationId xmlns:a16="http://schemas.microsoft.com/office/drawing/2014/main" id="{AC9476DE-23D5-8BEB-7783-CF2D274B6058}"/>
                </a:ext>
              </a:extLst>
            </p:cNvPr>
            <p:cNvCxnSpPr/>
            <p:nvPr/>
          </p:nvCxnSpPr>
          <p:spPr>
            <a:xfrm>
              <a:off x="5702023" y="3649516"/>
              <a:ext cx="968400" cy="0"/>
            </a:xfrm>
            <a:prstGeom prst="straightConnector1">
              <a:avLst/>
            </a:prstGeom>
            <a:noFill/>
            <a:ln w="28575" cap="flat" cmpd="sng">
              <a:solidFill>
                <a:srgbClr val="92D050"/>
              </a:solidFill>
              <a:prstDash val="solid"/>
              <a:miter lim="800000"/>
              <a:headEnd type="stealth" w="med" len="med"/>
              <a:tailEnd type="stealth" w="med" len="med"/>
            </a:ln>
          </p:spPr>
        </p:cxnSp>
        <p:sp>
          <p:nvSpPr>
            <p:cNvPr id="740" name="Google Shape;740;p51">
              <a:extLst>
                <a:ext uri="{FF2B5EF4-FFF2-40B4-BE49-F238E27FC236}">
                  <a16:creationId xmlns:a16="http://schemas.microsoft.com/office/drawing/2014/main" id="{BCF5D5D6-CC94-7933-7312-46E7E67F2E37}"/>
                </a:ext>
              </a:extLst>
            </p:cNvPr>
            <p:cNvSpPr txBox="1"/>
            <p:nvPr/>
          </p:nvSpPr>
          <p:spPr>
            <a:xfrm>
              <a:off x="6523703" y="3129161"/>
              <a:ext cx="758143"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2m</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41" name="Google Shape;741;p51">
              <a:extLst>
                <a:ext uri="{FF2B5EF4-FFF2-40B4-BE49-F238E27FC236}">
                  <a16:creationId xmlns:a16="http://schemas.microsoft.com/office/drawing/2014/main" id="{07D3A532-0814-5C9B-9520-92EF9B736DE0}"/>
                </a:ext>
              </a:extLst>
            </p:cNvPr>
            <p:cNvSpPr txBox="1"/>
            <p:nvPr/>
          </p:nvSpPr>
          <p:spPr>
            <a:xfrm>
              <a:off x="5906474" y="3882887"/>
              <a:ext cx="736564"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2m</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42" name="Google Shape;742;p51">
              <a:extLst>
                <a:ext uri="{FF2B5EF4-FFF2-40B4-BE49-F238E27FC236}">
                  <a16:creationId xmlns:a16="http://schemas.microsoft.com/office/drawing/2014/main" id="{73812087-16B7-B5B6-EE41-B7D4AB4C132E}"/>
                </a:ext>
              </a:extLst>
            </p:cNvPr>
            <p:cNvSpPr/>
            <p:nvPr/>
          </p:nvSpPr>
          <p:spPr>
            <a:xfrm>
              <a:off x="3071662" y="3851709"/>
              <a:ext cx="2952329" cy="2702851"/>
            </a:xfrm>
            <a:custGeom>
              <a:avLst/>
              <a:gdLst/>
              <a:ahLst/>
              <a:cxnLst/>
              <a:rect l="l" t="t" r="r" b="b"/>
              <a:pathLst>
                <a:path w="2952329" h="2702851" extrusionOk="0">
                  <a:moveTo>
                    <a:pt x="0" y="13831"/>
                  </a:moveTo>
                  <a:lnTo>
                    <a:pt x="2466735" y="0"/>
                  </a:lnTo>
                  <a:lnTo>
                    <a:pt x="2466735" y="852615"/>
                  </a:lnTo>
                  <a:lnTo>
                    <a:pt x="2948649" y="840259"/>
                  </a:lnTo>
                  <a:cubicBezTo>
                    <a:pt x="2949876" y="1461123"/>
                    <a:pt x="2951102" y="2081987"/>
                    <a:pt x="2952329" y="2702851"/>
                  </a:cubicBezTo>
                  <a:lnTo>
                    <a:pt x="0" y="2702851"/>
                  </a:lnTo>
                  <a:lnTo>
                    <a:pt x="0" y="13831"/>
                  </a:lnTo>
                  <a:close/>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grpSp>
          <p:nvGrpSpPr>
            <p:cNvPr id="743" name="Google Shape;743;p51">
              <a:extLst>
                <a:ext uri="{FF2B5EF4-FFF2-40B4-BE49-F238E27FC236}">
                  <a16:creationId xmlns:a16="http://schemas.microsoft.com/office/drawing/2014/main" id="{CA538AB9-AD93-E97B-9D6A-9465FD2760BD}"/>
                </a:ext>
              </a:extLst>
            </p:cNvPr>
            <p:cNvGrpSpPr/>
            <p:nvPr/>
          </p:nvGrpSpPr>
          <p:grpSpPr>
            <a:xfrm>
              <a:off x="4864743" y="1671995"/>
              <a:ext cx="727200" cy="727200"/>
              <a:chOff x="5213165" y="1777674"/>
              <a:chExt cx="871200" cy="871200"/>
            </a:xfrm>
          </p:grpSpPr>
          <p:sp>
            <p:nvSpPr>
              <p:cNvPr id="744" name="Google Shape;744;p51">
                <a:extLst>
                  <a:ext uri="{FF2B5EF4-FFF2-40B4-BE49-F238E27FC236}">
                    <a16:creationId xmlns:a16="http://schemas.microsoft.com/office/drawing/2014/main" id="{84A9435D-591B-4C46-D670-E29786413082}"/>
                  </a:ext>
                </a:extLst>
              </p:cNvPr>
              <p:cNvSpPr/>
              <p:nvPr/>
            </p:nvSpPr>
            <p:spPr>
              <a:xfrm>
                <a:off x="5213165" y="1777674"/>
                <a:ext cx="871200" cy="871200"/>
              </a:xfrm>
              <a:prstGeom prst="ellipse">
                <a:avLst/>
              </a:prstGeom>
              <a:solidFill>
                <a:srgbClr val="C00000"/>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45" name="Google Shape;745;p51">
                <a:extLst>
                  <a:ext uri="{FF2B5EF4-FFF2-40B4-BE49-F238E27FC236}">
                    <a16:creationId xmlns:a16="http://schemas.microsoft.com/office/drawing/2014/main" id="{91D6CD90-7262-3702-4F37-8497ED39A984}"/>
                  </a:ext>
                </a:extLst>
              </p:cNvPr>
              <p:cNvSpPr txBox="1"/>
              <p:nvPr/>
            </p:nvSpPr>
            <p:spPr>
              <a:xfrm>
                <a:off x="5335879" y="2020436"/>
                <a:ext cx="625771" cy="3504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BT</a:t>
                </a:r>
                <a:endParaRPr sz="2000" b="0" i="0" u="none" strike="noStrike" cap="none">
                  <a:solidFill>
                    <a:srgbClr val="000000"/>
                  </a:solidFill>
                  <a:latin typeface="Montserrat SemiBold"/>
                  <a:ea typeface="Montserrat SemiBold"/>
                  <a:cs typeface="Montserrat SemiBold"/>
                  <a:sym typeface="Montserrat SemiBold"/>
                </a:endParaRPr>
              </a:p>
            </p:txBody>
          </p:sp>
        </p:grpSp>
        <p:cxnSp>
          <p:nvCxnSpPr>
            <p:cNvPr id="746" name="Google Shape;746;p51">
              <a:extLst>
                <a:ext uri="{FF2B5EF4-FFF2-40B4-BE49-F238E27FC236}">
                  <a16:creationId xmlns:a16="http://schemas.microsoft.com/office/drawing/2014/main" id="{936EEB84-B606-E5DC-E8C6-B3B2CEB9AE56}"/>
                </a:ext>
              </a:extLst>
            </p:cNvPr>
            <p:cNvCxnSpPr/>
            <p:nvPr/>
          </p:nvCxnSpPr>
          <p:spPr>
            <a:xfrm>
              <a:off x="6528048" y="2820640"/>
              <a:ext cx="0" cy="968400"/>
            </a:xfrm>
            <a:prstGeom prst="straightConnector1">
              <a:avLst/>
            </a:prstGeom>
            <a:noFill/>
            <a:ln w="28575" cap="flat" cmpd="sng">
              <a:solidFill>
                <a:srgbClr val="92D050"/>
              </a:solidFill>
              <a:prstDash val="solid"/>
              <a:miter lim="800000"/>
              <a:headEnd type="stealth" w="med" len="med"/>
              <a:tailEnd type="stealth" w="med" len="med"/>
            </a:ln>
          </p:spPr>
        </p:cxnSp>
      </p:grpSp>
      <p:sp>
        <p:nvSpPr>
          <p:cNvPr id="747" name="Google Shape;747;p51">
            <a:extLst>
              <a:ext uri="{FF2B5EF4-FFF2-40B4-BE49-F238E27FC236}">
                <a16:creationId xmlns:a16="http://schemas.microsoft.com/office/drawing/2014/main" id="{F997998E-6E6E-DF1A-B345-7AE78A62B60D}"/>
              </a:ext>
            </a:extLst>
          </p:cNvPr>
          <p:cNvSpPr txBox="1"/>
          <p:nvPr/>
        </p:nvSpPr>
        <p:spPr>
          <a:xfrm>
            <a:off x="189695" y="1995779"/>
            <a:ext cx="4215498" cy="2274414"/>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sng" strike="noStrike" cap="none">
                <a:solidFill>
                  <a:schemeClr val="dk2"/>
                </a:solidFill>
                <a:latin typeface="Montserrat SemiBold"/>
                <a:ea typeface="Montserrat SemiBold"/>
                <a:cs typeface="Montserrat SemiBold"/>
                <a:sym typeface="Montserrat SemiBold"/>
              </a:rPr>
              <a:t>Scénario 1</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BT : Ballon tampon</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BM : Bouteille de mélange</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CH : chaudière</a:t>
            </a:r>
            <a:endParaRPr/>
          </a:p>
        </p:txBody>
      </p:sp>
    </p:spTree>
    <p:extLst>
      <p:ext uri="{BB962C8B-B14F-4D97-AF65-F5344CB8AC3E}">
        <p14:creationId xmlns:p14="http://schemas.microsoft.com/office/powerpoint/2010/main" val="1882456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4"/>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Exemple de la chaufferie de Loudéac</a:t>
            </a:r>
            <a:endParaRPr/>
          </a:p>
        </p:txBody>
      </p:sp>
      <p:sp>
        <p:nvSpPr>
          <p:cNvPr id="460" name="Google Shape;460;p24"/>
          <p:cNvSpPr txBox="1"/>
          <p:nvPr/>
        </p:nvSpPr>
        <p:spPr>
          <a:xfrm>
            <a:off x="3303377" y="9110600"/>
            <a:ext cx="11681245" cy="572700"/>
          </a:xfrm>
          <a:prstGeom prst="rect">
            <a:avLst/>
          </a:prstGeom>
          <a:noFill/>
          <a:ln w="9525" cap="flat" cmpd="sng">
            <a:solidFill>
              <a:srgbClr val="95C11F"/>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fr-FR" sz="2800" b="1" i="0" u="none" strike="noStrike" cap="none">
                <a:solidFill>
                  <a:schemeClr val="dk2"/>
                </a:solidFill>
                <a:latin typeface="Montserrat"/>
                <a:ea typeface="Montserrat"/>
                <a:cs typeface="Montserrat"/>
                <a:sym typeface="Montserrat"/>
              </a:rPr>
              <a:t>2 chaudières bois 1 000 kW et 2200kW bois + 2 x 4000kW gaz</a:t>
            </a:r>
            <a:endParaRPr/>
          </a:p>
        </p:txBody>
      </p:sp>
      <p:pic>
        <p:nvPicPr>
          <p:cNvPr id="461" name="Google Shape;461;p24"/>
          <p:cNvPicPr preferRelativeResize="0"/>
          <p:nvPr/>
        </p:nvPicPr>
        <p:blipFill rotWithShape="1">
          <a:blip r:embed="rId3">
            <a:alphaModFix/>
          </a:blip>
          <a:srcRect/>
          <a:stretch/>
        </p:blipFill>
        <p:spPr>
          <a:xfrm>
            <a:off x="550562" y="2035450"/>
            <a:ext cx="17186876" cy="6670838"/>
          </a:xfrm>
          <a:prstGeom prst="rect">
            <a:avLst/>
          </a:prstGeom>
          <a:noFill/>
          <a:ln>
            <a:noFill/>
          </a:ln>
        </p:spPr>
      </p:pic>
    </p:spTree>
    <p:extLst>
      <p:ext uri="{BB962C8B-B14F-4D97-AF65-F5344CB8AC3E}">
        <p14:creationId xmlns:p14="http://schemas.microsoft.com/office/powerpoint/2010/main" val="1808663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5"/>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Exemple de la chaufferie de Loudéac</a:t>
            </a:r>
            <a:endParaRPr/>
          </a:p>
        </p:txBody>
      </p:sp>
      <p:sp>
        <p:nvSpPr>
          <p:cNvPr id="467" name="Google Shape;467;p25"/>
          <p:cNvSpPr txBox="1"/>
          <p:nvPr/>
        </p:nvSpPr>
        <p:spPr>
          <a:xfrm>
            <a:off x="12753474" y="3431694"/>
            <a:ext cx="5173579" cy="1145399"/>
          </a:xfrm>
          <a:prstGeom prst="rect">
            <a:avLst/>
          </a:prstGeom>
          <a:noFill/>
          <a:ln w="9525" cap="flat" cmpd="sng">
            <a:solidFill>
              <a:srgbClr val="95C11F"/>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fr-FR" sz="2800" b="1" i="0" u="none" strike="noStrike" cap="none">
                <a:solidFill>
                  <a:schemeClr val="dk2"/>
                </a:solidFill>
                <a:latin typeface="Montserrat"/>
                <a:ea typeface="Montserrat"/>
                <a:cs typeface="Montserrat"/>
                <a:sym typeface="Montserrat"/>
              </a:rPr>
              <a:t>Parcelle de 3000m² pour une chaufferie de 900m²</a:t>
            </a:r>
            <a:endParaRPr/>
          </a:p>
        </p:txBody>
      </p:sp>
      <p:pic>
        <p:nvPicPr>
          <p:cNvPr id="468" name="Google Shape;468;p25"/>
          <p:cNvPicPr preferRelativeResize="0"/>
          <p:nvPr/>
        </p:nvPicPr>
        <p:blipFill rotWithShape="1">
          <a:blip r:embed="rId3">
            <a:alphaModFix/>
          </a:blip>
          <a:srcRect/>
          <a:stretch/>
        </p:blipFill>
        <p:spPr>
          <a:xfrm rot="-5400000">
            <a:off x="2376123" y="183090"/>
            <a:ext cx="8124863" cy="11460900"/>
          </a:xfrm>
          <a:prstGeom prst="rect">
            <a:avLst/>
          </a:prstGeom>
          <a:noFill/>
          <a:ln>
            <a:noFill/>
          </a:ln>
        </p:spPr>
      </p:pic>
    </p:spTree>
    <p:extLst>
      <p:ext uri="{BB962C8B-B14F-4D97-AF65-F5344CB8AC3E}">
        <p14:creationId xmlns:p14="http://schemas.microsoft.com/office/powerpoint/2010/main" val="183194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6"/>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Exemple de la chaufferie de Loudéac</a:t>
            </a:r>
            <a:endParaRPr/>
          </a:p>
        </p:txBody>
      </p:sp>
      <p:pic>
        <p:nvPicPr>
          <p:cNvPr id="474" name="Google Shape;474;p26"/>
          <p:cNvPicPr preferRelativeResize="0"/>
          <p:nvPr/>
        </p:nvPicPr>
        <p:blipFill rotWithShape="1">
          <a:blip r:embed="rId3">
            <a:alphaModFix/>
          </a:blip>
          <a:srcRect/>
          <a:stretch/>
        </p:blipFill>
        <p:spPr>
          <a:xfrm>
            <a:off x="778167" y="1886909"/>
            <a:ext cx="16731666" cy="8400091"/>
          </a:xfrm>
          <a:prstGeom prst="rect">
            <a:avLst/>
          </a:prstGeom>
          <a:noFill/>
          <a:ln>
            <a:noFill/>
          </a:ln>
        </p:spPr>
      </p:pic>
    </p:spTree>
    <p:extLst>
      <p:ext uri="{BB962C8B-B14F-4D97-AF65-F5344CB8AC3E}">
        <p14:creationId xmlns:p14="http://schemas.microsoft.com/office/powerpoint/2010/main" val="1113126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8"/>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Evolution des prix de l’énergie</a:t>
            </a:r>
            <a:endParaRPr/>
          </a:p>
        </p:txBody>
      </p:sp>
      <p:grpSp>
        <p:nvGrpSpPr>
          <p:cNvPr id="554" name="Google Shape;554;p38"/>
          <p:cNvGrpSpPr/>
          <p:nvPr/>
        </p:nvGrpSpPr>
        <p:grpSpPr>
          <a:xfrm>
            <a:off x="669001" y="2204016"/>
            <a:ext cx="14078507" cy="7416234"/>
            <a:chOff x="0" y="0"/>
            <a:chExt cx="11304390" cy="5186363"/>
          </a:xfrm>
        </p:grpSpPr>
        <p:graphicFrame>
          <p:nvGraphicFramePr>
            <p:cNvPr id="555" name="Google Shape;555;p38"/>
            <p:cNvGraphicFramePr/>
            <p:nvPr/>
          </p:nvGraphicFramePr>
          <p:xfrm>
            <a:off x="0" y="0"/>
            <a:ext cx="11057395" cy="5186363"/>
          </p:xfrm>
          <a:graphic>
            <a:graphicData uri="http://schemas.openxmlformats.org/drawingml/2006/chart">
              <c:chart xmlns:c="http://schemas.openxmlformats.org/drawingml/2006/chart" xmlns:r="http://schemas.openxmlformats.org/officeDocument/2006/relationships" r:id="rId3"/>
            </a:graphicData>
          </a:graphic>
        </p:graphicFrame>
        <p:pic>
          <p:nvPicPr>
            <p:cNvPr id="556" name="Google Shape;556;p38"/>
            <p:cNvPicPr preferRelativeResize="0"/>
            <p:nvPr/>
          </p:nvPicPr>
          <p:blipFill rotWithShape="1">
            <a:blip r:embed="rId4">
              <a:alphaModFix/>
            </a:blip>
            <a:srcRect/>
            <a:stretch/>
          </p:blipFill>
          <p:spPr>
            <a:xfrm>
              <a:off x="9751816" y="0"/>
              <a:ext cx="1552574" cy="486484"/>
            </a:xfrm>
            <a:prstGeom prst="rect">
              <a:avLst/>
            </a:prstGeom>
            <a:noFill/>
            <a:ln>
              <a:noFill/>
            </a:ln>
          </p:spPr>
        </p:pic>
      </p:grpSp>
      <p:sp>
        <p:nvSpPr>
          <p:cNvPr id="557" name="Google Shape;557;p38"/>
          <p:cNvSpPr txBox="1">
            <a:spLocks noGrp="1"/>
          </p:cNvSpPr>
          <p:nvPr>
            <p:ph type="body" idx="1"/>
          </p:nvPr>
        </p:nvSpPr>
        <p:spPr>
          <a:xfrm>
            <a:off x="14306549" y="2899663"/>
            <a:ext cx="3733801" cy="7063487"/>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t" anchorCtr="0">
            <a:normAutofit lnSpcReduction="10000"/>
          </a:bodyPr>
          <a:lstStyle/>
          <a:p>
            <a:pPr marL="342900" lvl="0" indent="-342900" algn="just" rtl="0">
              <a:lnSpc>
                <a:spcPct val="170000"/>
              </a:lnSpc>
              <a:spcBef>
                <a:spcPts val="0"/>
              </a:spcBef>
              <a:spcAft>
                <a:spcPts val="0"/>
              </a:spcAft>
              <a:buSzPts val="2400"/>
              <a:buChar char="●"/>
            </a:pPr>
            <a:r>
              <a:rPr lang="fr-FR" sz="1600" b="1"/>
              <a:t>Prix volatiles et non prévisibles des énergies fossiles </a:t>
            </a:r>
            <a:r>
              <a:rPr lang="fr-FR" sz="1600" b="1">
                <a:solidFill>
                  <a:schemeClr val="dk1"/>
                </a:solidFill>
              </a:rPr>
              <a:t>: </a:t>
            </a:r>
            <a:r>
              <a:rPr lang="fr-FR" sz="1600" b="1">
                <a:solidFill>
                  <a:schemeClr val="dk2"/>
                </a:solidFill>
              </a:rPr>
              <a:t>hausse annuelle moyenne de 6,3%/an depuis 2021 🡪 +8,3€/MWh</a:t>
            </a:r>
            <a:endParaRPr sz="1600" b="1">
              <a:solidFill>
                <a:schemeClr val="dk2"/>
              </a:solidFill>
            </a:endParaRPr>
          </a:p>
          <a:p>
            <a:pPr marL="342900" lvl="0" indent="-342900" algn="just" rtl="0">
              <a:lnSpc>
                <a:spcPct val="170000"/>
              </a:lnSpc>
              <a:spcBef>
                <a:spcPts val="2400"/>
              </a:spcBef>
              <a:spcAft>
                <a:spcPts val="0"/>
              </a:spcAft>
              <a:buSzPts val="2400"/>
              <a:buChar char="●"/>
            </a:pPr>
            <a:r>
              <a:rPr lang="fr-FR" sz="1600" b="1">
                <a:solidFill>
                  <a:srgbClr val="95C11F"/>
                </a:solidFill>
              </a:rPr>
              <a:t>Bois granulé plus inflationniste mais avec un prix compétitif, hausse de 3,5%/an depuis 2021 🡪 +2,8€/MWh</a:t>
            </a:r>
            <a:endParaRPr sz="1600" b="1">
              <a:solidFill>
                <a:srgbClr val="95C11F"/>
              </a:solidFill>
            </a:endParaRPr>
          </a:p>
          <a:p>
            <a:pPr marL="342900" lvl="0" indent="-342900" algn="just" rtl="0">
              <a:lnSpc>
                <a:spcPct val="170000"/>
              </a:lnSpc>
              <a:spcBef>
                <a:spcPts val="2400"/>
              </a:spcBef>
              <a:spcAft>
                <a:spcPts val="2400"/>
              </a:spcAft>
              <a:buSzPts val="2400"/>
              <a:buChar char="●"/>
            </a:pPr>
            <a:r>
              <a:rPr lang="fr-FR" sz="1600" b="1">
                <a:solidFill>
                  <a:srgbClr val="95C11F"/>
                </a:solidFill>
              </a:rPr>
              <a:t>Bois déchiqueté : stabilité du prix du combustible, hausse de 4%/an depuis 2021 🡪 +1,5€/MWh</a:t>
            </a:r>
            <a:endParaRPr sz="1600" b="1">
              <a:solidFill>
                <a:srgbClr val="95C11F"/>
              </a:solidFill>
            </a:endParaRPr>
          </a:p>
        </p:txBody>
      </p:sp>
    </p:spTree>
    <p:extLst>
      <p:ext uri="{BB962C8B-B14F-4D97-AF65-F5344CB8AC3E}">
        <p14:creationId xmlns:p14="http://schemas.microsoft.com/office/powerpoint/2010/main" val="526344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3"/>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Comparaison du coût global de référence et du coût du bois énergie</a:t>
            </a:r>
            <a:endParaRPr/>
          </a:p>
        </p:txBody>
      </p:sp>
      <p:pic>
        <p:nvPicPr>
          <p:cNvPr id="758" name="Google Shape;758;p53"/>
          <p:cNvPicPr preferRelativeResize="0"/>
          <p:nvPr/>
        </p:nvPicPr>
        <p:blipFill rotWithShape="1">
          <a:blip r:embed="rId3">
            <a:alphaModFix/>
          </a:blip>
          <a:srcRect/>
          <a:stretch/>
        </p:blipFill>
        <p:spPr>
          <a:xfrm>
            <a:off x="6938211" y="2035450"/>
            <a:ext cx="4411578" cy="7361500"/>
          </a:xfrm>
          <a:prstGeom prst="rect">
            <a:avLst/>
          </a:prstGeom>
          <a:noFill/>
          <a:ln>
            <a:noFill/>
          </a:ln>
        </p:spPr>
      </p:pic>
    </p:spTree>
    <p:extLst>
      <p:ext uri="{BB962C8B-B14F-4D97-AF65-F5344CB8AC3E}">
        <p14:creationId xmlns:p14="http://schemas.microsoft.com/office/powerpoint/2010/main" val="1354921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54"/>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Solution de référence</a:t>
            </a:r>
            <a:endParaRPr/>
          </a:p>
        </p:txBody>
      </p:sp>
      <p:graphicFrame>
        <p:nvGraphicFramePr>
          <p:cNvPr id="764" name="Google Shape;764;p54"/>
          <p:cNvGraphicFramePr/>
          <p:nvPr/>
        </p:nvGraphicFramePr>
        <p:xfrm>
          <a:off x="5611966" y="2382252"/>
          <a:ext cx="8152175" cy="2935750"/>
        </p:xfrm>
        <a:graphic>
          <a:graphicData uri="http://schemas.openxmlformats.org/drawingml/2006/table">
            <a:tbl>
              <a:tblPr>
                <a:noFill/>
                <a:tableStyleId>{ED8D30B2-B404-404E-A8EC-81414F43EF3D}</a:tableStyleId>
              </a:tblPr>
              <a:tblGrid>
                <a:gridCol w="4221650">
                  <a:extLst>
                    <a:ext uri="{9D8B030D-6E8A-4147-A177-3AD203B41FA5}">
                      <a16:colId xmlns:a16="http://schemas.microsoft.com/office/drawing/2014/main" val="20000"/>
                    </a:ext>
                  </a:extLst>
                </a:gridCol>
                <a:gridCol w="3930525">
                  <a:extLst>
                    <a:ext uri="{9D8B030D-6E8A-4147-A177-3AD203B41FA5}">
                      <a16:colId xmlns:a16="http://schemas.microsoft.com/office/drawing/2014/main" val="20001"/>
                    </a:ext>
                  </a:extLst>
                </a:gridCol>
              </a:tblGrid>
              <a:tr h="372800">
                <a:tc>
                  <a:txBody>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Référence 1</a:t>
                      </a:r>
                      <a:endParaRPr sz="2400" u="none" strike="noStrike" cap="none">
                        <a:latin typeface="Montserrat SemiBold"/>
                        <a:ea typeface="Montserrat SemiBold"/>
                        <a:cs typeface="Montserrat SemiBold"/>
                        <a:sym typeface="Montserrat SemiBold"/>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Montant € TTC</a:t>
                      </a:r>
                      <a:endParaRPr sz="2000" b="1" i="0" u="none" strike="noStrike" cap="none">
                        <a:solidFill>
                          <a:srgbClr val="000000"/>
                        </a:solidFill>
                        <a:latin typeface="Montserrat SemiBold"/>
                        <a:ea typeface="Montserrat SemiBold"/>
                        <a:cs typeface="Montserrat SemiBold"/>
                        <a:sym typeface="Montserrat SemiBold"/>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681250">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Total investissement</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1"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81250">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Aide à la production d'énergie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1"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81250">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Aide Réseau de chaleur</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1"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19200">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investissement aide déduite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1"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a:t>
                      </a:r>
                      <a:r>
                        <a:rPr lang="fr-FR" sz="1800" b="1" i="0" u="none" strike="noStrike" cap="none">
                          <a:solidFill>
                            <a:srgbClr val="000000"/>
                          </a:solidFill>
                          <a:latin typeface="Montserrat SemiBold"/>
                          <a:ea typeface="Montserrat SemiBold"/>
                          <a:cs typeface="Montserrat SemiBold"/>
                          <a:sym typeface="Montserrat SemiBold"/>
                        </a:rPr>
                        <a: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4"/>
                  </a:ext>
                </a:extLst>
              </a:tr>
            </a:tbl>
          </a:graphicData>
        </a:graphic>
      </p:graphicFrame>
      <p:graphicFrame>
        <p:nvGraphicFramePr>
          <p:cNvPr id="765" name="Google Shape;765;p54"/>
          <p:cNvGraphicFramePr/>
          <p:nvPr/>
        </p:nvGraphicFramePr>
        <p:xfrm>
          <a:off x="5611966" y="5439783"/>
          <a:ext cx="8152175" cy="3835200"/>
        </p:xfrm>
        <a:graphic>
          <a:graphicData uri="http://schemas.openxmlformats.org/drawingml/2006/table">
            <a:tbl>
              <a:tblPr>
                <a:noFill/>
                <a:tableStyleId>{ED8D30B2-B404-404E-A8EC-81414F43EF3D}</a:tableStyleId>
              </a:tblPr>
              <a:tblGrid>
                <a:gridCol w="4221650">
                  <a:extLst>
                    <a:ext uri="{9D8B030D-6E8A-4147-A177-3AD203B41FA5}">
                      <a16:colId xmlns:a16="http://schemas.microsoft.com/office/drawing/2014/main" val="20000"/>
                    </a:ext>
                  </a:extLst>
                </a:gridCol>
                <a:gridCol w="3930525">
                  <a:extLst>
                    <a:ext uri="{9D8B030D-6E8A-4147-A177-3AD203B41FA5}">
                      <a16:colId xmlns:a16="http://schemas.microsoft.com/office/drawing/2014/main" val="20001"/>
                    </a:ext>
                  </a:extLst>
                </a:gridCol>
              </a:tblGrid>
              <a:tr h="254000">
                <a:tc>
                  <a:txBody>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Référence 1</a:t>
                      </a:r>
                      <a:endParaRPr sz="24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FR" sz="2000" b="1" i="0" u="none" strike="noStrike" cap="none">
                          <a:solidFill>
                            <a:srgbClr val="000000"/>
                          </a:solidFill>
                          <a:latin typeface="Montserrat SemiBold"/>
                          <a:ea typeface="Montserrat SemiBold"/>
                          <a:cs typeface="Montserrat SemiBold"/>
                          <a:sym typeface="Montserrat SemiBold"/>
                        </a:rPr>
                        <a:t>Montant € TTC</a:t>
                      </a:r>
                      <a:endParaRPr sz="24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65525">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P1 – énergie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P2 - maintenance et électricité</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P3 - gros entretien</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coût de fonctionnement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a:t>
                      </a:r>
                      <a:r>
                        <a:rPr lang="fr-FR" sz="1800" b="1" i="0" u="none" strike="noStrike" cap="none">
                          <a:solidFill>
                            <a:srgbClr val="000000"/>
                          </a:solidFill>
                          <a:latin typeface="Montserrat SemiBold"/>
                          <a:ea typeface="Montserrat SemiBold"/>
                          <a:cs typeface="Montserrat SemiBold"/>
                          <a:sym typeface="Montserrat SemiBold"/>
                        </a:rPr>
                        <a: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P4 - amortissements</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fonctionnement et amortissement</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a:t>
                      </a:r>
                      <a:r>
                        <a:rPr lang="fr-FR" sz="1800" b="1" i="0" u="none" strike="noStrike" cap="none">
                          <a:solidFill>
                            <a:srgbClr val="000000"/>
                          </a:solidFill>
                          <a:latin typeface="Montserrat SemiBold"/>
                          <a:ea typeface="Montserrat SemiBold"/>
                          <a:cs typeface="Montserrat SemiBold"/>
                          <a:sym typeface="Montserrat SemiBold"/>
                        </a:rPr>
                        <a: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73373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55"/>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Solution bois déchiqueté</a:t>
            </a:r>
            <a:endParaRPr/>
          </a:p>
        </p:txBody>
      </p:sp>
      <p:sp>
        <p:nvSpPr>
          <p:cNvPr id="771" name="Google Shape;771;p55"/>
          <p:cNvSpPr txBox="1"/>
          <p:nvPr/>
        </p:nvSpPr>
        <p:spPr>
          <a:xfrm>
            <a:off x="264696" y="8329174"/>
            <a:ext cx="17782672" cy="1957826"/>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fontScale="70000" lnSpcReduction="20000"/>
          </a:bodyPr>
          <a:lstStyle/>
          <a:p>
            <a:pPr marL="0" marR="0" lvl="0" indent="0" algn="l" rtl="0">
              <a:lnSpc>
                <a:spcPct val="100000"/>
              </a:lnSpc>
              <a:spcBef>
                <a:spcPts val="0"/>
              </a:spcBef>
              <a:spcAft>
                <a:spcPts val="0"/>
              </a:spcAft>
              <a:buClr>
                <a:srgbClr val="FFC000"/>
              </a:buClr>
              <a:buSzPct val="95238"/>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L’aide à la production d’énergie correspond à un forfait.</a:t>
            </a:r>
            <a:r>
              <a:rPr lang="fr-FR" sz="2400" b="1" i="0" u="none" strike="noStrike" cap="none">
                <a:solidFill>
                  <a:schemeClr val="dk1"/>
                </a:solidFill>
                <a:latin typeface="Montserrat SemiBold"/>
                <a:ea typeface="Montserrat SemiBold"/>
                <a:cs typeface="Montserrat SemiBold"/>
                <a:sym typeface="Montserrat SemiBold"/>
              </a:rPr>
              <a:t> de [calcul de l’aide FC selon production EnRth]. </a:t>
            </a:r>
            <a:r>
              <a:rPr lang="fr-FR" sz="2400" b="1" i="0" u="none" strike="noStrike" cap="none">
                <a:solidFill>
                  <a:schemeClr val="dk2"/>
                </a:solidFill>
                <a:latin typeface="Montserrat SemiBold"/>
                <a:ea typeface="Montserrat SemiBold"/>
                <a:cs typeface="Montserrat SemiBold"/>
                <a:sym typeface="Montserrat SemiBold"/>
              </a:rPr>
              <a:t> Cette aide est gérée par la Région via un « CCRb » contractualisé avec l’ADEME pour 3 ans ( 2025-27).</a:t>
            </a:r>
            <a:endParaRPr/>
          </a:p>
          <a:p>
            <a:pPr marL="0" marR="0" lvl="0" indent="0" algn="l" rtl="0">
              <a:lnSpc>
                <a:spcPct val="100000"/>
              </a:lnSpc>
              <a:spcBef>
                <a:spcPts val="0"/>
              </a:spcBef>
              <a:spcAft>
                <a:spcPts val="0"/>
              </a:spcAft>
              <a:buClr>
                <a:srgbClr val="FFC000"/>
              </a:buClr>
              <a:buSzPct val="95238"/>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ct val="95238"/>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L’aide CEE est bonifiée d’un multiplicateur </a:t>
            </a:r>
            <a:r>
              <a:rPr lang="fr-FR" sz="2400" b="1" i="0" u="none" strike="noStrike" cap="none">
                <a:solidFill>
                  <a:schemeClr val="dk1"/>
                </a:solidFill>
                <a:latin typeface="Montserrat SemiBold"/>
                <a:ea typeface="Montserrat SemiBold"/>
                <a:cs typeface="Montserrat SemiBold"/>
                <a:sym typeface="Montserrat SemiBold"/>
              </a:rPr>
              <a:t>[X] </a:t>
            </a:r>
            <a:r>
              <a:rPr lang="fr-FR" sz="2400" b="1" i="0" u="none" strike="noStrike" cap="none">
                <a:solidFill>
                  <a:schemeClr val="dk2"/>
                </a:solidFill>
                <a:latin typeface="Montserrat SemiBold"/>
                <a:ea typeface="Montserrat SemiBold"/>
                <a:cs typeface="Montserrat SemiBold"/>
                <a:sym typeface="Montserrat SemiBold"/>
              </a:rPr>
              <a:t>dans le cas du changement d’une chaudière </a:t>
            </a:r>
            <a:r>
              <a:rPr lang="fr-FR" sz="2400" b="1" i="0" u="none" strike="noStrike" cap="none">
                <a:solidFill>
                  <a:schemeClr val="dk1"/>
                </a:solidFill>
                <a:latin typeface="Montserrat SemiBold"/>
                <a:ea typeface="Montserrat SemiBold"/>
                <a:cs typeface="Montserrat SemiBold"/>
                <a:sym typeface="Montserrat SemiBold"/>
              </a:rPr>
              <a:t>[Gaz, fioul, charbon] </a:t>
            </a:r>
            <a:r>
              <a:rPr lang="fr-FR" sz="2400" b="1" i="0" u="none" strike="noStrike" cap="none">
                <a:solidFill>
                  <a:schemeClr val="dk2"/>
                </a:solidFill>
                <a:latin typeface="Montserrat SemiBold"/>
                <a:ea typeface="Montserrat SemiBold"/>
                <a:cs typeface="Montserrat SemiBold"/>
                <a:sym typeface="Montserrat SemiBold"/>
              </a:rPr>
              <a:t>pour les opérations engagées jusqu’au 31/12/2026 et achevées au plus tard le 31/12/2027. </a:t>
            </a:r>
            <a:endParaRPr/>
          </a:p>
          <a:p>
            <a:pPr marL="0" marR="0" lvl="0" indent="0" algn="l" rtl="0">
              <a:lnSpc>
                <a:spcPct val="100000"/>
              </a:lnSpc>
              <a:spcBef>
                <a:spcPts val="0"/>
              </a:spcBef>
              <a:spcAft>
                <a:spcPts val="0"/>
              </a:spcAft>
              <a:buClr>
                <a:srgbClr val="FFC000"/>
              </a:buClr>
              <a:buSzPct val="95238"/>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ct val="95238"/>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L’aide est plafonnée à </a:t>
            </a:r>
            <a:r>
              <a:rPr lang="fr-FR" sz="2400" b="1" i="0" u="none" strike="noStrike" cap="none">
                <a:solidFill>
                  <a:schemeClr val="dk1"/>
                </a:solidFill>
                <a:latin typeface="Montserrat SemiBold"/>
                <a:ea typeface="Montserrat SemiBold"/>
                <a:cs typeface="Montserrat SemiBold"/>
                <a:sym typeface="Montserrat SemiBold"/>
              </a:rPr>
              <a:t>[XX] </a:t>
            </a:r>
            <a:r>
              <a:rPr lang="fr-FR" sz="2400" b="1" i="0" u="none" strike="noStrike" cap="none">
                <a:solidFill>
                  <a:schemeClr val="dk2"/>
                </a:solidFill>
                <a:latin typeface="Montserrat SemiBold"/>
                <a:ea typeface="Montserrat SemiBold"/>
                <a:cs typeface="Montserrat SemiBold"/>
                <a:sym typeface="Montserrat SemiBold"/>
              </a:rPr>
              <a:t>% de l’investissement ( plafond « petite entreprise» +15% si 100% EnR, maximum 65%)</a:t>
            </a:r>
            <a:endParaRPr/>
          </a:p>
        </p:txBody>
      </p:sp>
      <p:graphicFrame>
        <p:nvGraphicFramePr>
          <p:cNvPr id="772" name="Google Shape;772;p55"/>
          <p:cNvGraphicFramePr/>
          <p:nvPr/>
        </p:nvGraphicFramePr>
        <p:xfrm>
          <a:off x="529575" y="1818883"/>
          <a:ext cx="9432575" cy="6434350"/>
        </p:xfrm>
        <a:graphic>
          <a:graphicData uri="http://schemas.openxmlformats.org/drawingml/2006/table">
            <a:tbl>
              <a:tblPr>
                <a:noFill/>
                <a:tableStyleId>{ED8D30B2-B404-404E-A8EC-81414F43EF3D}</a:tableStyleId>
              </a:tblPr>
              <a:tblGrid>
                <a:gridCol w="4884725">
                  <a:extLst>
                    <a:ext uri="{9D8B030D-6E8A-4147-A177-3AD203B41FA5}">
                      <a16:colId xmlns:a16="http://schemas.microsoft.com/office/drawing/2014/main" val="20000"/>
                    </a:ext>
                  </a:extLst>
                </a:gridCol>
                <a:gridCol w="4547850">
                  <a:extLst>
                    <a:ext uri="{9D8B030D-6E8A-4147-A177-3AD203B41FA5}">
                      <a16:colId xmlns:a16="http://schemas.microsoft.com/office/drawing/2014/main" val="20001"/>
                    </a:ext>
                  </a:extLst>
                </a:gridCol>
              </a:tblGrid>
              <a:tr h="504025">
                <a:tc>
                  <a:txBody>
                    <a:bodyPr/>
                    <a:lstStyle/>
                    <a:p>
                      <a:pPr marL="0" marR="0" lvl="0" indent="0" algn="l" rtl="0">
                        <a:lnSpc>
                          <a:spcPct val="100000"/>
                        </a:lnSpc>
                        <a:spcBef>
                          <a:spcPts val="0"/>
                        </a:spcBef>
                        <a:spcAft>
                          <a:spcPts val="0"/>
                        </a:spcAft>
                        <a:buClr>
                          <a:srgbClr val="000000"/>
                        </a:buClr>
                        <a:buSzPts val="1200"/>
                        <a:buFont typeface="Arial"/>
                        <a:buNone/>
                      </a:pPr>
                      <a:endParaRPr sz="24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FR" sz="2000" b="1" i="0" u="none" strike="noStrike" cap="none">
                          <a:solidFill>
                            <a:srgbClr val="000000"/>
                          </a:solidFill>
                          <a:latin typeface="Montserrat SemiBold"/>
                          <a:ea typeface="Montserrat SemiBold"/>
                          <a:cs typeface="Montserrat SemiBold"/>
                          <a:sym typeface="Montserrat SemiBold"/>
                        </a:rPr>
                        <a:t>Montant € HT</a:t>
                      </a:r>
                      <a:endParaRPr sz="2000" b="1"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48025">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Investissement </a:t>
                      </a:r>
                      <a:r>
                        <a:rPr lang="fr-FR" sz="1600" b="1" i="0" u="none" strike="noStrike" cap="none">
                          <a:solidFill>
                            <a:srgbClr val="000000"/>
                          </a:solidFill>
                          <a:latin typeface="Montserrat SemiBold"/>
                          <a:ea typeface="Montserrat SemiBold"/>
                          <a:cs typeface="Montserrat SemiBold"/>
                          <a:sym typeface="Montserrat SemiBold"/>
                        </a:rPr>
                        <a:t>chaufferie bois et appoint</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8025">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Investissement  silo, VRD, génie civil</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Investissement  réseau et tranchées</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Investissement sous stations</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Ingénierie (12 %)</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Total investissement</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Aide à la production d'énergie</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Aide Réseau de chaleur</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32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Aide CEE valorisable</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5272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Total investissement aide déduite</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a:t>
                      </a:r>
                      <a:r>
                        <a:rPr lang="fr-FR" sz="1600" b="1" i="0" u="none" strike="noStrike" cap="none">
                          <a:solidFill>
                            <a:srgbClr val="000000"/>
                          </a:solidFill>
                          <a:latin typeface="Montserrat SemiBold"/>
                          <a:ea typeface="Montserrat SemiBold"/>
                          <a:cs typeface="Montserrat SemiBold"/>
                          <a:sym typeface="Montserrat SemiBold"/>
                        </a:rPr>
                        <a:t>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10"/>
                  </a:ext>
                </a:extLst>
              </a:tr>
              <a:tr h="559175">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aide total sur l'investissement</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448025">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Surcout d’investissement / solution de référence</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aphicFrame>
        <p:nvGraphicFramePr>
          <p:cNvPr id="773" name="Google Shape;773;p55"/>
          <p:cNvGraphicFramePr/>
          <p:nvPr/>
        </p:nvGraphicFramePr>
        <p:xfrm>
          <a:off x="10427527" y="1843333"/>
          <a:ext cx="7330900" cy="6317380"/>
        </p:xfrm>
        <a:graphic>
          <a:graphicData uri="http://schemas.openxmlformats.org/drawingml/2006/table">
            <a:tbl>
              <a:tblPr>
                <a:noFill/>
                <a:tableStyleId>{ED8D30B2-B404-404E-A8EC-81414F43EF3D}</a:tableStyleId>
              </a:tblPr>
              <a:tblGrid>
                <a:gridCol w="3796350">
                  <a:extLst>
                    <a:ext uri="{9D8B030D-6E8A-4147-A177-3AD203B41FA5}">
                      <a16:colId xmlns:a16="http://schemas.microsoft.com/office/drawing/2014/main" val="20000"/>
                    </a:ext>
                  </a:extLst>
                </a:gridCol>
                <a:gridCol w="3534550">
                  <a:extLst>
                    <a:ext uri="{9D8B030D-6E8A-4147-A177-3AD203B41FA5}">
                      <a16:colId xmlns:a16="http://schemas.microsoft.com/office/drawing/2014/main" val="20001"/>
                    </a:ext>
                  </a:extLst>
                </a:gridCol>
              </a:tblGrid>
              <a:tr h="418350">
                <a:tc>
                  <a:txBody>
                    <a:bodyPr/>
                    <a:lstStyle/>
                    <a:p>
                      <a:pPr marL="0" marR="0" lvl="0" indent="0" algn="l" rtl="0">
                        <a:lnSpc>
                          <a:spcPct val="100000"/>
                        </a:lnSpc>
                        <a:spcBef>
                          <a:spcPts val="0"/>
                        </a:spcBef>
                        <a:spcAft>
                          <a:spcPts val="0"/>
                        </a:spcAft>
                        <a:buClr>
                          <a:srgbClr val="000000"/>
                        </a:buClr>
                        <a:buSzPts val="1000"/>
                        <a:buFont typeface="Arial"/>
                        <a:buNone/>
                      </a:pPr>
                      <a:endParaRPr sz="1800" b="0" i="0" u="none" strike="noStrike" cap="none">
                        <a:solidFill>
                          <a:srgbClr val="000000"/>
                        </a:solidFill>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FR" sz="2800" b="1" i="0" u="none" strike="noStrike" cap="none">
                          <a:solidFill>
                            <a:srgbClr val="000000"/>
                          </a:solidFill>
                          <a:latin typeface="Montserrat SemiBold"/>
                          <a:ea typeface="Montserrat SemiBold"/>
                          <a:cs typeface="Montserrat SemiBold"/>
                          <a:sym typeface="Montserrat SemiBold"/>
                        </a:rPr>
                        <a:t>Montant € HT</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4210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P1 - énergie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P2 - maintenance et électricité</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P3 - gros entretien</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coût de fonctionnement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P4 - amortissements</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fonctionnement et amortissement</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                                                      [xxx] € </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6"/>
                  </a:ext>
                </a:extLst>
              </a:tr>
              <a:tr h="44210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 </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Economie de fonctionnement / solution de référence année 1</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                                                      [xxx] € </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8"/>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Economie cumulée sur 15 ans (inflation comprise)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                                                      [xxxx] k€ </a:t>
                      </a:r>
                      <a:endParaRPr sz="32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2239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graphicFrame>
        <p:nvGraphicFramePr>
          <p:cNvPr id="778" name="Google Shape;778;p56" descr="Chart 1"/>
          <p:cNvGraphicFramePr/>
          <p:nvPr/>
        </p:nvGraphicFramePr>
        <p:xfrm>
          <a:off x="443756" y="2107765"/>
          <a:ext cx="9709894" cy="7469433"/>
        </p:xfrm>
        <a:graphic>
          <a:graphicData uri="http://schemas.openxmlformats.org/drawingml/2006/chart">
            <c:chart xmlns:c="http://schemas.openxmlformats.org/drawingml/2006/chart" xmlns:r="http://schemas.openxmlformats.org/officeDocument/2006/relationships" r:id="rId3"/>
          </a:graphicData>
        </a:graphic>
      </p:graphicFrame>
      <p:sp>
        <p:nvSpPr>
          <p:cNvPr id="779" name="Google Shape;779;p56"/>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Comparaison des solutions</a:t>
            </a:r>
            <a:endParaRPr/>
          </a:p>
        </p:txBody>
      </p:sp>
      <p:sp>
        <p:nvSpPr>
          <p:cNvPr id="780" name="Google Shape;780;p56"/>
          <p:cNvSpPr txBox="1"/>
          <p:nvPr/>
        </p:nvSpPr>
        <p:spPr>
          <a:xfrm>
            <a:off x="4769235" y="4182868"/>
            <a:ext cx="236517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a:solidFill>
                  <a:schemeClr val="dk1"/>
                </a:solidFill>
                <a:latin typeface="Montserrat SemiBold"/>
                <a:ea typeface="Montserrat SemiBold"/>
                <a:cs typeface="Montserrat SemiBold"/>
                <a:sym typeface="Montserrat SemiBold"/>
              </a:rPr>
              <a:t>[XX] €/MWh</a:t>
            </a:r>
            <a:endParaRPr sz="2400" b="1" i="0" u="none" strike="noStrike" cap="none">
              <a:solidFill>
                <a:srgbClr val="000000"/>
              </a:solidFill>
              <a:latin typeface="Montserrat SemiBold"/>
              <a:ea typeface="Montserrat SemiBold"/>
              <a:cs typeface="Montserrat SemiBold"/>
              <a:sym typeface="Montserrat SemiBold"/>
            </a:endParaRPr>
          </a:p>
        </p:txBody>
      </p:sp>
      <p:sp>
        <p:nvSpPr>
          <p:cNvPr id="781" name="Google Shape;781;p56"/>
          <p:cNvSpPr txBox="1"/>
          <p:nvPr/>
        </p:nvSpPr>
        <p:spPr>
          <a:xfrm>
            <a:off x="1521229" y="3332789"/>
            <a:ext cx="236517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2000" b="1" i="0" u="none" strike="noStrike" cap="none">
                <a:solidFill>
                  <a:schemeClr val="dk1"/>
                </a:solidFill>
                <a:latin typeface="Montserrat SemiBold"/>
                <a:ea typeface="Montserrat SemiBold"/>
                <a:cs typeface="Montserrat SemiBold"/>
                <a:sym typeface="Montserrat SemiBold"/>
              </a:rPr>
              <a:t>[XX] €/MWh</a:t>
            </a:r>
            <a:endParaRPr sz="2400" b="1" i="0" u="none" strike="noStrike" cap="none">
              <a:solidFill>
                <a:srgbClr val="000000"/>
              </a:solidFill>
              <a:latin typeface="Montserrat SemiBold"/>
              <a:ea typeface="Montserrat SemiBold"/>
              <a:cs typeface="Montserrat SemiBold"/>
              <a:sym typeface="Montserrat SemiBold"/>
            </a:endParaRPr>
          </a:p>
        </p:txBody>
      </p:sp>
      <p:cxnSp>
        <p:nvCxnSpPr>
          <p:cNvPr id="782" name="Google Shape;782;p56"/>
          <p:cNvCxnSpPr/>
          <p:nvPr/>
        </p:nvCxnSpPr>
        <p:spPr>
          <a:xfrm>
            <a:off x="3389833" y="6814868"/>
            <a:ext cx="0" cy="2224752"/>
          </a:xfrm>
          <a:prstGeom prst="straightConnector1">
            <a:avLst/>
          </a:prstGeom>
          <a:noFill/>
          <a:ln w="57150" cap="flat" cmpd="sng">
            <a:solidFill>
              <a:schemeClr val="accent6"/>
            </a:solidFill>
            <a:prstDash val="solid"/>
            <a:miter lim="800000"/>
            <a:headEnd type="triangle" w="med" len="med"/>
            <a:tailEnd type="triangle" w="med" len="med"/>
          </a:ln>
        </p:spPr>
      </p:cxnSp>
      <p:cxnSp>
        <p:nvCxnSpPr>
          <p:cNvPr id="783" name="Google Shape;783;p56"/>
          <p:cNvCxnSpPr/>
          <p:nvPr/>
        </p:nvCxnSpPr>
        <p:spPr>
          <a:xfrm>
            <a:off x="4562202" y="5758020"/>
            <a:ext cx="0" cy="3152635"/>
          </a:xfrm>
          <a:prstGeom prst="straightConnector1">
            <a:avLst/>
          </a:prstGeom>
          <a:noFill/>
          <a:ln w="57150" cap="flat" cmpd="sng">
            <a:solidFill>
              <a:schemeClr val="accent6"/>
            </a:solidFill>
            <a:prstDash val="solid"/>
            <a:miter lim="800000"/>
            <a:headEnd type="triangle" w="med" len="med"/>
            <a:tailEnd type="triangle" w="med" len="med"/>
          </a:ln>
        </p:spPr>
      </p:cxnSp>
      <p:sp>
        <p:nvSpPr>
          <p:cNvPr id="784" name="Google Shape;784;p56"/>
          <p:cNvSpPr txBox="1"/>
          <p:nvPr/>
        </p:nvSpPr>
        <p:spPr>
          <a:xfrm>
            <a:off x="3260120" y="5758020"/>
            <a:ext cx="150911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2000" b="0" i="0" u="none" strike="noStrike" cap="none">
                <a:solidFill>
                  <a:schemeClr val="dk1"/>
                </a:solidFill>
                <a:latin typeface="Montserrat SemiBold"/>
                <a:ea typeface="Montserrat SemiBold"/>
                <a:cs typeface="Montserrat SemiBold"/>
                <a:sym typeface="Montserrat SemiBold"/>
              </a:rPr>
              <a:t>Impacté par l’inflation</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85" name="Google Shape;785;p56"/>
          <p:cNvSpPr txBox="1"/>
          <p:nvPr/>
        </p:nvSpPr>
        <p:spPr>
          <a:xfrm>
            <a:off x="10512876" y="2310064"/>
            <a:ext cx="7654807" cy="7064836"/>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400" b="1" i="0" u="sng" strike="noStrike" cap="none">
                <a:solidFill>
                  <a:schemeClr val="dk2"/>
                </a:solidFill>
                <a:latin typeface="Montserrat SemiBold"/>
                <a:ea typeface="Montserrat SemiBold"/>
                <a:cs typeface="Montserrat SemiBold"/>
                <a:sym typeface="Montserrat SemiBold"/>
              </a:rPr>
              <a:t>Coût chaleur solution bois : </a:t>
            </a:r>
            <a:r>
              <a:rPr lang="fr-FR" sz="2400" b="1" i="0" u="none" strike="noStrike" cap="none">
                <a:solidFill>
                  <a:schemeClr val="dk1"/>
                </a:solidFill>
                <a:latin typeface="Montserrat SemiBold"/>
                <a:ea typeface="Montserrat SemiBold"/>
                <a:cs typeface="Montserrat SemiBold"/>
                <a:sym typeface="Montserrat SemiBold"/>
              </a:rPr>
              <a:t>[XX]</a:t>
            </a:r>
            <a:r>
              <a:rPr lang="fr-FR" sz="2400" b="1" i="0" u="none" strike="noStrike" cap="none">
                <a:solidFill>
                  <a:schemeClr val="dk2"/>
                </a:solidFill>
                <a:latin typeface="Montserrat SemiBold"/>
                <a:ea typeface="Montserrat SemiBold"/>
                <a:cs typeface="Montserrat SemiBold"/>
                <a:sym typeface="Montserrat SemiBold"/>
              </a:rPr>
              <a:t> €TTC/MWh</a:t>
            </a:r>
            <a:endParaRPr/>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sng" strike="noStrike" cap="none">
                <a:solidFill>
                  <a:schemeClr val="dk2"/>
                </a:solidFill>
                <a:latin typeface="Montserrat SemiBold"/>
                <a:ea typeface="Montserrat SemiBold"/>
                <a:cs typeface="Montserrat SemiBold"/>
                <a:sym typeface="Montserrat SemiBold"/>
              </a:rPr>
              <a:t>Coût chaleur référence (gaz) : </a:t>
            </a:r>
            <a:r>
              <a:rPr lang="fr-FR" sz="2400" b="1" i="0" u="none" strike="noStrike" cap="none">
                <a:solidFill>
                  <a:schemeClr val="dk1"/>
                </a:solidFill>
                <a:latin typeface="Montserrat SemiBold"/>
                <a:ea typeface="Montserrat SemiBold"/>
                <a:cs typeface="Montserrat SemiBold"/>
                <a:sym typeface="Montserrat SemiBold"/>
              </a:rPr>
              <a:t>[XX]</a:t>
            </a:r>
            <a:r>
              <a:rPr lang="fr-FR" sz="2400" b="1" i="0" u="none" strike="noStrike" cap="none">
                <a:solidFill>
                  <a:schemeClr val="dk2"/>
                </a:solidFill>
                <a:latin typeface="Montserrat SemiBold"/>
                <a:ea typeface="Montserrat SemiBold"/>
                <a:cs typeface="Montserrat SemiBold"/>
                <a:sym typeface="Montserrat SemiBold"/>
              </a:rPr>
              <a:t> €TTC/MWh pour un prix du gaz à </a:t>
            </a:r>
            <a:r>
              <a:rPr lang="fr-FR" sz="2400" b="1" i="0" u="none" strike="noStrike" cap="none">
                <a:solidFill>
                  <a:schemeClr val="dk1"/>
                </a:solidFill>
                <a:latin typeface="Montserrat SemiBold"/>
                <a:ea typeface="Montserrat SemiBold"/>
                <a:cs typeface="Montserrat SemiBold"/>
                <a:sym typeface="Montserrat SemiBold"/>
              </a:rPr>
              <a:t>[XX] </a:t>
            </a:r>
            <a:r>
              <a:rPr lang="fr-FR" sz="2400" b="1" i="0" u="none" strike="noStrike" cap="none">
                <a:solidFill>
                  <a:schemeClr val="dk2"/>
                </a:solidFill>
                <a:latin typeface="Montserrat SemiBold"/>
                <a:ea typeface="Montserrat SemiBold"/>
                <a:cs typeface="Montserrat SemiBold"/>
                <a:sym typeface="Montserrat SemiBold"/>
              </a:rPr>
              <a:t>€HT/MWh</a:t>
            </a:r>
            <a:endParaRPr/>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La solution bois déchiqueté dégage des économies au bout de la </a:t>
            </a:r>
            <a:r>
              <a:rPr lang="fr-FR" sz="2400" b="1" i="0" u="none" strike="noStrike" cap="none">
                <a:solidFill>
                  <a:schemeClr val="dk1"/>
                </a:solidFill>
                <a:latin typeface="Montserrat SemiBold"/>
                <a:ea typeface="Montserrat SemiBold"/>
                <a:cs typeface="Montserrat SemiBold"/>
                <a:sym typeface="Montserrat SemiBold"/>
              </a:rPr>
              <a:t>[X]</a:t>
            </a:r>
            <a:r>
              <a:rPr lang="fr-FR" sz="2400" b="1" i="0" u="none" strike="noStrike" cap="none">
                <a:solidFill>
                  <a:schemeClr val="dk2"/>
                </a:solidFill>
                <a:latin typeface="Montserrat SemiBold"/>
                <a:ea typeface="Montserrat SemiBold"/>
                <a:cs typeface="Montserrat SemiBold"/>
                <a:sym typeface="Montserrat SemiBold"/>
              </a:rPr>
              <a:t> ème année en considérant un niveau d’inflation moindre pour le bois (</a:t>
            </a:r>
            <a:r>
              <a:rPr lang="fr-FR" sz="2400" b="1" i="0" u="none" strike="noStrike" cap="none">
                <a:solidFill>
                  <a:schemeClr val="dk1"/>
                </a:solidFill>
                <a:latin typeface="Montserrat SemiBold"/>
                <a:ea typeface="Montserrat SemiBold"/>
                <a:cs typeface="Montserrat SemiBold"/>
                <a:sym typeface="Montserrat SemiBold"/>
              </a:rPr>
              <a:t>[X] </a:t>
            </a:r>
            <a:r>
              <a:rPr lang="fr-FR" sz="2400" b="1" i="0" u="none" strike="noStrike" cap="none">
                <a:solidFill>
                  <a:schemeClr val="dk2"/>
                </a:solidFill>
                <a:latin typeface="Montserrat SemiBold"/>
                <a:ea typeface="Montserrat SemiBold"/>
                <a:cs typeface="Montserrat SemiBold"/>
                <a:sym typeface="Montserrat SemiBold"/>
              </a:rPr>
              <a:t>% pour le gaz, </a:t>
            </a:r>
            <a:r>
              <a:rPr lang="fr-FR" sz="2400" b="1" i="0" u="none" strike="noStrike" cap="none">
                <a:solidFill>
                  <a:schemeClr val="dk1"/>
                </a:solidFill>
                <a:latin typeface="Montserrat SemiBold"/>
                <a:ea typeface="Montserrat SemiBold"/>
                <a:cs typeface="Montserrat SemiBold"/>
                <a:sym typeface="Montserrat SemiBold"/>
              </a:rPr>
              <a:t>[X]</a:t>
            </a:r>
            <a:r>
              <a:rPr lang="fr-FR" sz="2400" b="1" i="0" u="none" strike="noStrike" cap="none">
                <a:solidFill>
                  <a:schemeClr val="dk2"/>
                </a:solidFill>
                <a:latin typeface="Montserrat SemiBold"/>
                <a:ea typeface="Montserrat SemiBold"/>
                <a:cs typeface="Montserrat SemiBold"/>
                <a:sym typeface="Montserrat SemiBold"/>
              </a:rPr>
              <a:t> % pour le granulé)</a:t>
            </a:r>
            <a:endParaRPr/>
          </a:p>
        </p:txBody>
      </p:sp>
    </p:spTree>
    <p:extLst>
      <p:ext uri="{BB962C8B-B14F-4D97-AF65-F5344CB8AC3E}">
        <p14:creationId xmlns:p14="http://schemas.microsoft.com/office/powerpoint/2010/main" val="887894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9">
          <a:extLst>
            <a:ext uri="{FF2B5EF4-FFF2-40B4-BE49-F238E27FC236}">
              <a16:creationId xmlns:a16="http://schemas.microsoft.com/office/drawing/2014/main" id="{F0C97FCF-3CEA-38A8-3E09-30A1BF324D41}"/>
            </a:ext>
          </a:extLst>
        </p:cNvPr>
        <p:cNvGrpSpPr/>
        <p:nvPr/>
      </p:nvGrpSpPr>
      <p:grpSpPr>
        <a:xfrm>
          <a:off x="0" y="0"/>
          <a:ext cx="0" cy="0"/>
          <a:chOff x="0" y="0"/>
          <a:chExt cx="0" cy="0"/>
        </a:xfrm>
      </p:grpSpPr>
      <p:sp>
        <p:nvSpPr>
          <p:cNvPr id="790" name="Google Shape;790;p57">
            <a:extLst>
              <a:ext uri="{FF2B5EF4-FFF2-40B4-BE49-F238E27FC236}">
                <a16:creationId xmlns:a16="http://schemas.microsoft.com/office/drawing/2014/main" id="{572FB705-894E-6FAB-7D7C-9EE226AC656B}"/>
              </a:ext>
            </a:extLst>
          </p:cNvPr>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Analyse de sensibilité</a:t>
            </a:r>
            <a:endParaRPr/>
          </a:p>
        </p:txBody>
      </p:sp>
      <p:sp>
        <p:nvSpPr>
          <p:cNvPr id="791" name="Google Shape;791;p57">
            <a:extLst>
              <a:ext uri="{FF2B5EF4-FFF2-40B4-BE49-F238E27FC236}">
                <a16:creationId xmlns:a16="http://schemas.microsoft.com/office/drawing/2014/main" id="{E53F9AC8-4F10-6D32-E589-9ADEBA496CD1}"/>
              </a:ext>
            </a:extLst>
          </p:cNvPr>
          <p:cNvSpPr txBox="1"/>
          <p:nvPr/>
        </p:nvSpPr>
        <p:spPr>
          <a:xfrm>
            <a:off x="457200" y="2035451"/>
            <a:ext cx="17373600" cy="2247792"/>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dirty="0">
                <a:solidFill>
                  <a:schemeClr val="dk2"/>
                </a:solidFill>
                <a:latin typeface="Montserrat SemiBold"/>
                <a:ea typeface="Montserrat SemiBold"/>
                <a:cs typeface="Montserrat SemiBold"/>
                <a:sym typeface="Montserrat SemiBold"/>
              </a:rPr>
              <a:t>Plusieurs variables influencent les conclusions de l’analyse :</a:t>
            </a:r>
            <a:endParaRPr dirty="0"/>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dirty="0">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dirty="0">
                <a:solidFill>
                  <a:schemeClr val="dk2"/>
                </a:solidFill>
                <a:latin typeface="Montserrat SemiBold"/>
                <a:ea typeface="Montserrat SemiBold"/>
                <a:cs typeface="Montserrat SemiBold"/>
                <a:sym typeface="Montserrat SemiBold"/>
              </a:rPr>
              <a:t>Le prix du gaz : le coût de la chaleur bois et de la chaleur de référence sont égaux pour un prix du gaz à [XX]€HT/MWh</a:t>
            </a:r>
            <a:endParaRPr dirty="0"/>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dirty="0">
                <a:solidFill>
                  <a:schemeClr val="dk2"/>
                </a:solidFill>
                <a:latin typeface="Montserrat SemiBold"/>
                <a:ea typeface="Montserrat SemiBold"/>
                <a:cs typeface="Montserrat SemiBold"/>
                <a:sym typeface="Montserrat SemiBold"/>
              </a:rPr>
              <a:t>D’autres hypothèses sont sensibles : le coût d’investissement et les besoins des bâtiments : </a:t>
            </a:r>
            <a:endParaRPr dirty="0"/>
          </a:p>
        </p:txBody>
      </p:sp>
      <p:graphicFrame>
        <p:nvGraphicFramePr>
          <p:cNvPr id="792" name="Google Shape;792;p57">
            <a:extLst>
              <a:ext uri="{FF2B5EF4-FFF2-40B4-BE49-F238E27FC236}">
                <a16:creationId xmlns:a16="http://schemas.microsoft.com/office/drawing/2014/main" id="{3A57EBD9-5F7B-256C-597B-7DA9F78CDCA7}"/>
              </a:ext>
            </a:extLst>
          </p:cNvPr>
          <p:cNvGraphicFramePr/>
          <p:nvPr/>
        </p:nvGraphicFramePr>
        <p:xfrm>
          <a:off x="1173193" y="5016499"/>
          <a:ext cx="16045125" cy="3730675"/>
        </p:xfrm>
        <a:graphic>
          <a:graphicData uri="http://schemas.openxmlformats.org/drawingml/2006/table">
            <a:tbl>
              <a:tblPr>
                <a:noFill/>
                <a:tableStyleId>{ED8D30B2-B404-404E-A8EC-81414F43EF3D}</a:tableStyleId>
              </a:tblPr>
              <a:tblGrid>
                <a:gridCol w="3430900">
                  <a:extLst>
                    <a:ext uri="{9D8B030D-6E8A-4147-A177-3AD203B41FA5}">
                      <a16:colId xmlns:a16="http://schemas.microsoft.com/office/drawing/2014/main" val="20000"/>
                    </a:ext>
                  </a:extLst>
                </a:gridCol>
                <a:gridCol w="5238800">
                  <a:extLst>
                    <a:ext uri="{9D8B030D-6E8A-4147-A177-3AD203B41FA5}">
                      <a16:colId xmlns:a16="http://schemas.microsoft.com/office/drawing/2014/main" val="20001"/>
                    </a:ext>
                  </a:extLst>
                </a:gridCol>
                <a:gridCol w="2855675">
                  <a:extLst>
                    <a:ext uri="{9D8B030D-6E8A-4147-A177-3AD203B41FA5}">
                      <a16:colId xmlns:a16="http://schemas.microsoft.com/office/drawing/2014/main" val="20002"/>
                    </a:ext>
                  </a:extLst>
                </a:gridCol>
                <a:gridCol w="4519750">
                  <a:extLst>
                    <a:ext uri="{9D8B030D-6E8A-4147-A177-3AD203B41FA5}">
                      <a16:colId xmlns:a16="http://schemas.microsoft.com/office/drawing/2014/main" val="20003"/>
                    </a:ext>
                  </a:extLst>
                </a:gridCol>
              </a:tblGrid>
              <a:tr h="5041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000000"/>
                          </a:solidFill>
                          <a:latin typeface="Montserrat SemiBold"/>
                          <a:ea typeface="Montserrat SemiBold"/>
                          <a:cs typeface="Montserrat SemiBold"/>
                          <a:sym typeface="Montserrat SemiBold"/>
                        </a:rPr>
                        <a:t>En €TTC/MWh</a:t>
                      </a:r>
                      <a:endParaRPr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Situation étudiée</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-20%</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extLst>
                  <a:ext uri="{0D108BD9-81ED-4DB2-BD59-A6C34878D82A}">
                    <a16:rowId xmlns:a16="http://schemas.microsoft.com/office/drawing/2014/main" val="10000"/>
                  </a:ext>
                </a:extLst>
              </a:tr>
              <a:tr h="630175">
                <a:tc>
                  <a:txBody>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000000"/>
                          </a:solidFill>
                          <a:latin typeface="Montserrat SemiBold"/>
                          <a:ea typeface="Montserrat SemiBold"/>
                          <a:cs typeface="Montserrat SemiBold"/>
                          <a:sym typeface="Montserrat SemiBold"/>
                        </a:rPr>
                        <a:t>Besoins</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Référence</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Référence</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Référence</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04150">
                <a:tc>
                  <a:txBody>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000000"/>
                          </a:solidFill>
                          <a:latin typeface="Montserrat SemiBold"/>
                          <a:ea typeface="Montserrat SemiBold"/>
                          <a:cs typeface="Montserrat SemiBold"/>
                          <a:sym typeface="Montserrat SemiBold"/>
                        </a:rPr>
                        <a:t>Investissement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170</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172</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174</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5545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Situation étudiée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3"/>
                  </a:ext>
                </a:extLst>
              </a:tr>
              <a:tr h="5041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111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118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126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4"/>
                  </a:ext>
                </a:extLst>
              </a:tr>
              <a:tr h="5041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128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148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5"/>
                  </a:ext>
                </a:extLst>
              </a:tr>
              <a:tr h="5293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20%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147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000000"/>
                          </a:solidFill>
                          <a:latin typeface="Montserrat SemiBold"/>
                          <a:ea typeface="Montserrat SemiBold"/>
                          <a:cs typeface="Montserrat SemiBold"/>
                          <a:sym typeface="Montserrat SemiBold"/>
                        </a:rPr>
                        <a:t>                                             158   </a:t>
                      </a:r>
                      <a:endParaRPr dirty="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60035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Introduction</a:t>
            </a:r>
            <a:endParaRPr/>
          </a:p>
        </p:txBody>
      </p:sp>
      <p:pic>
        <p:nvPicPr>
          <p:cNvPr id="1026" name="Picture 2">
            <a:extLst>
              <a:ext uri="{FF2B5EF4-FFF2-40B4-BE49-F238E27FC236}">
                <a16:creationId xmlns:a16="http://schemas.microsoft.com/office/drawing/2014/main" id="{8D5F2C77-6F70-6935-FA0E-1772BF808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528" y="1875058"/>
            <a:ext cx="12580944" cy="80060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6">
          <a:extLst>
            <a:ext uri="{FF2B5EF4-FFF2-40B4-BE49-F238E27FC236}">
              <a16:creationId xmlns:a16="http://schemas.microsoft.com/office/drawing/2014/main" id="{6F5D2E83-E37E-604F-D6F2-3BEEF6DCDC24}"/>
            </a:ext>
          </a:extLst>
        </p:cNvPr>
        <p:cNvGrpSpPr/>
        <p:nvPr/>
      </p:nvGrpSpPr>
      <p:grpSpPr>
        <a:xfrm>
          <a:off x="0" y="0"/>
          <a:ext cx="0" cy="0"/>
          <a:chOff x="0" y="0"/>
          <a:chExt cx="0" cy="0"/>
        </a:xfrm>
      </p:grpSpPr>
      <p:sp>
        <p:nvSpPr>
          <p:cNvPr id="797" name="Google Shape;797;p58">
            <a:extLst>
              <a:ext uri="{FF2B5EF4-FFF2-40B4-BE49-F238E27FC236}">
                <a16:creationId xmlns:a16="http://schemas.microsoft.com/office/drawing/2014/main" id="{C93B73EE-E808-27DF-6E3D-0BF34000AA4C}"/>
              </a:ext>
            </a:extLst>
          </p:cNvPr>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Analyse de sensibilité</a:t>
            </a:r>
            <a:endParaRPr/>
          </a:p>
        </p:txBody>
      </p:sp>
      <p:sp>
        <p:nvSpPr>
          <p:cNvPr id="798" name="Google Shape;798;p58">
            <a:extLst>
              <a:ext uri="{FF2B5EF4-FFF2-40B4-BE49-F238E27FC236}">
                <a16:creationId xmlns:a16="http://schemas.microsoft.com/office/drawing/2014/main" id="{C257F47A-E1D2-973F-4A6D-6D720BFB0FDE}"/>
              </a:ext>
            </a:extLst>
          </p:cNvPr>
          <p:cNvSpPr txBox="1"/>
          <p:nvPr/>
        </p:nvSpPr>
        <p:spPr>
          <a:xfrm>
            <a:off x="457200" y="2035451"/>
            <a:ext cx="17373600" cy="2247792"/>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Plusieurs variables influencent les conclusions de l’analyse :</a:t>
            </a:r>
            <a:endParaRPr/>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Le coût d’investissement supposé fixe</a:t>
            </a:r>
            <a:endParaRPr/>
          </a:p>
          <a:p>
            <a:pPr marL="342900" marR="0" lvl="0" indent="-24130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D’autres hypothèses sont sensibles : le prix du gaz et les besoins des bâtiments : </a:t>
            </a:r>
            <a:endParaRPr/>
          </a:p>
        </p:txBody>
      </p:sp>
      <p:graphicFrame>
        <p:nvGraphicFramePr>
          <p:cNvPr id="799" name="Google Shape;799;p58">
            <a:extLst>
              <a:ext uri="{FF2B5EF4-FFF2-40B4-BE49-F238E27FC236}">
                <a16:creationId xmlns:a16="http://schemas.microsoft.com/office/drawing/2014/main" id="{CBCEF626-1B27-702D-5AA4-DD5EA559FBE5}"/>
              </a:ext>
            </a:extLst>
          </p:cNvPr>
          <p:cNvGraphicFramePr/>
          <p:nvPr/>
        </p:nvGraphicFramePr>
        <p:xfrm>
          <a:off x="2017503" y="4886686"/>
          <a:ext cx="14752225" cy="3609900"/>
        </p:xfrm>
        <a:graphic>
          <a:graphicData uri="http://schemas.openxmlformats.org/drawingml/2006/table">
            <a:tbl>
              <a:tblPr>
                <a:noFill/>
                <a:tableStyleId>{ED8D30B2-B404-404E-A8EC-81414F43EF3D}</a:tableStyleId>
              </a:tblPr>
              <a:tblGrid>
                <a:gridCol w="4572725">
                  <a:extLst>
                    <a:ext uri="{9D8B030D-6E8A-4147-A177-3AD203B41FA5}">
                      <a16:colId xmlns:a16="http://schemas.microsoft.com/office/drawing/2014/main" val="20000"/>
                    </a:ext>
                  </a:extLst>
                </a:gridCol>
                <a:gridCol w="1611525">
                  <a:extLst>
                    <a:ext uri="{9D8B030D-6E8A-4147-A177-3AD203B41FA5}">
                      <a16:colId xmlns:a16="http://schemas.microsoft.com/office/drawing/2014/main" val="20001"/>
                    </a:ext>
                  </a:extLst>
                </a:gridCol>
                <a:gridCol w="1745825">
                  <a:extLst>
                    <a:ext uri="{9D8B030D-6E8A-4147-A177-3AD203B41FA5}">
                      <a16:colId xmlns:a16="http://schemas.microsoft.com/office/drawing/2014/main" val="20002"/>
                    </a:ext>
                  </a:extLst>
                </a:gridCol>
                <a:gridCol w="1611525">
                  <a:extLst>
                    <a:ext uri="{9D8B030D-6E8A-4147-A177-3AD203B41FA5}">
                      <a16:colId xmlns:a16="http://schemas.microsoft.com/office/drawing/2014/main" val="20003"/>
                    </a:ext>
                  </a:extLst>
                </a:gridCol>
                <a:gridCol w="1826400">
                  <a:extLst>
                    <a:ext uri="{9D8B030D-6E8A-4147-A177-3AD203B41FA5}">
                      <a16:colId xmlns:a16="http://schemas.microsoft.com/office/drawing/2014/main" val="20004"/>
                    </a:ext>
                  </a:extLst>
                </a:gridCol>
                <a:gridCol w="1638400">
                  <a:extLst>
                    <a:ext uri="{9D8B030D-6E8A-4147-A177-3AD203B41FA5}">
                      <a16:colId xmlns:a16="http://schemas.microsoft.com/office/drawing/2014/main" val="20005"/>
                    </a:ext>
                  </a:extLst>
                </a:gridCol>
                <a:gridCol w="1745825">
                  <a:extLst>
                    <a:ext uri="{9D8B030D-6E8A-4147-A177-3AD203B41FA5}">
                      <a16:colId xmlns:a16="http://schemas.microsoft.com/office/drawing/2014/main" val="20006"/>
                    </a:ext>
                  </a:extLst>
                </a:gridCol>
              </a:tblGrid>
              <a:tr h="487825">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En €TTC/MWh</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gridSpan="2">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Situation étudiée</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hMerge="1">
                  <a:txBody>
                    <a:bodyPr/>
                    <a:lstStyle/>
                    <a:p>
                      <a:endParaRPr lang="fr-FR"/>
                    </a:p>
                  </a:txBody>
                  <a:tcPr/>
                </a:tc>
                <a:tc>
                  <a:txBody>
                    <a:bodyPr/>
                    <a:lstStyle/>
                    <a:p>
                      <a:pPr marL="0" marR="0" lvl="0" indent="0" algn="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tc>
                  <a:txBody>
                    <a:bodyPr/>
                    <a:lstStyle/>
                    <a:p>
                      <a:pPr marL="0" marR="0" lvl="0" indent="0" algn="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-20%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extLst>
                  <a:ext uri="{0D108BD9-81ED-4DB2-BD59-A6C34878D82A}">
                    <a16:rowId xmlns:a16="http://schemas.microsoft.com/office/drawing/2014/main" val="10000"/>
                  </a:ext>
                </a:extLst>
              </a:tr>
              <a:tr h="609775">
                <a:tc>
                  <a:txBody>
                    <a:bodyPr/>
                    <a:lstStyle/>
                    <a:p>
                      <a:pPr marL="0" marR="0" lvl="0" indent="0" algn="r"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Besoins</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vMerge="1">
                  <a:txBody>
                    <a:bodyPr/>
                    <a:lstStyle/>
                    <a:p>
                      <a:endParaRPr lang="fr-FR"/>
                    </a:p>
                  </a:txBody>
                  <a:tcPr/>
                </a:tc>
                <a:tc hMerge="1" v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extLst>
                  <a:ext uri="{0D108BD9-81ED-4DB2-BD59-A6C34878D82A}">
                    <a16:rowId xmlns:a16="http://schemas.microsoft.com/office/drawing/2014/main" val="10001"/>
                  </a:ext>
                </a:extLst>
              </a:tr>
              <a:tr h="487825">
                <a:tc>
                  <a:txBody>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Coût de l'énergie de référence</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Bois</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propane</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Bois</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propane</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Bois</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propane</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6600">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Situation étudiée</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170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172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174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487825">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155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156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158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487825">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186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187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189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512225">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20%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201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203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205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82713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6"/>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p>
            <a:pPr marL="0" lvl="0" indent="0" algn="ctr" rtl="0">
              <a:lnSpc>
                <a:spcPct val="100000"/>
              </a:lnSpc>
              <a:spcBef>
                <a:spcPts val="0"/>
              </a:spcBef>
              <a:spcAft>
                <a:spcPts val="0"/>
              </a:spcAft>
              <a:buSzPts val="4000"/>
              <a:buNone/>
            </a:pPr>
            <a:r>
              <a:rPr lang="fr-FR" b="1" dirty="0"/>
              <a:t>SCENARIO BOIS GRANULES</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7"/>
          <p:cNvSpPr txBox="1">
            <a:spLocks noGrp="1"/>
          </p:cNvSpPr>
          <p:nvPr>
            <p:ph type="body" idx="1"/>
          </p:nvPr>
        </p:nvSpPr>
        <p:spPr>
          <a:xfrm>
            <a:off x="11285621" y="1237181"/>
            <a:ext cx="6649170" cy="8381302"/>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Autofit/>
          </a:bodyPr>
          <a:lstStyle/>
          <a:p>
            <a:pPr marL="101600" lvl="0" indent="0" algn="l" rtl="0">
              <a:lnSpc>
                <a:spcPct val="115000"/>
              </a:lnSpc>
              <a:spcBef>
                <a:spcPts val="0"/>
              </a:spcBef>
              <a:spcAft>
                <a:spcPts val="0"/>
              </a:spcAft>
              <a:buClr>
                <a:srgbClr val="434343"/>
              </a:buClr>
              <a:buSzPts val="2000"/>
              <a:buNone/>
            </a:pPr>
            <a:r>
              <a:rPr lang="fr-FR">
                <a:solidFill>
                  <a:srgbClr val="434343"/>
                </a:solidFill>
              </a:rPr>
              <a:t>LIVRAISON PAR CAMION SOUFFLEUR</a:t>
            </a:r>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r>
              <a:rPr lang="fr-FR">
                <a:solidFill>
                  <a:srgbClr val="434343"/>
                </a:solidFill>
              </a:rPr>
              <a:t>Le camion de livraison pourra passer par la voirie menant directement au silo</a:t>
            </a:r>
            <a:br>
              <a:rPr lang="fr-FR">
                <a:solidFill>
                  <a:srgbClr val="434343"/>
                </a:solidFill>
              </a:rPr>
            </a:br>
            <a:endParaRPr>
              <a:solidFill>
                <a:srgbClr val="434343"/>
              </a:solidFill>
            </a:endParaRPr>
          </a:p>
          <a:p>
            <a:pPr marL="101600" lvl="0" indent="0" algn="l" rtl="0">
              <a:lnSpc>
                <a:spcPct val="115000"/>
              </a:lnSpc>
              <a:spcBef>
                <a:spcPts val="0"/>
              </a:spcBef>
              <a:spcAft>
                <a:spcPts val="0"/>
              </a:spcAft>
              <a:buClr>
                <a:srgbClr val="434343"/>
              </a:buClr>
              <a:buSzPts val="2000"/>
              <a:buNone/>
            </a:pPr>
            <a:r>
              <a:rPr lang="fr-FR">
                <a:solidFill>
                  <a:srgbClr val="434343"/>
                </a:solidFill>
              </a:rPr>
              <a:t>Une livraison peut prendre 30 minutes</a:t>
            </a:r>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r>
              <a:rPr lang="fr-FR">
                <a:solidFill>
                  <a:srgbClr val="434343"/>
                </a:solidFill>
              </a:rPr>
              <a:t>20m maximum de flexible (soufflage granulé) </a:t>
            </a: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a:p>
            <a:pPr marL="101600" lvl="0" indent="0" algn="l" rtl="0">
              <a:lnSpc>
                <a:spcPct val="115000"/>
              </a:lnSpc>
              <a:spcBef>
                <a:spcPts val="0"/>
              </a:spcBef>
              <a:spcAft>
                <a:spcPts val="0"/>
              </a:spcAft>
              <a:buClr>
                <a:srgbClr val="434343"/>
              </a:buClr>
              <a:buSzPts val="2000"/>
              <a:buNone/>
            </a:pPr>
            <a:endParaRPr>
              <a:solidFill>
                <a:srgbClr val="434343"/>
              </a:solidFill>
            </a:endParaRPr>
          </a:p>
        </p:txBody>
      </p:sp>
      <p:sp>
        <p:nvSpPr>
          <p:cNvPr id="649" name="Google Shape;649;p47"/>
          <p:cNvSpPr txBox="1"/>
          <p:nvPr/>
        </p:nvSpPr>
        <p:spPr>
          <a:xfrm>
            <a:off x="1582169" y="0"/>
            <a:ext cx="7892716" cy="129263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fr-FR" sz="3600" b="0" i="0" u="none" strike="noStrike" cap="none">
                <a:solidFill>
                  <a:srgbClr val="434343"/>
                </a:solidFill>
                <a:latin typeface="Montserrat SemiBold"/>
                <a:ea typeface="Montserrat SemiBold"/>
                <a:cs typeface="Montserrat SemiBold"/>
                <a:sym typeface="Montserrat SemiBold"/>
              </a:rPr>
              <a:t>Propositions d’implantation </a:t>
            </a:r>
            <a:endParaRPr/>
          </a:p>
          <a:p>
            <a:pPr marL="0" marR="0" lvl="0" indent="0" algn="ctr" rtl="0">
              <a:lnSpc>
                <a:spcPct val="100000"/>
              </a:lnSpc>
              <a:spcBef>
                <a:spcPts val="0"/>
              </a:spcBef>
              <a:spcAft>
                <a:spcPts val="0"/>
              </a:spcAft>
              <a:buClr>
                <a:srgbClr val="000000"/>
              </a:buClr>
              <a:buSzPts val="3600"/>
              <a:buFont typeface="Arial"/>
              <a:buNone/>
            </a:pPr>
            <a:r>
              <a:rPr lang="fr-FR" sz="3600" b="0" i="0" u="none" strike="noStrike" cap="none">
                <a:solidFill>
                  <a:srgbClr val="434343"/>
                </a:solidFill>
                <a:latin typeface="Montserrat SemiBold"/>
                <a:ea typeface="Montserrat SemiBold"/>
                <a:cs typeface="Montserrat SemiBold"/>
                <a:sym typeface="Montserrat SemiBold"/>
              </a:rPr>
              <a:t>et principe de fonctionnement </a:t>
            </a:r>
            <a:endParaRPr/>
          </a:p>
        </p:txBody>
      </p:sp>
      <p:pic>
        <p:nvPicPr>
          <p:cNvPr id="650" name="Google Shape;650;p47"/>
          <p:cNvPicPr preferRelativeResize="0"/>
          <p:nvPr/>
        </p:nvPicPr>
        <p:blipFill rotWithShape="1">
          <a:blip r:embed="rId3">
            <a:alphaModFix/>
          </a:blip>
          <a:srcRect/>
          <a:stretch/>
        </p:blipFill>
        <p:spPr>
          <a:xfrm>
            <a:off x="318596" y="2136932"/>
            <a:ext cx="10419862" cy="6581799"/>
          </a:xfrm>
          <a:prstGeom prst="rect">
            <a:avLst/>
          </a:prstGeom>
          <a:noFill/>
          <a:ln>
            <a:noFill/>
          </a:ln>
        </p:spPr>
      </p:pic>
      <p:sp>
        <p:nvSpPr>
          <p:cNvPr id="651" name="Google Shape;651;p47"/>
          <p:cNvSpPr/>
          <p:nvPr/>
        </p:nvSpPr>
        <p:spPr>
          <a:xfrm rot="9562082">
            <a:off x="5740418" y="6802597"/>
            <a:ext cx="402879" cy="341572"/>
          </a:xfrm>
          <a:prstGeom prst="rect">
            <a:avLst/>
          </a:prstGeom>
          <a:solidFill>
            <a:srgbClr val="00B050"/>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Arial"/>
              <a:ea typeface="Arial"/>
              <a:cs typeface="Arial"/>
              <a:sym typeface="Arial"/>
            </a:endParaRPr>
          </a:p>
        </p:txBody>
      </p:sp>
      <p:sp>
        <p:nvSpPr>
          <p:cNvPr id="652" name="Google Shape;652;p47"/>
          <p:cNvSpPr/>
          <p:nvPr/>
        </p:nvSpPr>
        <p:spPr>
          <a:xfrm rot="-816303">
            <a:off x="4162162" y="8211248"/>
            <a:ext cx="1898414" cy="460899"/>
          </a:xfrm>
          <a:prstGeom prst="stripedRightArrow">
            <a:avLst>
              <a:gd name="adj1" fmla="val 50000"/>
              <a:gd name="adj2" fmla="val 50000"/>
            </a:avLst>
          </a:prstGeom>
          <a:solidFill>
            <a:schemeClr val="accent1"/>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3" name="Google Shape;653;p47"/>
          <p:cNvSpPr txBox="1"/>
          <p:nvPr/>
        </p:nvSpPr>
        <p:spPr>
          <a:xfrm>
            <a:off x="3555565" y="7498112"/>
            <a:ext cx="311160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Montserrat SemiBold"/>
                <a:ea typeface="Montserrat SemiBold"/>
                <a:cs typeface="Montserrat SemiBold"/>
                <a:sym typeface="Montserrat SemiBold"/>
              </a:rPr>
              <a:t>Accès pour livraison</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54" name="Google Shape;654;p47"/>
          <p:cNvSpPr txBox="1"/>
          <p:nvPr/>
        </p:nvSpPr>
        <p:spPr>
          <a:xfrm>
            <a:off x="6212271" y="6531605"/>
            <a:ext cx="894086"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00B050"/>
                </a:solidFill>
                <a:latin typeface="Montserrat SemiBold"/>
                <a:ea typeface="Montserrat SemiBold"/>
                <a:cs typeface="Montserrat SemiBold"/>
                <a:sym typeface="Montserrat SemiBold"/>
              </a:rPr>
              <a:t>Silo</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55" name="Google Shape;655;p47"/>
          <p:cNvSpPr txBox="1"/>
          <p:nvPr/>
        </p:nvSpPr>
        <p:spPr>
          <a:xfrm>
            <a:off x="6070201" y="7300390"/>
            <a:ext cx="89408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Montserrat SemiBold"/>
                <a:ea typeface="Montserrat SemiBold"/>
                <a:cs typeface="Montserrat SemiBold"/>
                <a:sym typeface="Montserrat SemiBold"/>
              </a:rPr>
              <a:t>12m</a:t>
            </a:r>
            <a:endParaRPr sz="2000" b="0" i="0" u="none" strike="noStrike" cap="none">
              <a:solidFill>
                <a:srgbClr val="000000"/>
              </a:solidFill>
              <a:latin typeface="Montserrat SemiBold"/>
              <a:ea typeface="Montserrat SemiBold"/>
              <a:cs typeface="Montserrat SemiBold"/>
              <a:sym typeface="Montserrat SemiBold"/>
            </a:endParaRPr>
          </a:p>
        </p:txBody>
      </p:sp>
      <p:pic>
        <p:nvPicPr>
          <p:cNvPr id="656" name="Google Shape;656;p47"/>
          <p:cNvPicPr preferRelativeResize="0"/>
          <p:nvPr/>
        </p:nvPicPr>
        <p:blipFill rotWithShape="1">
          <a:blip r:embed="rId4">
            <a:alphaModFix/>
          </a:blip>
          <a:srcRect/>
          <a:stretch/>
        </p:blipFill>
        <p:spPr>
          <a:xfrm>
            <a:off x="11462712" y="6294064"/>
            <a:ext cx="6299835" cy="3171875"/>
          </a:xfrm>
          <a:prstGeom prst="rect">
            <a:avLst/>
          </a:prstGeom>
          <a:noFill/>
          <a:ln>
            <a:noFill/>
          </a:ln>
        </p:spPr>
      </p:pic>
      <p:sp>
        <p:nvSpPr>
          <p:cNvPr id="2" name="Google Shape;363;p18">
            <a:extLst>
              <a:ext uri="{FF2B5EF4-FFF2-40B4-BE49-F238E27FC236}">
                <a16:creationId xmlns:a16="http://schemas.microsoft.com/office/drawing/2014/main" id="{7E8F1F1E-CA01-06F7-724B-0CCBD517F2E3}"/>
              </a:ext>
            </a:extLst>
          </p:cNvPr>
          <p:cNvSpPr txBox="1"/>
          <p:nvPr/>
        </p:nvSpPr>
        <p:spPr>
          <a:xfrm>
            <a:off x="16246151" y="9618483"/>
            <a:ext cx="168864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rgbClr val="000000"/>
                </a:solidFill>
                <a:latin typeface="Arial"/>
                <a:ea typeface="Arial"/>
                <a:cs typeface="Arial"/>
                <a:sym typeface="Arial"/>
              </a:rPr>
              <a:t>Source : </a:t>
            </a:r>
            <a:r>
              <a:rPr lang="fr-FR" sz="1600" b="0" i="1" u="none" strike="noStrike" cap="none" dirty="0" err="1">
                <a:solidFill>
                  <a:srgbClr val="000000"/>
                </a:solidFill>
                <a:latin typeface="Arial"/>
                <a:ea typeface="Arial"/>
                <a:cs typeface="Arial"/>
                <a:sym typeface="Arial"/>
              </a:rPr>
              <a:t>Fibois</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8"/>
          <p:cNvSpPr txBox="1">
            <a:spLocks noGrp="1"/>
          </p:cNvSpPr>
          <p:nvPr>
            <p:ph type="body" idx="1"/>
          </p:nvPr>
        </p:nvSpPr>
        <p:spPr>
          <a:xfrm>
            <a:off x="318836" y="2035450"/>
            <a:ext cx="10269794" cy="1681143"/>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fontScale="92500"/>
          </a:bodyPr>
          <a:lstStyle/>
          <a:p>
            <a:pPr marL="0" lvl="0" indent="0" algn="l" rtl="0">
              <a:lnSpc>
                <a:spcPct val="100000"/>
              </a:lnSpc>
              <a:spcBef>
                <a:spcPts val="0"/>
              </a:spcBef>
              <a:spcAft>
                <a:spcPts val="0"/>
              </a:spcAft>
              <a:buClr>
                <a:srgbClr val="FFC000"/>
              </a:buClr>
              <a:buSzPct val="72072"/>
              <a:buNone/>
            </a:pPr>
            <a:r>
              <a:rPr lang="fr-FR" b="1">
                <a:solidFill>
                  <a:schemeClr val="dk2"/>
                </a:solidFill>
                <a:latin typeface="Montserrat SemiBold"/>
                <a:ea typeface="Montserrat SemiBold"/>
                <a:cs typeface="Montserrat SemiBold"/>
                <a:sym typeface="Montserrat SemiBold"/>
              </a:rPr>
              <a:t>Installation d’un silo textile dans la laverie (S = 9m²)</a:t>
            </a:r>
            <a:endParaRPr/>
          </a:p>
          <a:p>
            <a:pPr marL="0" lvl="0" indent="0" algn="l" rtl="0">
              <a:lnSpc>
                <a:spcPct val="100000"/>
              </a:lnSpc>
              <a:spcBef>
                <a:spcPts val="0"/>
              </a:spcBef>
              <a:spcAft>
                <a:spcPts val="0"/>
              </a:spcAft>
              <a:buClr>
                <a:srgbClr val="FFC000"/>
              </a:buClr>
              <a:buSzPct val="72072"/>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FFC000"/>
              </a:buClr>
              <a:buSzPct val="72072"/>
              <a:buNone/>
            </a:pPr>
            <a:r>
              <a:rPr lang="fr-FR" b="1">
                <a:solidFill>
                  <a:schemeClr val="dk2"/>
                </a:solidFill>
                <a:latin typeface="Montserrat SemiBold"/>
                <a:ea typeface="Montserrat SemiBold"/>
                <a:cs typeface="Montserrat SemiBold"/>
                <a:sym typeface="Montserrat SemiBold"/>
              </a:rPr>
              <a:t>Dépose de la  chaudière fioul actuelle pour une chaudière granulés</a:t>
            </a:r>
            <a:endParaRPr/>
          </a:p>
          <a:p>
            <a:pPr marL="0" lvl="0" indent="0" algn="l" rtl="0">
              <a:lnSpc>
                <a:spcPct val="100000"/>
              </a:lnSpc>
              <a:spcBef>
                <a:spcPts val="0"/>
              </a:spcBef>
              <a:spcAft>
                <a:spcPts val="0"/>
              </a:spcAft>
              <a:buClr>
                <a:srgbClr val="FFC000"/>
              </a:buClr>
              <a:buSzPct val="96096"/>
              <a:buNone/>
            </a:pPr>
            <a:endParaRPr sz="1800" b="1">
              <a:solidFill>
                <a:srgbClr val="92D050"/>
              </a:solidFill>
              <a:latin typeface="Montserrat SemiBold"/>
              <a:ea typeface="Montserrat SemiBold"/>
              <a:cs typeface="Montserrat SemiBold"/>
              <a:sym typeface="Montserrat SemiBold"/>
            </a:endParaRPr>
          </a:p>
        </p:txBody>
      </p:sp>
      <p:sp>
        <p:nvSpPr>
          <p:cNvPr id="662" name="Google Shape;662;p48"/>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Propositions d’implantation et principe de fonctionnement</a:t>
            </a:r>
            <a:endParaRPr/>
          </a:p>
        </p:txBody>
      </p:sp>
      <p:grpSp>
        <p:nvGrpSpPr>
          <p:cNvPr id="663" name="Google Shape;663;p48"/>
          <p:cNvGrpSpPr/>
          <p:nvPr/>
        </p:nvGrpSpPr>
        <p:grpSpPr>
          <a:xfrm>
            <a:off x="318836" y="4071716"/>
            <a:ext cx="10269794" cy="4997383"/>
            <a:chOff x="739631" y="5653276"/>
            <a:chExt cx="6638368" cy="3060700"/>
          </a:xfrm>
        </p:grpSpPr>
        <p:pic>
          <p:nvPicPr>
            <p:cNvPr id="664" name="Google Shape;664;p48" descr="Une image contenant Poubelle, plein air, rouge, sol&#10;&#10;Le contenu généré par l’IA peut être incorrect."/>
            <p:cNvPicPr preferRelativeResize="0"/>
            <p:nvPr/>
          </p:nvPicPr>
          <p:blipFill rotWithShape="1">
            <a:blip r:embed="rId3">
              <a:alphaModFix/>
            </a:blip>
            <a:srcRect b="12158"/>
            <a:stretch/>
          </p:blipFill>
          <p:spPr>
            <a:xfrm rot="5400000">
              <a:off x="219664" y="6185943"/>
              <a:ext cx="3048000" cy="2008066"/>
            </a:xfrm>
            <a:prstGeom prst="rect">
              <a:avLst/>
            </a:prstGeom>
            <a:noFill/>
            <a:ln>
              <a:noFill/>
            </a:ln>
          </p:spPr>
        </p:pic>
        <p:pic>
          <p:nvPicPr>
            <p:cNvPr id="665" name="Google Shape;665;p48"/>
            <p:cNvPicPr preferRelativeResize="0"/>
            <p:nvPr/>
          </p:nvPicPr>
          <p:blipFill rotWithShape="1">
            <a:blip r:embed="rId4">
              <a:alphaModFix/>
            </a:blip>
            <a:srcRect/>
            <a:stretch/>
          </p:blipFill>
          <p:spPr>
            <a:xfrm>
              <a:off x="2776848" y="5653276"/>
              <a:ext cx="2286000" cy="3048000"/>
            </a:xfrm>
            <a:prstGeom prst="rect">
              <a:avLst/>
            </a:prstGeom>
            <a:noFill/>
            <a:ln>
              <a:noFill/>
            </a:ln>
          </p:spPr>
        </p:pic>
        <p:pic>
          <p:nvPicPr>
            <p:cNvPr id="666" name="Google Shape;666;p48" descr="Une image contenant sol, machine, intérieur, outil&#10;&#10;Le contenu généré par l’IA peut être incorrect."/>
            <p:cNvPicPr preferRelativeResize="0"/>
            <p:nvPr/>
          </p:nvPicPr>
          <p:blipFill rotWithShape="1">
            <a:blip r:embed="rId5">
              <a:alphaModFix/>
            </a:blip>
            <a:srcRect/>
            <a:stretch/>
          </p:blipFill>
          <p:spPr>
            <a:xfrm rot="5400000">
              <a:off x="4710999" y="6034276"/>
              <a:ext cx="3048000" cy="2286000"/>
            </a:xfrm>
            <a:prstGeom prst="rect">
              <a:avLst/>
            </a:prstGeom>
            <a:noFill/>
            <a:ln>
              <a:noFill/>
            </a:ln>
          </p:spPr>
        </p:pic>
      </p:grpSp>
      <p:sp>
        <p:nvSpPr>
          <p:cNvPr id="667" name="Google Shape;667;p48"/>
          <p:cNvSpPr txBox="1"/>
          <p:nvPr/>
        </p:nvSpPr>
        <p:spPr>
          <a:xfrm>
            <a:off x="11095704" y="5571984"/>
            <a:ext cx="6873460" cy="3497116"/>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Granulé : Livraison par camion souffleur</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Capacité du silo :  5,5 t </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Autonomie pleine puissance :  </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42 jours</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Nombre de livraisons annuelles :</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2 livraisons</a:t>
            </a:r>
            <a:endParaRPr/>
          </a:p>
        </p:txBody>
      </p:sp>
      <p:pic>
        <p:nvPicPr>
          <p:cNvPr id="668" name="Google Shape;668;p48" descr="Installation de Chaudière à Granulés Bois - Devis | Moulins ..."/>
          <p:cNvPicPr preferRelativeResize="0"/>
          <p:nvPr/>
        </p:nvPicPr>
        <p:blipFill rotWithShape="1">
          <a:blip r:embed="rId6">
            <a:alphaModFix/>
          </a:blip>
          <a:srcRect/>
          <a:stretch/>
        </p:blipFill>
        <p:spPr>
          <a:xfrm>
            <a:off x="11095704" y="1828800"/>
            <a:ext cx="6873460" cy="3469446"/>
          </a:xfrm>
          <a:prstGeom prst="rect">
            <a:avLst/>
          </a:prstGeom>
          <a:noFill/>
          <a:ln>
            <a:noFill/>
          </a:ln>
        </p:spPr>
      </p:pic>
      <p:sp>
        <p:nvSpPr>
          <p:cNvPr id="669" name="Google Shape;669;p48"/>
          <p:cNvSpPr txBox="1"/>
          <p:nvPr/>
        </p:nvSpPr>
        <p:spPr>
          <a:xfrm>
            <a:off x="165010" y="9187974"/>
            <a:ext cx="10476983" cy="690947"/>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Bois déchiqueté ? Coûts trop importants pour la puissance nécessaire</a:t>
            </a:r>
            <a:endParaRPr/>
          </a:p>
        </p:txBody>
      </p:sp>
      <p:sp>
        <p:nvSpPr>
          <p:cNvPr id="2" name="Google Shape;363;p18">
            <a:extLst>
              <a:ext uri="{FF2B5EF4-FFF2-40B4-BE49-F238E27FC236}">
                <a16:creationId xmlns:a16="http://schemas.microsoft.com/office/drawing/2014/main" id="{D7F487A5-73CB-498E-4027-D78ACD15454A}"/>
              </a:ext>
            </a:extLst>
          </p:cNvPr>
          <p:cNvSpPr txBox="1"/>
          <p:nvPr/>
        </p:nvSpPr>
        <p:spPr>
          <a:xfrm>
            <a:off x="5363465" y="8709849"/>
            <a:ext cx="168864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chemeClr val="bg1"/>
                </a:solidFill>
                <a:latin typeface="Arial"/>
                <a:ea typeface="Arial"/>
                <a:cs typeface="Arial"/>
                <a:sym typeface="Arial"/>
              </a:rPr>
              <a:t>Source : AILE</a:t>
            </a:r>
            <a:endParaRPr sz="2000" b="0" i="0" u="none" strike="noStrike" cap="none" dirty="0">
              <a:solidFill>
                <a:schemeClr val="bg1"/>
              </a:solidFill>
              <a:latin typeface="Arial"/>
              <a:ea typeface="Arial"/>
              <a:cs typeface="Arial"/>
              <a:sym typeface="Arial"/>
            </a:endParaRPr>
          </a:p>
        </p:txBody>
      </p:sp>
      <p:sp>
        <p:nvSpPr>
          <p:cNvPr id="3" name="Google Shape;363;p18">
            <a:extLst>
              <a:ext uri="{FF2B5EF4-FFF2-40B4-BE49-F238E27FC236}">
                <a16:creationId xmlns:a16="http://schemas.microsoft.com/office/drawing/2014/main" id="{8BF2B7FC-5BE4-7193-65A7-CC89B1E78EAC}"/>
              </a:ext>
            </a:extLst>
          </p:cNvPr>
          <p:cNvSpPr txBox="1"/>
          <p:nvPr/>
        </p:nvSpPr>
        <p:spPr>
          <a:xfrm>
            <a:off x="9153527" y="8687473"/>
            <a:ext cx="168864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chemeClr val="bg1"/>
                </a:solidFill>
                <a:latin typeface="Arial"/>
                <a:ea typeface="Arial"/>
                <a:cs typeface="Arial"/>
                <a:sym typeface="Arial"/>
              </a:rPr>
              <a:t>Source : AILE</a:t>
            </a:r>
            <a:endParaRPr sz="2000" b="0" i="0" u="none" strike="noStrike" cap="none" dirty="0">
              <a:solidFill>
                <a:schemeClr val="bg1"/>
              </a:solidFill>
              <a:latin typeface="Arial"/>
              <a:ea typeface="Arial"/>
              <a:cs typeface="Arial"/>
              <a:sym typeface="Arial"/>
            </a:endParaRPr>
          </a:p>
        </p:txBody>
      </p:sp>
      <p:sp>
        <p:nvSpPr>
          <p:cNvPr id="4" name="Google Shape;363;p18">
            <a:extLst>
              <a:ext uri="{FF2B5EF4-FFF2-40B4-BE49-F238E27FC236}">
                <a16:creationId xmlns:a16="http://schemas.microsoft.com/office/drawing/2014/main" id="{036FCCD4-C017-8D70-9FF7-4827DFF5BC3D}"/>
              </a:ext>
            </a:extLst>
          </p:cNvPr>
          <p:cNvSpPr txBox="1"/>
          <p:nvPr/>
        </p:nvSpPr>
        <p:spPr>
          <a:xfrm>
            <a:off x="1990284" y="8731016"/>
            <a:ext cx="168864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chemeClr val="bg1"/>
                </a:solidFill>
                <a:latin typeface="Arial"/>
                <a:ea typeface="Arial"/>
                <a:cs typeface="Arial"/>
                <a:sym typeface="Arial"/>
              </a:rPr>
              <a:t>Source : AILE</a:t>
            </a:r>
            <a:endParaRPr sz="2000" b="0" i="0" u="none" strike="noStrike" cap="none" dirty="0">
              <a:solidFill>
                <a:schemeClr val="bg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49"/>
          <p:cNvPicPr preferRelativeResize="0"/>
          <p:nvPr/>
        </p:nvPicPr>
        <p:blipFill rotWithShape="1">
          <a:blip r:embed="rId3">
            <a:alphaModFix/>
          </a:blip>
          <a:srcRect/>
          <a:stretch/>
        </p:blipFill>
        <p:spPr>
          <a:xfrm>
            <a:off x="7537236" y="3864078"/>
            <a:ext cx="5576364" cy="3962999"/>
          </a:xfrm>
          <a:prstGeom prst="rect">
            <a:avLst/>
          </a:prstGeom>
          <a:noFill/>
          <a:ln>
            <a:noFill/>
          </a:ln>
        </p:spPr>
      </p:pic>
      <p:sp>
        <p:nvSpPr>
          <p:cNvPr id="675" name="Google Shape;675;p49"/>
          <p:cNvSpPr txBox="1">
            <a:spLocks noGrp="1"/>
          </p:cNvSpPr>
          <p:nvPr>
            <p:ph type="body" idx="1"/>
          </p:nvPr>
        </p:nvSpPr>
        <p:spPr>
          <a:xfrm>
            <a:off x="318836" y="2035450"/>
            <a:ext cx="8825164" cy="1504163"/>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fontScale="92500" lnSpcReduction="20000"/>
          </a:bodyPr>
          <a:lstStyle/>
          <a:p>
            <a:pPr marL="0" lvl="0" indent="0" algn="l" rtl="0">
              <a:lnSpc>
                <a:spcPct val="100000"/>
              </a:lnSpc>
              <a:spcBef>
                <a:spcPts val="0"/>
              </a:spcBef>
              <a:spcAft>
                <a:spcPts val="0"/>
              </a:spcAft>
              <a:buClr>
                <a:srgbClr val="FFC000"/>
              </a:buClr>
              <a:buSzPct val="72072"/>
              <a:buNone/>
            </a:pPr>
            <a:r>
              <a:rPr lang="fr-FR" b="1">
                <a:solidFill>
                  <a:schemeClr val="dk2"/>
                </a:solidFill>
                <a:latin typeface="Montserrat SemiBold"/>
                <a:ea typeface="Montserrat SemiBold"/>
                <a:cs typeface="Montserrat SemiBold"/>
                <a:sym typeface="Montserrat SemiBold"/>
              </a:rPr>
              <a:t>Exemple de silo en acier galvanisé pour stockage en extérieur :</a:t>
            </a:r>
            <a:endParaRPr/>
          </a:p>
          <a:p>
            <a:pPr marL="0" lvl="0" indent="0" algn="l" rtl="0">
              <a:lnSpc>
                <a:spcPct val="100000"/>
              </a:lnSpc>
              <a:spcBef>
                <a:spcPts val="0"/>
              </a:spcBef>
              <a:spcAft>
                <a:spcPts val="0"/>
              </a:spcAft>
              <a:buClr>
                <a:srgbClr val="FFC000"/>
              </a:buClr>
              <a:buSzPct val="72072"/>
              <a:buNone/>
            </a:pPr>
            <a:r>
              <a:rPr lang="fr-FR" b="1">
                <a:solidFill>
                  <a:schemeClr val="dk2"/>
                </a:solidFill>
                <a:latin typeface="Montserrat SemiBold"/>
                <a:ea typeface="Montserrat SemiBold"/>
                <a:cs typeface="Montserrat SemiBold"/>
                <a:sym typeface="Montserrat SemiBold"/>
              </a:rPr>
              <a:t>Nécessite un socle béton supportant la charge totale du silo en fonction de sa capacité de stockage</a:t>
            </a:r>
            <a:endParaRPr/>
          </a:p>
        </p:txBody>
      </p:sp>
      <p:sp>
        <p:nvSpPr>
          <p:cNvPr id="676" name="Google Shape;676;p49"/>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Silo en extérieur ou silo textile ? </a:t>
            </a:r>
            <a:endParaRPr/>
          </a:p>
        </p:txBody>
      </p:sp>
      <p:sp>
        <p:nvSpPr>
          <p:cNvPr id="677" name="Google Shape;677;p49"/>
          <p:cNvSpPr txBox="1"/>
          <p:nvPr/>
        </p:nvSpPr>
        <p:spPr>
          <a:xfrm>
            <a:off x="5319111" y="7861273"/>
            <a:ext cx="5276318" cy="2004223"/>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Coût global : </a:t>
            </a:r>
            <a:r>
              <a:rPr lang="fr-FR" sz="24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 à </a:t>
            </a:r>
            <a:r>
              <a:rPr lang="fr-FR" sz="24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a:t>
            </a:r>
            <a:r>
              <a:rPr lang="fr-FR" sz="24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 à </a:t>
            </a:r>
            <a:r>
              <a:rPr lang="fr-FR" sz="24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 pour la dalle</a:t>
            </a:r>
            <a:endParaRPr/>
          </a:p>
          <a:p>
            <a:pPr marL="0" marR="0" lvl="0" indent="0" algn="l" rtl="0">
              <a:lnSpc>
                <a:spcPct val="100000"/>
              </a:lnSpc>
              <a:spcBef>
                <a:spcPts val="0"/>
              </a:spcBef>
              <a:spcAft>
                <a:spcPts val="0"/>
              </a:spcAft>
              <a:buClr>
                <a:srgbClr val="FFC000"/>
              </a:buClr>
              <a:buSzPts val="1600"/>
              <a:buFont typeface="Montserrat SemiBold"/>
              <a:buNone/>
            </a:pPr>
            <a:r>
              <a:rPr lang="fr-FR" sz="2400" b="0" i="0" u="none" strike="noStrike" cap="none">
                <a:solidFill>
                  <a:schemeClr val="dk2"/>
                </a:solidFill>
                <a:latin typeface="Montserrat SemiBold"/>
                <a:ea typeface="Montserrat SemiBold"/>
                <a:cs typeface="Montserrat SemiBold"/>
                <a:sym typeface="Montserrat SemiBold"/>
              </a:rPr>
              <a:t>🡪 [xxxx] </a:t>
            </a:r>
            <a:r>
              <a:rPr lang="fr-FR" sz="2200" b="1" i="0" u="none" strike="noStrike" cap="none">
                <a:solidFill>
                  <a:schemeClr val="dk2"/>
                </a:solidFill>
                <a:latin typeface="Montserrat SemiBold"/>
                <a:ea typeface="Montserrat SemiBold"/>
                <a:cs typeface="Montserrat SemiBold"/>
                <a:sym typeface="Montserrat SemiBold"/>
              </a:rPr>
              <a:t>€ à </a:t>
            </a:r>
            <a:r>
              <a:rPr lang="fr-FR" sz="24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 </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Emprise au sol : </a:t>
            </a:r>
            <a:r>
              <a:rPr lang="fr-FR" sz="2000" b="0" i="0" u="none" strike="noStrike" cap="none">
                <a:solidFill>
                  <a:schemeClr val="dk2"/>
                </a:solidFill>
                <a:latin typeface="Montserrat SemiBold"/>
                <a:ea typeface="Montserrat SemiBold"/>
                <a:cs typeface="Montserrat SemiBold"/>
                <a:sym typeface="Montserrat SemiBold"/>
              </a:rPr>
              <a:t>[xx] </a:t>
            </a:r>
            <a:r>
              <a:rPr lang="fr-FR" sz="2200" b="1" i="0" u="none" strike="noStrike" cap="none">
                <a:solidFill>
                  <a:schemeClr val="dk2"/>
                </a:solidFill>
                <a:latin typeface="Montserrat SemiBold"/>
                <a:ea typeface="Montserrat SemiBold"/>
                <a:cs typeface="Montserrat SemiBold"/>
                <a:sym typeface="Montserrat SemiBold"/>
              </a:rPr>
              <a:t>m² à </a:t>
            </a:r>
            <a:r>
              <a:rPr lang="fr-FR" sz="2000" b="0" i="0" u="none" strike="noStrike" cap="none">
                <a:solidFill>
                  <a:schemeClr val="dk2"/>
                </a:solidFill>
                <a:latin typeface="Montserrat SemiBold"/>
                <a:ea typeface="Montserrat SemiBold"/>
                <a:cs typeface="Montserrat SemiBold"/>
                <a:sym typeface="Montserrat SemiBold"/>
              </a:rPr>
              <a:t>[xx] </a:t>
            </a:r>
            <a:r>
              <a:rPr lang="fr-FR" sz="2200" b="1" i="0" u="none" strike="noStrike" cap="none">
                <a:solidFill>
                  <a:schemeClr val="dk2"/>
                </a:solidFill>
                <a:latin typeface="Montserrat SemiBold"/>
                <a:ea typeface="Montserrat SemiBold"/>
                <a:cs typeface="Montserrat SemiBold"/>
                <a:sym typeface="Montserrat SemiBold"/>
              </a:rPr>
              <a:t>m²</a:t>
            </a:r>
            <a:endParaRPr/>
          </a:p>
        </p:txBody>
      </p:sp>
      <p:sp>
        <p:nvSpPr>
          <p:cNvPr id="679" name="Google Shape;679;p49"/>
          <p:cNvSpPr txBox="1"/>
          <p:nvPr/>
        </p:nvSpPr>
        <p:spPr>
          <a:xfrm>
            <a:off x="9462836" y="2035450"/>
            <a:ext cx="8506328" cy="1504163"/>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fontScale="92500"/>
          </a:bodyPr>
          <a:lstStyle/>
          <a:p>
            <a:pPr marL="0" marR="0" lvl="0" indent="0" algn="l" rtl="0">
              <a:lnSpc>
                <a:spcPct val="100000"/>
              </a:lnSpc>
              <a:spcBef>
                <a:spcPts val="0"/>
              </a:spcBef>
              <a:spcAft>
                <a:spcPts val="0"/>
              </a:spcAft>
              <a:buClr>
                <a:srgbClr val="FFC000"/>
              </a:buClr>
              <a:buSzPct val="72072"/>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Exemple de silo textile :</a:t>
            </a:r>
            <a:endParaRPr/>
          </a:p>
          <a:p>
            <a:pPr marL="0" marR="0" lvl="0" indent="0" algn="l" rtl="0">
              <a:lnSpc>
                <a:spcPct val="100000"/>
              </a:lnSpc>
              <a:spcBef>
                <a:spcPts val="0"/>
              </a:spcBef>
              <a:spcAft>
                <a:spcPts val="0"/>
              </a:spcAft>
              <a:buClr>
                <a:srgbClr val="FFC000"/>
              </a:buClr>
              <a:buSzPct val="72072"/>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Conçu pour être implanté dans un local existant hors</a:t>
            </a:r>
            <a:endParaRPr/>
          </a:p>
          <a:p>
            <a:pPr marL="0" marR="0" lvl="0" indent="0" algn="l" rtl="0">
              <a:lnSpc>
                <a:spcPct val="100000"/>
              </a:lnSpc>
              <a:spcBef>
                <a:spcPts val="0"/>
              </a:spcBef>
              <a:spcAft>
                <a:spcPts val="0"/>
              </a:spcAft>
              <a:buClr>
                <a:srgbClr val="FFC000"/>
              </a:buClr>
              <a:buSzPct val="72072"/>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d'eau, hors d’air ou sous abri en fonction du modèle</a:t>
            </a:r>
            <a:endParaRPr/>
          </a:p>
        </p:txBody>
      </p:sp>
      <p:sp>
        <p:nvSpPr>
          <p:cNvPr id="680" name="Google Shape;680;p49"/>
          <p:cNvSpPr txBox="1"/>
          <p:nvPr/>
        </p:nvSpPr>
        <p:spPr>
          <a:xfrm>
            <a:off x="11453510" y="7607199"/>
            <a:ext cx="5153173" cy="2287001"/>
          </a:xfrm>
          <a:prstGeom prst="rect">
            <a:avLst/>
          </a:prstGeom>
          <a:solidFill>
            <a:schemeClr val="lt1"/>
          </a:solidFill>
          <a:ln w="9525" cap="flat" cmpd="sng">
            <a:solidFill>
              <a:srgbClr val="95C11F"/>
            </a:solidFill>
            <a:prstDash val="solid"/>
            <a:round/>
            <a:headEnd type="none" w="sm" len="sm"/>
            <a:tailEnd type="none" w="sm" len="sm"/>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Coût global : </a:t>
            </a:r>
            <a:r>
              <a:rPr lang="fr-FR" sz="20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 à </a:t>
            </a:r>
            <a:r>
              <a:rPr lang="fr-FR" sz="20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 pour le silo textile </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a:t>
            </a:r>
            <a:r>
              <a:rPr lang="fr-FR" sz="2000" b="0" i="0" u="none" strike="noStrike" cap="none">
                <a:solidFill>
                  <a:schemeClr val="dk2"/>
                </a:solidFill>
                <a:latin typeface="Montserrat SemiBold"/>
                <a:ea typeface="Montserrat SemiBold"/>
                <a:cs typeface="Montserrat SemiBold"/>
                <a:sym typeface="Montserrat SemiBold"/>
              </a:rPr>
              <a:t>[xxxx]</a:t>
            </a:r>
            <a:r>
              <a:rPr lang="fr-FR" sz="2200" b="1" i="0" u="none" strike="noStrike" cap="none">
                <a:solidFill>
                  <a:schemeClr val="dk2"/>
                </a:solidFill>
                <a:latin typeface="Montserrat SemiBold"/>
                <a:ea typeface="Montserrat SemiBold"/>
                <a:cs typeface="Montserrat SemiBold"/>
                <a:sym typeface="Montserrat SemiBold"/>
              </a:rPr>
              <a:t> € à </a:t>
            </a:r>
            <a:r>
              <a:rPr lang="fr-FR" sz="20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 pour l’abri</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a:t>
            </a:r>
            <a:r>
              <a:rPr lang="fr-FR" sz="20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 à </a:t>
            </a:r>
            <a:r>
              <a:rPr lang="fr-FR" sz="2000" b="0" i="0" u="none" strike="noStrike" cap="none">
                <a:solidFill>
                  <a:schemeClr val="dk2"/>
                </a:solidFill>
                <a:latin typeface="Montserrat SemiBold"/>
                <a:ea typeface="Montserrat SemiBold"/>
                <a:cs typeface="Montserrat SemiBold"/>
                <a:sym typeface="Montserrat SemiBold"/>
              </a:rPr>
              <a:t>[xxxx] </a:t>
            </a:r>
            <a:r>
              <a:rPr lang="fr-FR" sz="2200" b="1" i="0" u="none" strike="noStrike" cap="none">
                <a:solidFill>
                  <a:schemeClr val="dk2"/>
                </a:solidFill>
                <a:latin typeface="Montserrat SemiBold"/>
                <a:ea typeface="Montserrat SemiBold"/>
                <a:cs typeface="Montserrat SemiBold"/>
                <a:sym typeface="Montserrat SemiBold"/>
              </a:rPr>
              <a:t>€</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Emprise au sol :  [xx] m² à [xx] m²</a:t>
            </a:r>
            <a:endParaRPr/>
          </a:p>
        </p:txBody>
      </p:sp>
      <p:pic>
        <p:nvPicPr>
          <p:cNvPr id="681" name="Google Shape;681;p49"/>
          <p:cNvPicPr preferRelativeResize="0"/>
          <p:nvPr/>
        </p:nvPicPr>
        <p:blipFill rotWithShape="1">
          <a:blip r:embed="rId4">
            <a:alphaModFix/>
          </a:blip>
          <a:srcRect t="6359"/>
          <a:stretch/>
        </p:blipFill>
        <p:spPr>
          <a:xfrm>
            <a:off x="13113600" y="4074042"/>
            <a:ext cx="4966667" cy="3305096"/>
          </a:xfrm>
          <a:prstGeom prst="rect">
            <a:avLst/>
          </a:prstGeom>
          <a:noFill/>
          <a:ln>
            <a:noFill/>
          </a:ln>
        </p:spPr>
      </p:pic>
      <p:sp>
        <p:nvSpPr>
          <p:cNvPr id="2" name="Google Shape;363;p18">
            <a:extLst>
              <a:ext uri="{FF2B5EF4-FFF2-40B4-BE49-F238E27FC236}">
                <a16:creationId xmlns:a16="http://schemas.microsoft.com/office/drawing/2014/main" id="{307F4BD3-19A1-A1E3-A7D9-6ADEE6B31872}"/>
              </a:ext>
            </a:extLst>
          </p:cNvPr>
          <p:cNvSpPr txBox="1"/>
          <p:nvPr/>
        </p:nvSpPr>
        <p:spPr>
          <a:xfrm>
            <a:off x="8658208" y="6779481"/>
            <a:ext cx="1937221"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chemeClr val="bg1"/>
                </a:solidFill>
                <a:latin typeface="Arial"/>
                <a:ea typeface="Arial"/>
                <a:cs typeface="Arial"/>
                <a:sym typeface="Arial"/>
              </a:rPr>
              <a:t>Source : </a:t>
            </a:r>
            <a:r>
              <a:rPr lang="fr-FR" sz="1600" i="1" dirty="0" err="1">
                <a:solidFill>
                  <a:schemeClr val="bg1"/>
                </a:solidFill>
              </a:rPr>
              <a:t>Hargassner</a:t>
            </a:r>
            <a:endParaRPr sz="2000" b="0" i="0" u="none" strike="noStrike" cap="none" dirty="0">
              <a:solidFill>
                <a:schemeClr val="bg1"/>
              </a:solidFill>
              <a:latin typeface="Arial"/>
              <a:ea typeface="Arial"/>
              <a:cs typeface="Arial"/>
              <a:sym typeface="Arial"/>
            </a:endParaRPr>
          </a:p>
        </p:txBody>
      </p:sp>
      <p:sp>
        <p:nvSpPr>
          <p:cNvPr id="4" name="Google Shape;363;p18">
            <a:extLst>
              <a:ext uri="{FF2B5EF4-FFF2-40B4-BE49-F238E27FC236}">
                <a16:creationId xmlns:a16="http://schemas.microsoft.com/office/drawing/2014/main" id="{B52EDD35-28D3-20D7-725B-759F953C73D2}"/>
              </a:ext>
            </a:extLst>
          </p:cNvPr>
          <p:cNvSpPr txBox="1"/>
          <p:nvPr/>
        </p:nvSpPr>
        <p:spPr>
          <a:xfrm>
            <a:off x="14030096" y="6308770"/>
            <a:ext cx="1937221"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chemeClr val="bg1"/>
                </a:solidFill>
                <a:latin typeface="Arial"/>
                <a:ea typeface="Arial"/>
                <a:cs typeface="Arial"/>
                <a:sym typeface="Arial"/>
              </a:rPr>
              <a:t>Source : </a:t>
            </a:r>
            <a:r>
              <a:rPr lang="fr-FR" sz="1600" i="1" dirty="0" err="1">
                <a:solidFill>
                  <a:schemeClr val="bg1"/>
                </a:solidFill>
              </a:rPr>
              <a:t>Hargassner</a:t>
            </a:r>
            <a:endParaRPr sz="2000" b="0" i="0" u="none" strike="noStrike" cap="none" dirty="0">
              <a:solidFill>
                <a:schemeClr val="bg1"/>
              </a:solidFill>
              <a:latin typeface="Arial"/>
              <a:ea typeface="Arial"/>
              <a:cs typeface="Arial"/>
              <a:sym typeface="Arial"/>
            </a:endParaRPr>
          </a:p>
        </p:txBody>
      </p:sp>
      <p:pic>
        <p:nvPicPr>
          <p:cNvPr id="2050" name="Picture 2" descr="Silo métallique pour le stockage des granulés en extérieur">
            <a:extLst>
              <a:ext uri="{FF2B5EF4-FFF2-40B4-BE49-F238E27FC236}">
                <a16:creationId xmlns:a16="http://schemas.microsoft.com/office/drawing/2014/main" id="{E92EC16F-7D54-193A-4178-B2A521C44D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05" t="16788" r="12919" b="16666"/>
          <a:stretch>
            <a:fillRect/>
          </a:stretch>
        </p:blipFill>
        <p:spPr bwMode="auto">
          <a:xfrm>
            <a:off x="352444" y="4518844"/>
            <a:ext cx="4780641" cy="4457088"/>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63;p18">
            <a:extLst>
              <a:ext uri="{FF2B5EF4-FFF2-40B4-BE49-F238E27FC236}">
                <a16:creationId xmlns:a16="http://schemas.microsoft.com/office/drawing/2014/main" id="{FE539EFD-319E-61DC-3952-0D36FF48232A}"/>
              </a:ext>
            </a:extLst>
          </p:cNvPr>
          <p:cNvSpPr txBox="1"/>
          <p:nvPr/>
        </p:nvSpPr>
        <p:spPr>
          <a:xfrm>
            <a:off x="780143" y="8863384"/>
            <a:ext cx="240755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chemeClr val="tx1"/>
                </a:solidFill>
                <a:latin typeface="Arial"/>
                <a:ea typeface="Arial"/>
                <a:cs typeface="Arial"/>
                <a:sym typeface="Arial"/>
              </a:rPr>
              <a:t>Source : </a:t>
            </a:r>
            <a:r>
              <a:rPr lang="fr-FR" sz="1600" i="1" dirty="0" err="1">
                <a:solidFill>
                  <a:schemeClr val="tx1"/>
                </a:solidFill>
              </a:rPr>
              <a:t>Eneove</a:t>
            </a:r>
            <a:endParaRPr sz="2000" b="0" i="0" u="none" strike="noStrike" cap="none" dirty="0">
              <a:solidFill>
                <a:schemeClr val="tx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50"/>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Propositions d’implantation et principe de fonctionnement</a:t>
            </a:r>
            <a:endParaRPr/>
          </a:p>
        </p:txBody>
      </p:sp>
      <p:grpSp>
        <p:nvGrpSpPr>
          <p:cNvPr id="687" name="Google Shape;687;p50"/>
          <p:cNvGrpSpPr/>
          <p:nvPr/>
        </p:nvGrpSpPr>
        <p:grpSpPr>
          <a:xfrm>
            <a:off x="4687890" y="2044770"/>
            <a:ext cx="7491300" cy="7786976"/>
            <a:chOff x="1703511" y="860580"/>
            <a:chExt cx="5578335" cy="5693980"/>
          </a:xfrm>
        </p:grpSpPr>
        <p:sp>
          <p:nvSpPr>
            <p:cNvPr id="688" name="Google Shape;688;p50"/>
            <p:cNvSpPr/>
            <p:nvPr/>
          </p:nvSpPr>
          <p:spPr>
            <a:xfrm>
              <a:off x="4295800" y="1561285"/>
              <a:ext cx="1368152" cy="2304256"/>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89" name="Google Shape;689;p50"/>
            <p:cNvSpPr/>
            <p:nvPr/>
          </p:nvSpPr>
          <p:spPr>
            <a:xfrm>
              <a:off x="4295799" y="860580"/>
              <a:ext cx="1368152" cy="70070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90" name="Google Shape;690;p50"/>
            <p:cNvSpPr/>
            <p:nvPr/>
          </p:nvSpPr>
          <p:spPr>
            <a:xfrm>
              <a:off x="1703512" y="2202447"/>
              <a:ext cx="2592287" cy="1663094"/>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91" name="Google Shape;691;p50"/>
            <p:cNvSpPr/>
            <p:nvPr/>
          </p:nvSpPr>
          <p:spPr>
            <a:xfrm>
              <a:off x="1703511" y="3865541"/>
              <a:ext cx="1368152" cy="99151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92" name="Google Shape;692;p50"/>
            <p:cNvSpPr/>
            <p:nvPr/>
          </p:nvSpPr>
          <p:spPr>
            <a:xfrm>
              <a:off x="1703511" y="4903866"/>
              <a:ext cx="1368152" cy="99151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693" name="Google Shape;693;p50"/>
            <p:cNvSpPr txBox="1"/>
            <p:nvPr/>
          </p:nvSpPr>
          <p:spPr>
            <a:xfrm>
              <a:off x="4652381" y="1041655"/>
              <a:ext cx="724878"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FFC000"/>
                  </a:solidFill>
                  <a:latin typeface="Montserrat SemiBold"/>
                  <a:ea typeface="Montserrat SemiBold"/>
                  <a:cs typeface="Montserrat SemiBold"/>
                  <a:sym typeface="Montserrat SemiBold"/>
                </a:rPr>
                <a:t>TGBT</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4" name="Google Shape;694;p50"/>
            <p:cNvSpPr txBox="1"/>
            <p:nvPr/>
          </p:nvSpPr>
          <p:spPr>
            <a:xfrm>
              <a:off x="4254970" y="3480054"/>
              <a:ext cx="1316386"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C00000"/>
                  </a:solidFill>
                  <a:latin typeface="Montserrat SemiBold"/>
                  <a:ea typeface="Montserrat SemiBold"/>
                  <a:cs typeface="Montserrat SemiBold"/>
                  <a:sym typeface="Montserrat SemiBold"/>
                </a:rPr>
                <a:t>Chaufferie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5" name="Google Shape;695;p50"/>
            <p:cNvSpPr txBox="1"/>
            <p:nvPr/>
          </p:nvSpPr>
          <p:spPr>
            <a:xfrm>
              <a:off x="3298557" y="2576478"/>
              <a:ext cx="739305"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70C0"/>
                  </a:solidFill>
                  <a:latin typeface="Montserrat SemiBold"/>
                  <a:ea typeface="Montserrat SemiBold"/>
                  <a:cs typeface="Montserrat SemiBold"/>
                  <a:sym typeface="Montserrat SemiBold"/>
                </a:rPr>
                <a:t>Froid</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6" name="Google Shape;696;p50"/>
            <p:cNvSpPr txBox="1"/>
            <p:nvPr/>
          </p:nvSpPr>
          <p:spPr>
            <a:xfrm>
              <a:off x="1859999" y="2560104"/>
              <a:ext cx="1055097"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70C0"/>
                  </a:solidFill>
                  <a:latin typeface="Montserrat SemiBold"/>
                  <a:ea typeface="Montserrat SemiBold"/>
                  <a:cs typeface="Montserrat SemiBold"/>
                  <a:sym typeface="Montserrat SemiBold"/>
                </a:rPr>
                <a:t>Réserve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7" name="Google Shape;697;p50"/>
            <p:cNvSpPr txBox="1"/>
            <p:nvPr/>
          </p:nvSpPr>
          <p:spPr>
            <a:xfrm>
              <a:off x="3192772" y="4264727"/>
              <a:ext cx="2206053"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B0F0"/>
                  </a:solidFill>
                  <a:latin typeface="Montserrat SemiBold"/>
                  <a:ea typeface="Montserrat SemiBold"/>
                  <a:cs typeface="Montserrat SemiBold"/>
                  <a:sym typeface="Montserrat SemiBold"/>
                </a:rPr>
                <a:t>Préparation froide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8" name="Google Shape;698;p50"/>
            <p:cNvSpPr txBox="1"/>
            <p:nvPr/>
          </p:nvSpPr>
          <p:spPr>
            <a:xfrm>
              <a:off x="1778542" y="3962313"/>
              <a:ext cx="1326004"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8EA21B"/>
                  </a:solidFill>
                  <a:latin typeface="Montserrat SemiBold"/>
                  <a:ea typeface="Montserrat SemiBold"/>
                  <a:cs typeface="Montserrat SemiBold"/>
                  <a:sym typeface="Montserrat SemiBold"/>
                </a:rPr>
                <a:t>Légumerie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699" name="Google Shape;699;p50"/>
            <p:cNvSpPr txBox="1"/>
            <p:nvPr/>
          </p:nvSpPr>
          <p:spPr>
            <a:xfrm>
              <a:off x="1876069" y="4923736"/>
              <a:ext cx="1023037"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Déchets</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00" name="Google Shape;700;p50"/>
            <p:cNvSpPr txBox="1"/>
            <p:nvPr/>
          </p:nvSpPr>
          <p:spPr>
            <a:xfrm>
              <a:off x="3482028" y="5909702"/>
              <a:ext cx="2340705"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FF0000"/>
                  </a:solidFill>
                  <a:latin typeface="Montserrat SemiBold"/>
                  <a:ea typeface="Montserrat SemiBold"/>
                  <a:cs typeface="Montserrat SemiBold"/>
                  <a:sym typeface="Montserrat SemiBold"/>
                </a:rPr>
                <a:t>Préparation chaude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01" name="Google Shape;701;p50"/>
            <p:cNvSpPr/>
            <p:nvPr/>
          </p:nvSpPr>
          <p:spPr>
            <a:xfrm>
              <a:off x="5702023" y="2820640"/>
              <a:ext cx="968400" cy="1036708"/>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SILO</a:t>
              </a:r>
              <a:endParaRPr sz="2000" b="0" i="0" u="none" strike="noStrike" cap="none">
                <a:solidFill>
                  <a:srgbClr val="000000"/>
                </a:solidFill>
                <a:latin typeface="Montserrat SemiBold"/>
                <a:ea typeface="Montserrat SemiBold"/>
                <a:cs typeface="Montserrat SemiBold"/>
                <a:sym typeface="Montserrat SemiBold"/>
              </a:endParaRPr>
            </a:p>
          </p:txBody>
        </p:sp>
        <p:cxnSp>
          <p:nvCxnSpPr>
            <p:cNvPr id="702" name="Google Shape;702;p50"/>
            <p:cNvCxnSpPr/>
            <p:nvPr/>
          </p:nvCxnSpPr>
          <p:spPr>
            <a:xfrm>
              <a:off x="5702023" y="3649516"/>
              <a:ext cx="968400" cy="0"/>
            </a:xfrm>
            <a:prstGeom prst="straightConnector1">
              <a:avLst/>
            </a:prstGeom>
            <a:noFill/>
            <a:ln w="28575" cap="flat" cmpd="sng">
              <a:solidFill>
                <a:srgbClr val="92D050"/>
              </a:solidFill>
              <a:prstDash val="solid"/>
              <a:miter lim="800000"/>
              <a:headEnd type="stealth" w="med" len="med"/>
              <a:tailEnd type="stealth" w="med" len="med"/>
            </a:ln>
          </p:spPr>
        </p:cxnSp>
        <p:sp>
          <p:nvSpPr>
            <p:cNvPr id="703" name="Google Shape;703;p50"/>
            <p:cNvSpPr txBox="1"/>
            <p:nvPr/>
          </p:nvSpPr>
          <p:spPr>
            <a:xfrm>
              <a:off x="6523703" y="3129161"/>
              <a:ext cx="758143"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2m</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04" name="Google Shape;704;p50"/>
            <p:cNvSpPr txBox="1"/>
            <p:nvPr/>
          </p:nvSpPr>
          <p:spPr>
            <a:xfrm>
              <a:off x="5906474" y="3882887"/>
              <a:ext cx="736564"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2m</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05" name="Google Shape;705;p50"/>
            <p:cNvSpPr/>
            <p:nvPr/>
          </p:nvSpPr>
          <p:spPr>
            <a:xfrm>
              <a:off x="3071662" y="3851709"/>
              <a:ext cx="2952329" cy="2702851"/>
            </a:xfrm>
            <a:custGeom>
              <a:avLst/>
              <a:gdLst/>
              <a:ahLst/>
              <a:cxnLst/>
              <a:rect l="l" t="t" r="r" b="b"/>
              <a:pathLst>
                <a:path w="2952329" h="2702851" extrusionOk="0">
                  <a:moveTo>
                    <a:pt x="0" y="13831"/>
                  </a:moveTo>
                  <a:lnTo>
                    <a:pt x="2466735" y="0"/>
                  </a:lnTo>
                  <a:lnTo>
                    <a:pt x="2466735" y="852615"/>
                  </a:lnTo>
                  <a:lnTo>
                    <a:pt x="2948649" y="840259"/>
                  </a:lnTo>
                  <a:cubicBezTo>
                    <a:pt x="2949876" y="1461123"/>
                    <a:pt x="2951102" y="2081987"/>
                    <a:pt x="2952329" y="2702851"/>
                  </a:cubicBezTo>
                  <a:lnTo>
                    <a:pt x="0" y="2702851"/>
                  </a:lnTo>
                  <a:lnTo>
                    <a:pt x="0" y="13831"/>
                  </a:lnTo>
                  <a:close/>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cxnSp>
          <p:nvCxnSpPr>
            <p:cNvPr id="706" name="Google Shape;706;p50"/>
            <p:cNvCxnSpPr/>
            <p:nvPr/>
          </p:nvCxnSpPr>
          <p:spPr>
            <a:xfrm>
              <a:off x="6528048" y="2820640"/>
              <a:ext cx="0" cy="968400"/>
            </a:xfrm>
            <a:prstGeom prst="straightConnector1">
              <a:avLst/>
            </a:prstGeom>
            <a:noFill/>
            <a:ln w="28575" cap="flat" cmpd="sng">
              <a:solidFill>
                <a:srgbClr val="92D050"/>
              </a:solidFill>
              <a:prstDash val="solid"/>
              <a:miter lim="800000"/>
              <a:headEnd type="stealth" w="med" len="med"/>
              <a:tailEnd type="stealth" w="med" len="med"/>
            </a:ln>
          </p:spPr>
        </p:cxnSp>
      </p:grpSp>
      <p:sp>
        <p:nvSpPr>
          <p:cNvPr id="707" name="Google Shape;707;p50"/>
          <p:cNvSpPr txBox="1"/>
          <p:nvPr/>
        </p:nvSpPr>
        <p:spPr>
          <a:xfrm>
            <a:off x="189695" y="1995779"/>
            <a:ext cx="4215498" cy="2274414"/>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sng" strike="noStrike" cap="none">
                <a:solidFill>
                  <a:schemeClr val="dk2"/>
                </a:solidFill>
                <a:latin typeface="Montserrat SemiBold"/>
                <a:ea typeface="Montserrat SemiBold"/>
                <a:cs typeface="Montserrat SemiBold"/>
                <a:sym typeface="Montserrat SemiBold"/>
              </a:rPr>
              <a:t>Référence</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BT : Ballon tampon</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BM : Bouteille de mélange</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CH : chaudière</a:t>
            </a:r>
            <a:endParaRPr/>
          </a:p>
        </p:txBody>
      </p:sp>
      <p:grpSp>
        <p:nvGrpSpPr>
          <p:cNvPr id="708" name="Google Shape;708;p50"/>
          <p:cNvGrpSpPr/>
          <p:nvPr/>
        </p:nvGrpSpPr>
        <p:grpSpPr>
          <a:xfrm>
            <a:off x="8693950" y="3794698"/>
            <a:ext cx="1384964" cy="1648931"/>
            <a:chOff x="8926211" y="4166590"/>
            <a:chExt cx="778998" cy="1069790"/>
          </a:xfrm>
        </p:grpSpPr>
        <p:grpSp>
          <p:nvGrpSpPr>
            <p:cNvPr id="709" name="Google Shape;709;p50"/>
            <p:cNvGrpSpPr/>
            <p:nvPr/>
          </p:nvGrpSpPr>
          <p:grpSpPr>
            <a:xfrm>
              <a:off x="9079438" y="4166590"/>
              <a:ext cx="625771" cy="324000"/>
              <a:chOff x="4718980" y="2364152"/>
              <a:chExt cx="625771" cy="324000"/>
            </a:xfrm>
          </p:grpSpPr>
          <p:sp>
            <p:nvSpPr>
              <p:cNvPr id="710" name="Google Shape;710;p50"/>
              <p:cNvSpPr/>
              <p:nvPr/>
            </p:nvSpPr>
            <p:spPr>
              <a:xfrm>
                <a:off x="4878707" y="2364152"/>
                <a:ext cx="324000" cy="324000"/>
              </a:xfrm>
              <a:prstGeom prst="ellipse">
                <a:avLst/>
              </a:prstGeom>
              <a:solidFill>
                <a:schemeClr val="accent1"/>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Montserrat SemiBold"/>
                  <a:ea typeface="Montserrat SemiBold"/>
                  <a:cs typeface="Montserrat SemiBold"/>
                  <a:sym typeface="Montserrat SemiBold"/>
                </a:endParaRPr>
              </a:p>
            </p:txBody>
          </p:sp>
          <p:sp>
            <p:nvSpPr>
              <p:cNvPr id="711" name="Google Shape;711;p50"/>
              <p:cNvSpPr txBox="1"/>
              <p:nvPr/>
            </p:nvSpPr>
            <p:spPr>
              <a:xfrm>
                <a:off x="4718980" y="2428001"/>
                <a:ext cx="625771" cy="2595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BM</a:t>
                </a:r>
                <a:endParaRPr sz="1800" b="0" i="0" u="none" strike="noStrike" cap="none">
                  <a:solidFill>
                    <a:srgbClr val="000000"/>
                  </a:solidFill>
                  <a:latin typeface="Montserrat SemiBold"/>
                  <a:ea typeface="Montserrat SemiBold"/>
                  <a:cs typeface="Montserrat SemiBold"/>
                  <a:sym typeface="Montserrat SemiBold"/>
                </a:endParaRPr>
              </a:p>
            </p:txBody>
          </p:sp>
        </p:grpSp>
        <p:sp>
          <p:nvSpPr>
            <p:cNvPr id="712" name="Google Shape;712;p50"/>
            <p:cNvSpPr/>
            <p:nvPr/>
          </p:nvSpPr>
          <p:spPr>
            <a:xfrm>
              <a:off x="9041276" y="4677534"/>
              <a:ext cx="419744" cy="558846"/>
            </a:xfrm>
            <a:prstGeom prst="rect">
              <a:avLst/>
            </a:prstGeom>
            <a:solidFill>
              <a:schemeClr val="accent4"/>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Montserrat SemiBold"/>
                <a:ea typeface="Montserrat SemiBold"/>
                <a:cs typeface="Montserrat SemiBold"/>
                <a:sym typeface="Montserrat SemiBold"/>
              </a:endParaRPr>
            </a:p>
          </p:txBody>
        </p:sp>
        <p:sp>
          <p:nvSpPr>
            <p:cNvPr id="713" name="Google Shape;713;p50"/>
            <p:cNvSpPr txBox="1"/>
            <p:nvPr/>
          </p:nvSpPr>
          <p:spPr>
            <a:xfrm>
              <a:off x="8926211" y="4771787"/>
              <a:ext cx="625771" cy="2595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CH</a:t>
              </a:r>
              <a:endParaRPr sz="1800" b="0" i="0" u="none" strike="noStrike" cap="none">
                <a:solidFill>
                  <a:srgbClr val="000000"/>
                </a:solidFill>
                <a:latin typeface="Montserrat SemiBold"/>
                <a:ea typeface="Montserrat SemiBold"/>
                <a:cs typeface="Montserrat SemiBold"/>
                <a:sym typeface="Montserrat SemiBold"/>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51"/>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111"/>
              <a:buNone/>
            </a:pPr>
            <a:r>
              <a:rPr lang="fr-FR"/>
              <a:t>Propositions d’implantation et principe de fonctionnement</a:t>
            </a:r>
            <a:endParaRPr/>
          </a:p>
        </p:txBody>
      </p:sp>
      <p:sp>
        <p:nvSpPr>
          <p:cNvPr id="719" name="Google Shape;719;p51"/>
          <p:cNvSpPr txBox="1"/>
          <p:nvPr/>
        </p:nvSpPr>
        <p:spPr>
          <a:xfrm>
            <a:off x="11946194" y="2035450"/>
            <a:ext cx="6022970" cy="7786976"/>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Hauteur sous plafond : 3,8m (à vérifier sur place)</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Encombrement du silo :  2 x 2 x 5,46m, prendre en compte la création d’une dalle supportant la charge.</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Le camion de livraison pourra passer par la voie aménagée menant au parking de livraison</a:t>
            </a:r>
            <a:br>
              <a:rPr lang="fr-FR" sz="2200" b="1" i="0" u="none" strike="noStrike" cap="none">
                <a:solidFill>
                  <a:schemeClr val="dk2"/>
                </a:solidFill>
                <a:latin typeface="Montserrat SemiBold"/>
                <a:ea typeface="Montserrat SemiBold"/>
                <a:cs typeface="Montserrat SemiBold"/>
                <a:sym typeface="Montserrat SemiBold"/>
              </a:rPr>
            </a:b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Une livraison peut prendre plus d’1h </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Encombrement pour la chaudière : </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 Optimal : 3m x 2,6m</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 Minimal : 2,6m x 1,6m</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Espace en chaufferie suffisant</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Volume du ballon tampon et encombrement : </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- 3500L à 4000L (2,8m x ø1,5m)</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  Espace en chaufferie suffisant</a:t>
            </a:r>
            <a:endParaRPr/>
          </a:p>
        </p:txBody>
      </p:sp>
      <p:grpSp>
        <p:nvGrpSpPr>
          <p:cNvPr id="720" name="Google Shape;720;p51"/>
          <p:cNvGrpSpPr/>
          <p:nvPr/>
        </p:nvGrpSpPr>
        <p:grpSpPr>
          <a:xfrm>
            <a:off x="4687890" y="2044770"/>
            <a:ext cx="7491300" cy="7786976"/>
            <a:chOff x="1703511" y="860580"/>
            <a:chExt cx="5578335" cy="5693980"/>
          </a:xfrm>
        </p:grpSpPr>
        <p:pic>
          <p:nvPicPr>
            <p:cNvPr id="721" name="Google Shape;721;p51"/>
            <p:cNvPicPr preferRelativeResize="0"/>
            <p:nvPr/>
          </p:nvPicPr>
          <p:blipFill rotWithShape="1">
            <a:blip r:embed="rId3">
              <a:alphaModFix/>
            </a:blip>
            <a:srcRect l="16689" t="8425" r="14839" b="16198"/>
            <a:stretch/>
          </p:blipFill>
          <p:spPr>
            <a:xfrm rot="10800000">
              <a:off x="4332767" y="2478471"/>
              <a:ext cx="1300825" cy="1346086"/>
            </a:xfrm>
            <a:prstGeom prst="rect">
              <a:avLst/>
            </a:prstGeom>
            <a:noFill/>
            <a:ln>
              <a:noFill/>
            </a:ln>
          </p:spPr>
        </p:pic>
        <p:sp>
          <p:nvSpPr>
            <p:cNvPr id="722" name="Google Shape;722;p51"/>
            <p:cNvSpPr/>
            <p:nvPr/>
          </p:nvSpPr>
          <p:spPr>
            <a:xfrm>
              <a:off x="4295800" y="1561285"/>
              <a:ext cx="1368152" cy="2304256"/>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3" name="Google Shape;723;p51"/>
            <p:cNvSpPr/>
            <p:nvPr/>
          </p:nvSpPr>
          <p:spPr>
            <a:xfrm>
              <a:off x="4295799" y="860580"/>
              <a:ext cx="1368152" cy="70070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4" name="Google Shape;724;p51"/>
            <p:cNvSpPr/>
            <p:nvPr/>
          </p:nvSpPr>
          <p:spPr>
            <a:xfrm>
              <a:off x="1703512" y="2202447"/>
              <a:ext cx="2592287" cy="1663094"/>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5" name="Google Shape;725;p51"/>
            <p:cNvSpPr/>
            <p:nvPr/>
          </p:nvSpPr>
          <p:spPr>
            <a:xfrm>
              <a:off x="1703511" y="3865541"/>
              <a:ext cx="1368152" cy="99151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6" name="Google Shape;726;p51"/>
            <p:cNvSpPr/>
            <p:nvPr/>
          </p:nvSpPr>
          <p:spPr>
            <a:xfrm>
              <a:off x="1703511" y="4903866"/>
              <a:ext cx="1368152" cy="991515"/>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27" name="Google Shape;727;p51"/>
            <p:cNvSpPr txBox="1"/>
            <p:nvPr/>
          </p:nvSpPr>
          <p:spPr>
            <a:xfrm>
              <a:off x="4652381" y="1041655"/>
              <a:ext cx="724878"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FFC000"/>
                  </a:solidFill>
                  <a:latin typeface="Montserrat SemiBold"/>
                  <a:ea typeface="Montserrat SemiBold"/>
                  <a:cs typeface="Montserrat SemiBold"/>
                  <a:sym typeface="Montserrat SemiBold"/>
                </a:rPr>
                <a:t>TGBT</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28" name="Google Shape;728;p51"/>
            <p:cNvSpPr txBox="1"/>
            <p:nvPr/>
          </p:nvSpPr>
          <p:spPr>
            <a:xfrm>
              <a:off x="4254970" y="3480054"/>
              <a:ext cx="1316386"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C00000"/>
                  </a:solidFill>
                  <a:latin typeface="Montserrat SemiBold"/>
                  <a:ea typeface="Montserrat SemiBold"/>
                  <a:cs typeface="Montserrat SemiBold"/>
                  <a:sym typeface="Montserrat SemiBold"/>
                </a:rPr>
                <a:t>Chaufferie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29" name="Google Shape;729;p51"/>
            <p:cNvSpPr txBox="1"/>
            <p:nvPr/>
          </p:nvSpPr>
          <p:spPr>
            <a:xfrm>
              <a:off x="3298557" y="2576478"/>
              <a:ext cx="739305"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70C0"/>
                  </a:solidFill>
                  <a:latin typeface="Montserrat SemiBold"/>
                  <a:ea typeface="Montserrat SemiBold"/>
                  <a:cs typeface="Montserrat SemiBold"/>
                  <a:sym typeface="Montserrat SemiBold"/>
                </a:rPr>
                <a:t>Froid</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0" name="Google Shape;730;p51"/>
            <p:cNvSpPr txBox="1"/>
            <p:nvPr/>
          </p:nvSpPr>
          <p:spPr>
            <a:xfrm>
              <a:off x="1859999" y="2560104"/>
              <a:ext cx="1055097"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70C0"/>
                  </a:solidFill>
                  <a:latin typeface="Montserrat SemiBold"/>
                  <a:ea typeface="Montserrat SemiBold"/>
                  <a:cs typeface="Montserrat SemiBold"/>
                  <a:sym typeface="Montserrat SemiBold"/>
                </a:rPr>
                <a:t>Réserve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1" name="Google Shape;731;p51"/>
            <p:cNvSpPr txBox="1"/>
            <p:nvPr/>
          </p:nvSpPr>
          <p:spPr>
            <a:xfrm>
              <a:off x="3192772" y="4264727"/>
              <a:ext cx="2206053"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B0F0"/>
                  </a:solidFill>
                  <a:latin typeface="Montserrat SemiBold"/>
                  <a:ea typeface="Montserrat SemiBold"/>
                  <a:cs typeface="Montserrat SemiBold"/>
                  <a:sym typeface="Montserrat SemiBold"/>
                </a:rPr>
                <a:t>Préparation froide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2" name="Google Shape;732;p51"/>
            <p:cNvSpPr txBox="1"/>
            <p:nvPr/>
          </p:nvSpPr>
          <p:spPr>
            <a:xfrm>
              <a:off x="1778542" y="3962313"/>
              <a:ext cx="1326004"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8EA21B"/>
                  </a:solidFill>
                  <a:latin typeface="Montserrat SemiBold"/>
                  <a:ea typeface="Montserrat SemiBold"/>
                  <a:cs typeface="Montserrat SemiBold"/>
                  <a:sym typeface="Montserrat SemiBold"/>
                </a:rPr>
                <a:t>Légumerie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3" name="Google Shape;733;p51"/>
            <p:cNvSpPr txBox="1"/>
            <p:nvPr/>
          </p:nvSpPr>
          <p:spPr>
            <a:xfrm>
              <a:off x="1876069" y="4923736"/>
              <a:ext cx="1023037"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Déchets</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4" name="Google Shape;734;p51"/>
            <p:cNvSpPr txBox="1"/>
            <p:nvPr/>
          </p:nvSpPr>
          <p:spPr>
            <a:xfrm>
              <a:off x="3482028" y="5909702"/>
              <a:ext cx="2340705" cy="292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FF0000"/>
                  </a:solidFill>
                  <a:latin typeface="Montserrat SemiBold"/>
                  <a:ea typeface="Montserrat SemiBold"/>
                  <a:cs typeface="Montserrat SemiBold"/>
                  <a:sym typeface="Montserrat SemiBold"/>
                </a:rPr>
                <a:t>Préparation chaude</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35" name="Google Shape;735;p51"/>
            <p:cNvSpPr/>
            <p:nvPr/>
          </p:nvSpPr>
          <p:spPr>
            <a:xfrm>
              <a:off x="5702023" y="2820640"/>
              <a:ext cx="968400" cy="1036708"/>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SILO</a:t>
              </a:r>
              <a:endParaRPr sz="2000" b="0" i="0" u="none" strike="noStrike" cap="none">
                <a:solidFill>
                  <a:srgbClr val="000000"/>
                </a:solidFill>
                <a:latin typeface="Montserrat SemiBold"/>
                <a:ea typeface="Montserrat SemiBold"/>
                <a:cs typeface="Montserrat SemiBold"/>
                <a:sym typeface="Montserrat SemiBold"/>
              </a:endParaRPr>
            </a:p>
          </p:txBody>
        </p:sp>
        <p:grpSp>
          <p:nvGrpSpPr>
            <p:cNvPr id="736" name="Google Shape;736;p51"/>
            <p:cNvGrpSpPr/>
            <p:nvPr/>
          </p:nvGrpSpPr>
          <p:grpSpPr>
            <a:xfrm>
              <a:off x="4234940" y="2392998"/>
              <a:ext cx="625771" cy="336699"/>
              <a:chOff x="4718980" y="2351453"/>
              <a:chExt cx="625771" cy="336699"/>
            </a:xfrm>
          </p:grpSpPr>
          <p:sp>
            <p:nvSpPr>
              <p:cNvPr id="737" name="Google Shape;737;p51"/>
              <p:cNvSpPr/>
              <p:nvPr/>
            </p:nvSpPr>
            <p:spPr>
              <a:xfrm>
                <a:off x="4878707" y="2364152"/>
                <a:ext cx="324000" cy="324000"/>
              </a:xfrm>
              <a:prstGeom prst="ellipse">
                <a:avLst/>
              </a:prstGeom>
              <a:solidFill>
                <a:schemeClr val="accent1"/>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Montserrat SemiBold"/>
                  <a:ea typeface="Montserrat SemiBold"/>
                  <a:cs typeface="Montserrat SemiBold"/>
                  <a:sym typeface="Montserrat SemiBold"/>
                </a:endParaRPr>
              </a:p>
            </p:txBody>
          </p:sp>
          <p:sp>
            <p:nvSpPr>
              <p:cNvPr id="738" name="Google Shape;738;p51"/>
              <p:cNvSpPr txBox="1"/>
              <p:nvPr/>
            </p:nvSpPr>
            <p:spPr>
              <a:xfrm>
                <a:off x="4718980" y="2351453"/>
                <a:ext cx="625771"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BM</a:t>
                </a:r>
                <a:endParaRPr sz="2000" b="0" i="0" u="none" strike="noStrike" cap="none">
                  <a:solidFill>
                    <a:srgbClr val="000000"/>
                  </a:solidFill>
                  <a:latin typeface="Montserrat SemiBold"/>
                  <a:ea typeface="Montserrat SemiBold"/>
                  <a:cs typeface="Montserrat SemiBold"/>
                  <a:sym typeface="Montserrat SemiBold"/>
                </a:endParaRPr>
              </a:p>
            </p:txBody>
          </p:sp>
        </p:grpSp>
        <p:cxnSp>
          <p:nvCxnSpPr>
            <p:cNvPr id="739" name="Google Shape;739;p51"/>
            <p:cNvCxnSpPr/>
            <p:nvPr/>
          </p:nvCxnSpPr>
          <p:spPr>
            <a:xfrm>
              <a:off x="5702023" y="3649516"/>
              <a:ext cx="968400" cy="0"/>
            </a:xfrm>
            <a:prstGeom prst="straightConnector1">
              <a:avLst/>
            </a:prstGeom>
            <a:noFill/>
            <a:ln w="28575" cap="flat" cmpd="sng">
              <a:solidFill>
                <a:srgbClr val="92D050"/>
              </a:solidFill>
              <a:prstDash val="solid"/>
              <a:miter lim="800000"/>
              <a:headEnd type="stealth" w="med" len="med"/>
              <a:tailEnd type="stealth" w="med" len="med"/>
            </a:ln>
          </p:spPr>
        </p:cxnSp>
        <p:sp>
          <p:nvSpPr>
            <p:cNvPr id="740" name="Google Shape;740;p51"/>
            <p:cNvSpPr txBox="1"/>
            <p:nvPr/>
          </p:nvSpPr>
          <p:spPr>
            <a:xfrm>
              <a:off x="6523703" y="3129161"/>
              <a:ext cx="758143"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2m</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41" name="Google Shape;741;p51"/>
            <p:cNvSpPr txBox="1"/>
            <p:nvPr/>
          </p:nvSpPr>
          <p:spPr>
            <a:xfrm>
              <a:off x="5906474" y="3882887"/>
              <a:ext cx="736564" cy="2925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92D050"/>
                  </a:solidFill>
                  <a:latin typeface="Montserrat SemiBold"/>
                  <a:ea typeface="Montserrat SemiBold"/>
                  <a:cs typeface="Montserrat SemiBold"/>
                  <a:sym typeface="Montserrat SemiBold"/>
                </a:rPr>
                <a:t>2m</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42" name="Google Shape;742;p51"/>
            <p:cNvSpPr/>
            <p:nvPr/>
          </p:nvSpPr>
          <p:spPr>
            <a:xfrm>
              <a:off x="3071662" y="3851709"/>
              <a:ext cx="2952329" cy="2702851"/>
            </a:xfrm>
            <a:custGeom>
              <a:avLst/>
              <a:gdLst/>
              <a:ahLst/>
              <a:cxnLst/>
              <a:rect l="l" t="t" r="r" b="b"/>
              <a:pathLst>
                <a:path w="2952329" h="2702851" extrusionOk="0">
                  <a:moveTo>
                    <a:pt x="0" y="13831"/>
                  </a:moveTo>
                  <a:lnTo>
                    <a:pt x="2466735" y="0"/>
                  </a:lnTo>
                  <a:lnTo>
                    <a:pt x="2466735" y="852615"/>
                  </a:lnTo>
                  <a:lnTo>
                    <a:pt x="2948649" y="840259"/>
                  </a:lnTo>
                  <a:cubicBezTo>
                    <a:pt x="2949876" y="1461123"/>
                    <a:pt x="2951102" y="2081987"/>
                    <a:pt x="2952329" y="2702851"/>
                  </a:cubicBezTo>
                  <a:lnTo>
                    <a:pt x="0" y="2702851"/>
                  </a:lnTo>
                  <a:lnTo>
                    <a:pt x="0" y="13831"/>
                  </a:lnTo>
                  <a:close/>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grpSp>
          <p:nvGrpSpPr>
            <p:cNvPr id="743" name="Google Shape;743;p51"/>
            <p:cNvGrpSpPr/>
            <p:nvPr/>
          </p:nvGrpSpPr>
          <p:grpSpPr>
            <a:xfrm>
              <a:off x="4864743" y="1671995"/>
              <a:ext cx="727200" cy="727200"/>
              <a:chOff x="5213165" y="1777674"/>
              <a:chExt cx="871200" cy="871200"/>
            </a:xfrm>
          </p:grpSpPr>
          <p:sp>
            <p:nvSpPr>
              <p:cNvPr id="744" name="Google Shape;744;p51"/>
              <p:cNvSpPr/>
              <p:nvPr/>
            </p:nvSpPr>
            <p:spPr>
              <a:xfrm>
                <a:off x="5213165" y="1777674"/>
                <a:ext cx="871200" cy="871200"/>
              </a:xfrm>
              <a:prstGeom prst="ellipse">
                <a:avLst/>
              </a:prstGeom>
              <a:solidFill>
                <a:srgbClr val="C00000"/>
              </a:solidFill>
              <a:ln w="19050" cap="flat" cmpd="sng">
                <a:solidFill>
                  <a:srgbClr val="5D5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Montserrat SemiBold"/>
                  <a:ea typeface="Montserrat SemiBold"/>
                  <a:cs typeface="Montserrat SemiBold"/>
                  <a:sym typeface="Montserrat SemiBold"/>
                </a:endParaRPr>
              </a:p>
            </p:txBody>
          </p:sp>
          <p:sp>
            <p:nvSpPr>
              <p:cNvPr id="745" name="Google Shape;745;p51"/>
              <p:cNvSpPr txBox="1"/>
              <p:nvPr/>
            </p:nvSpPr>
            <p:spPr>
              <a:xfrm>
                <a:off x="5335879" y="2020436"/>
                <a:ext cx="625771" cy="3504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Montserrat SemiBold"/>
                    <a:ea typeface="Montserrat SemiBold"/>
                    <a:cs typeface="Montserrat SemiBold"/>
                    <a:sym typeface="Montserrat SemiBold"/>
                  </a:rPr>
                  <a:t>BT</a:t>
                </a:r>
                <a:endParaRPr sz="2000" b="0" i="0" u="none" strike="noStrike" cap="none">
                  <a:solidFill>
                    <a:srgbClr val="000000"/>
                  </a:solidFill>
                  <a:latin typeface="Montserrat SemiBold"/>
                  <a:ea typeface="Montserrat SemiBold"/>
                  <a:cs typeface="Montserrat SemiBold"/>
                  <a:sym typeface="Montserrat SemiBold"/>
                </a:endParaRPr>
              </a:p>
            </p:txBody>
          </p:sp>
        </p:grpSp>
        <p:cxnSp>
          <p:nvCxnSpPr>
            <p:cNvPr id="746" name="Google Shape;746;p51"/>
            <p:cNvCxnSpPr/>
            <p:nvPr/>
          </p:nvCxnSpPr>
          <p:spPr>
            <a:xfrm>
              <a:off x="6528048" y="2820640"/>
              <a:ext cx="0" cy="968400"/>
            </a:xfrm>
            <a:prstGeom prst="straightConnector1">
              <a:avLst/>
            </a:prstGeom>
            <a:noFill/>
            <a:ln w="28575" cap="flat" cmpd="sng">
              <a:solidFill>
                <a:srgbClr val="92D050"/>
              </a:solidFill>
              <a:prstDash val="solid"/>
              <a:miter lim="800000"/>
              <a:headEnd type="stealth" w="med" len="med"/>
              <a:tailEnd type="stealth" w="med" len="med"/>
            </a:ln>
          </p:spPr>
        </p:cxnSp>
      </p:grpSp>
      <p:sp>
        <p:nvSpPr>
          <p:cNvPr id="747" name="Google Shape;747;p51"/>
          <p:cNvSpPr txBox="1"/>
          <p:nvPr/>
        </p:nvSpPr>
        <p:spPr>
          <a:xfrm>
            <a:off x="189695" y="1995779"/>
            <a:ext cx="4215498" cy="2274414"/>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200" b="1" i="0" u="sng" strike="noStrike" cap="none">
                <a:solidFill>
                  <a:schemeClr val="dk2"/>
                </a:solidFill>
                <a:latin typeface="Montserrat SemiBold"/>
                <a:ea typeface="Montserrat SemiBold"/>
                <a:cs typeface="Montserrat SemiBold"/>
                <a:sym typeface="Montserrat SemiBold"/>
              </a:rPr>
              <a:t>Scénario 1</a:t>
            </a:r>
            <a:endParaRPr/>
          </a:p>
          <a:p>
            <a:pPr marL="0" marR="0" lvl="0" indent="0" algn="l" rtl="0">
              <a:lnSpc>
                <a:spcPct val="100000"/>
              </a:lnSpc>
              <a:spcBef>
                <a:spcPts val="0"/>
              </a:spcBef>
              <a:spcAft>
                <a:spcPts val="0"/>
              </a:spcAft>
              <a:buClr>
                <a:srgbClr val="FFC000"/>
              </a:buClr>
              <a:buSzPts val="1600"/>
              <a:buFont typeface="Montserrat SemiBold"/>
              <a:buNone/>
            </a:pPr>
            <a:endParaRPr sz="22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BT : Ballon tampon</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BM : Bouteille de mélange</a:t>
            </a:r>
            <a:endParaRPr/>
          </a:p>
          <a:p>
            <a:pPr marL="0" marR="0" lvl="0" indent="0" algn="l" rtl="0">
              <a:lnSpc>
                <a:spcPct val="100000"/>
              </a:lnSpc>
              <a:spcBef>
                <a:spcPts val="0"/>
              </a:spcBef>
              <a:spcAft>
                <a:spcPts val="0"/>
              </a:spcAft>
              <a:buClr>
                <a:srgbClr val="FFC000"/>
              </a:buClr>
              <a:buSzPts val="1600"/>
              <a:buFont typeface="Montserrat SemiBold"/>
              <a:buNone/>
            </a:pPr>
            <a:r>
              <a:rPr lang="fr-FR" sz="2200" b="1" i="0" u="none" strike="noStrike" cap="none">
                <a:solidFill>
                  <a:schemeClr val="dk2"/>
                </a:solidFill>
                <a:latin typeface="Montserrat SemiBold"/>
                <a:ea typeface="Montserrat SemiBold"/>
                <a:cs typeface="Montserrat SemiBold"/>
                <a:sym typeface="Montserrat SemiBold"/>
              </a:rPr>
              <a:t>CH : chaudière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2">
          <a:extLst>
            <a:ext uri="{FF2B5EF4-FFF2-40B4-BE49-F238E27FC236}">
              <a16:creationId xmlns:a16="http://schemas.microsoft.com/office/drawing/2014/main" id="{D053ADDC-4CBF-A824-CAF0-C2C8DE4D0877}"/>
            </a:ext>
          </a:extLst>
        </p:cNvPr>
        <p:cNvGrpSpPr/>
        <p:nvPr/>
      </p:nvGrpSpPr>
      <p:grpSpPr>
        <a:xfrm>
          <a:off x="0" y="0"/>
          <a:ext cx="0" cy="0"/>
          <a:chOff x="0" y="0"/>
          <a:chExt cx="0" cy="0"/>
        </a:xfrm>
      </p:grpSpPr>
      <p:sp>
        <p:nvSpPr>
          <p:cNvPr id="763" name="Google Shape;763;p54">
            <a:extLst>
              <a:ext uri="{FF2B5EF4-FFF2-40B4-BE49-F238E27FC236}">
                <a16:creationId xmlns:a16="http://schemas.microsoft.com/office/drawing/2014/main" id="{4539985F-BE8F-D199-D0E8-FE765A7D3CF4}"/>
              </a:ext>
            </a:extLst>
          </p:cNvPr>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Solution de référence</a:t>
            </a:r>
            <a:endParaRPr/>
          </a:p>
        </p:txBody>
      </p:sp>
      <p:graphicFrame>
        <p:nvGraphicFramePr>
          <p:cNvPr id="764" name="Google Shape;764;p54">
            <a:extLst>
              <a:ext uri="{FF2B5EF4-FFF2-40B4-BE49-F238E27FC236}">
                <a16:creationId xmlns:a16="http://schemas.microsoft.com/office/drawing/2014/main" id="{33A0B820-A21A-D616-2E06-A06865229E58}"/>
              </a:ext>
            </a:extLst>
          </p:cNvPr>
          <p:cNvGraphicFramePr/>
          <p:nvPr/>
        </p:nvGraphicFramePr>
        <p:xfrm>
          <a:off x="5611966" y="2382252"/>
          <a:ext cx="8152175" cy="2935750"/>
        </p:xfrm>
        <a:graphic>
          <a:graphicData uri="http://schemas.openxmlformats.org/drawingml/2006/table">
            <a:tbl>
              <a:tblPr>
                <a:noFill/>
                <a:tableStyleId>{ED8D30B2-B404-404E-A8EC-81414F43EF3D}</a:tableStyleId>
              </a:tblPr>
              <a:tblGrid>
                <a:gridCol w="4221650">
                  <a:extLst>
                    <a:ext uri="{9D8B030D-6E8A-4147-A177-3AD203B41FA5}">
                      <a16:colId xmlns:a16="http://schemas.microsoft.com/office/drawing/2014/main" val="20000"/>
                    </a:ext>
                  </a:extLst>
                </a:gridCol>
                <a:gridCol w="3930525">
                  <a:extLst>
                    <a:ext uri="{9D8B030D-6E8A-4147-A177-3AD203B41FA5}">
                      <a16:colId xmlns:a16="http://schemas.microsoft.com/office/drawing/2014/main" val="20001"/>
                    </a:ext>
                  </a:extLst>
                </a:gridCol>
              </a:tblGrid>
              <a:tr h="372800">
                <a:tc>
                  <a:txBody>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Référence 1</a:t>
                      </a:r>
                      <a:endParaRPr sz="2400" u="none" strike="noStrike" cap="none">
                        <a:latin typeface="Montserrat SemiBold"/>
                        <a:ea typeface="Montserrat SemiBold"/>
                        <a:cs typeface="Montserrat SemiBold"/>
                        <a:sym typeface="Montserrat SemiBold"/>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Montant € TTC</a:t>
                      </a:r>
                      <a:endParaRPr sz="2000" b="1" i="0" u="none" strike="noStrike" cap="none">
                        <a:solidFill>
                          <a:srgbClr val="000000"/>
                        </a:solidFill>
                        <a:latin typeface="Montserrat SemiBold"/>
                        <a:ea typeface="Montserrat SemiBold"/>
                        <a:cs typeface="Montserrat SemiBold"/>
                        <a:sym typeface="Montserrat SemiBold"/>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681250">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Total investissement</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1"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81250">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Aide à la production d'énergie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1"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81250">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Aide Réseau de chaleur</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1"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19200">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investissement aide déduite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1"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a:t>
                      </a:r>
                      <a:r>
                        <a:rPr lang="fr-FR" sz="1800" b="1" i="0" u="none" strike="noStrike" cap="none">
                          <a:solidFill>
                            <a:srgbClr val="000000"/>
                          </a:solidFill>
                          <a:latin typeface="Montserrat SemiBold"/>
                          <a:ea typeface="Montserrat SemiBold"/>
                          <a:cs typeface="Montserrat SemiBold"/>
                          <a:sym typeface="Montserrat SemiBold"/>
                        </a:rPr>
                        <a: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4"/>
                  </a:ext>
                </a:extLst>
              </a:tr>
            </a:tbl>
          </a:graphicData>
        </a:graphic>
      </p:graphicFrame>
      <p:graphicFrame>
        <p:nvGraphicFramePr>
          <p:cNvPr id="765" name="Google Shape;765;p54">
            <a:extLst>
              <a:ext uri="{FF2B5EF4-FFF2-40B4-BE49-F238E27FC236}">
                <a16:creationId xmlns:a16="http://schemas.microsoft.com/office/drawing/2014/main" id="{5D78E660-E976-DDB9-D95D-633619AEA8F8}"/>
              </a:ext>
            </a:extLst>
          </p:cNvPr>
          <p:cNvGraphicFramePr/>
          <p:nvPr/>
        </p:nvGraphicFramePr>
        <p:xfrm>
          <a:off x="5611966" y="5439783"/>
          <a:ext cx="8152175" cy="3835200"/>
        </p:xfrm>
        <a:graphic>
          <a:graphicData uri="http://schemas.openxmlformats.org/drawingml/2006/table">
            <a:tbl>
              <a:tblPr>
                <a:noFill/>
                <a:tableStyleId>{ED8D30B2-B404-404E-A8EC-81414F43EF3D}</a:tableStyleId>
              </a:tblPr>
              <a:tblGrid>
                <a:gridCol w="4221650">
                  <a:extLst>
                    <a:ext uri="{9D8B030D-6E8A-4147-A177-3AD203B41FA5}">
                      <a16:colId xmlns:a16="http://schemas.microsoft.com/office/drawing/2014/main" val="20000"/>
                    </a:ext>
                  </a:extLst>
                </a:gridCol>
                <a:gridCol w="3930525">
                  <a:extLst>
                    <a:ext uri="{9D8B030D-6E8A-4147-A177-3AD203B41FA5}">
                      <a16:colId xmlns:a16="http://schemas.microsoft.com/office/drawing/2014/main" val="20001"/>
                    </a:ext>
                  </a:extLst>
                </a:gridCol>
              </a:tblGrid>
              <a:tr h="254000">
                <a:tc>
                  <a:txBody>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Référence 1</a:t>
                      </a:r>
                      <a:endParaRPr sz="24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FR" sz="2000" b="1" i="0" u="none" strike="noStrike" cap="none">
                          <a:solidFill>
                            <a:srgbClr val="000000"/>
                          </a:solidFill>
                          <a:latin typeface="Montserrat SemiBold"/>
                          <a:ea typeface="Montserrat SemiBold"/>
                          <a:cs typeface="Montserrat SemiBold"/>
                          <a:sym typeface="Montserrat SemiBold"/>
                        </a:rPr>
                        <a:t>Montant € TTC</a:t>
                      </a:r>
                      <a:endParaRPr sz="24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65525">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P1 – énergie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P2 - maintenance et électricité</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P3 - gros entretien</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coût de fonctionnement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a:t>
                      </a:r>
                      <a:r>
                        <a:rPr lang="fr-FR" sz="1800" b="1" i="0" u="none" strike="noStrike" cap="none">
                          <a:solidFill>
                            <a:srgbClr val="000000"/>
                          </a:solidFill>
                          <a:latin typeface="Montserrat SemiBold"/>
                          <a:ea typeface="Montserrat SemiBold"/>
                          <a:cs typeface="Montserrat SemiBold"/>
                          <a:sym typeface="Montserrat SemiBold"/>
                        </a:rPr>
                        <a: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P4 - amortissements</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12975">
                <a:tc>
                  <a:txBody>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fonctionnement et amortissement</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a:t>
                      </a:r>
                      <a:r>
                        <a:rPr lang="fr-FR" sz="1800" b="1" i="0" u="none" strike="noStrike" cap="none">
                          <a:solidFill>
                            <a:srgbClr val="000000"/>
                          </a:solidFill>
                          <a:latin typeface="Montserrat SemiBold"/>
                          <a:ea typeface="Montserrat SemiBold"/>
                          <a:cs typeface="Montserrat SemiBold"/>
                          <a:sym typeface="Montserrat SemiBold"/>
                        </a:rPr>
                        <a: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95581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9">
          <a:extLst>
            <a:ext uri="{FF2B5EF4-FFF2-40B4-BE49-F238E27FC236}">
              <a16:creationId xmlns:a16="http://schemas.microsoft.com/office/drawing/2014/main" id="{98C61C0A-52EE-1186-9827-CDD769FF28E6}"/>
            </a:ext>
          </a:extLst>
        </p:cNvPr>
        <p:cNvGrpSpPr/>
        <p:nvPr/>
      </p:nvGrpSpPr>
      <p:grpSpPr>
        <a:xfrm>
          <a:off x="0" y="0"/>
          <a:ext cx="0" cy="0"/>
          <a:chOff x="0" y="0"/>
          <a:chExt cx="0" cy="0"/>
        </a:xfrm>
      </p:grpSpPr>
      <p:sp>
        <p:nvSpPr>
          <p:cNvPr id="770" name="Google Shape;770;p55">
            <a:extLst>
              <a:ext uri="{FF2B5EF4-FFF2-40B4-BE49-F238E27FC236}">
                <a16:creationId xmlns:a16="http://schemas.microsoft.com/office/drawing/2014/main" id="{43372978-D4AB-175B-660E-98AAD39A56B1}"/>
              </a:ext>
            </a:extLst>
          </p:cNvPr>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dirty="0"/>
              <a:t>Analyse économique : Solution bois granulé</a:t>
            </a:r>
            <a:endParaRPr dirty="0"/>
          </a:p>
        </p:txBody>
      </p:sp>
      <p:sp>
        <p:nvSpPr>
          <p:cNvPr id="771" name="Google Shape;771;p55">
            <a:extLst>
              <a:ext uri="{FF2B5EF4-FFF2-40B4-BE49-F238E27FC236}">
                <a16:creationId xmlns:a16="http://schemas.microsoft.com/office/drawing/2014/main" id="{A0B3D0D9-B341-F1F4-8B55-1F6C03E2F305}"/>
              </a:ext>
            </a:extLst>
          </p:cNvPr>
          <p:cNvSpPr txBox="1"/>
          <p:nvPr/>
        </p:nvSpPr>
        <p:spPr>
          <a:xfrm>
            <a:off x="264696" y="8329174"/>
            <a:ext cx="17782672" cy="1957826"/>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fontScale="70000" lnSpcReduction="20000"/>
          </a:bodyPr>
          <a:lstStyle/>
          <a:p>
            <a:pPr marL="0" marR="0" lvl="0" indent="0" algn="l" rtl="0">
              <a:lnSpc>
                <a:spcPct val="100000"/>
              </a:lnSpc>
              <a:spcBef>
                <a:spcPts val="0"/>
              </a:spcBef>
              <a:spcAft>
                <a:spcPts val="0"/>
              </a:spcAft>
              <a:buClr>
                <a:srgbClr val="FFC000"/>
              </a:buClr>
              <a:buSzPct val="95238"/>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L’aide à la production d’énergie correspond à un forfait.</a:t>
            </a:r>
            <a:r>
              <a:rPr lang="fr-FR" sz="2400" b="1" i="0" u="none" strike="noStrike" cap="none">
                <a:solidFill>
                  <a:schemeClr val="dk1"/>
                </a:solidFill>
                <a:latin typeface="Montserrat SemiBold"/>
                <a:ea typeface="Montserrat SemiBold"/>
                <a:cs typeface="Montserrat SemiBold"/>
                <a:sym typeface="Montserrat SemiBold"/>
              </a:rPr>
              <a:t> de [calcul de l’aide FC selon production EnRth]. </a:t>
            </a:r>
            <a:r>
              <a:rPr lang="fr-FR" sz="2400" b="1" i="0" u="none" strike="noStrike" cap="none">
                <a:solidFill>
                  <a:schemeClr val="dk2"/>
                </a:solidFill>
                <a:latin typeface="Montserrat SemiBold"/>
                <a:ea typeface="Montserrat SemiBold"/>
                <a:cs typeface="Montserrat SemiBold"/>
                <a:sym typeface="Montserrat SemiBold"/>
              </a:rPr>
              <a:t> Cette aide est gérée par la Région via un « CCRb » contractualisé avec l’ADEME pour 3 ans ( 2025-27).</a:t>
            </a:r>
            <a:endParaRPr/>
          </a:p>
          <a:p>
            <a:pPr marL="0" marR="0" lvl="0" indent="0" algn="l" rtl="0">
              <a:lnSpc>
                <a:spcPct val="100000"/>
              </a:lnSpc>
              <a:spcBef>
                <a:spcPts val="0"/>
              </a:spcBef>
              <a:spcAft>
                <a:spcPts val="0"/>
              </a:spcAft>
              <a:buClr>
                <a:srgbClr val="FFC000"/>
              </a:buClr>
              <a:buSzPct val="95238"/>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ct val="95238"/>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L’aide CEE est bonifiée d’un multiplicateur </a:t>
            </a:r>
            <a:r>
              <a:rPr lang="fr-FR" sz="2400" b="1" i="0" u="none" strike="noStrike" cap="none">
                <a:solidFill>
                  <a:schemeClr val="dk1"/>
                </a:solidFill>
                <a:latin typeface="Montserrat SemiBold"/>
                <a:ea typeface="Montserrat SemiBold"/>
                <a:cs typeface="Montserrat SemiBold"/>
                <a:sym typeface="Montserrat SemiBold"/>
              </a:rPr>
              <a:t>[X] </a:t>
            </a:r>
            <a:r>
              <a:rPr lang="fr-FR" sz="2400" b="1" i="0" u="none" strike="noStrike" cap="none">
                <a:solidFill>
                  <a:schemeClr val="dk2"/>
                </a:solidFill>
                <a:latin typeface="Montserrat SemiBold"/>
                <a:ea typeface="Montserrat SemiBold"/>
                <a:cs typeface="Montserrat SemiBold"/>
                <a:sym typeface="Montserrat SemiBold"/>
              </a:rPr>
              <a:t>dans le cas du changement d’une chaudière </a:t>
            </a:r>
            <a:r>
              <a:rPr lang="fr-FR" sz="2400" b="1" i="0" u="none" strike="noStrike" cap="none">
                <a:solidFill>
                  <a:schemeClr val="dk1"/>
                </a:solidFill>
                <a:latin typeface="Montserrat SemiBold"/>
                <a:ea typeface="Montserrat SemiBold"/>
                <a:cs typeface="Montserrat SemiBold"/>
                <a:sym typeface="Montserrat SemiBold"/>
              </a:rPr>
              <a:t>[Gaz, fioul, charbon] </a:t>
            </a:r>
            <a:r>
              <a:rPr lang="fr-FR" sz="2400" b="1" i="0" u="none" strike="noStrike" cap="none">
                <a:solidFill>
                  <a:schemeClr val="dk2"/>
                </a:solidFill>
                <a:latin typeface="Montserrat SemiBold"/>
                <a:ea typeface="Montserrat SemiBold"/>
                <a:cs typeface="Montserrat SemiBold"/>
                <a:sym typeface="Montserrat SemiBold"/>
              </a:rPr>
              <a:t>pour les opérations engagées jusqu’au 31/12/2026 et achevées au plus tard le 31/12/2027. </a:t>
            </a:r>
            <a:endParaRPr/>
          </a:p>
          <a:p>
            <a:pPr marL="0" marR="0" lvl="0" indent="0" algn="l" rtl="0">
              <a:lnSpc>
                <a:spcPct val="100000"/>
              </a:lnSpc>
              <a:spcBef>
                <a:spcPts val="0"/>
              </a:spcBef>
              <a:spcAft>
                <a:spcPts val="0"/>
              </a:spcAft>
              <a:buClr>
                <a:srgbClr val="FFC000"/>
              </a:buClr>
              <a:buSzPct val="95238"/>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ct val="95238"/>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L’aide est plafonnée à </a:t>
            </a:r>
            <a:r>
              <a:rPr lang="fr-FR" sz="2400" b="1" i="0" u="none" strike="noStrike" cap="none">
                <a:solidFill>
                  <a:schemeClr val="dk1"/>
                </a:solidFill>
                <a:latin typeface="Montserrat SemiBold"/>
                <a:ea typeface="Montserrat SemiBold"/>
                <a:cs typeface="Montserrat SemiBold"/>
                <a:sym typeface="Montserrat SemiBold"/>
              </a:rPr>
              <a:t>[XX] </a:t>
            </a:r>
            <a:r>
              <a:rPr lang="fr-FR" sz="2400" b="1" i="0" u="none" strike="noStrike" cap="none">
                <a:solidFill>
                  <a:schemeClr val="dk2"/>
                </a:solidFill>
                <a:latin typeface="Montserrat SemiBold"/>
                <a:ea typeface="Montserrat SemiBold"/>
                <a:cs typeface="Montserrat SemiBold"/>
                <a:sym typeface="Montserrat SemiBold"/>
              </a:rPr>
              <a:t>% de l’investissement ( plafond « petite entreprise» +15% si 100% EnR, maximum 65%)</a:t>
            </a:r>
            <a:endParaRPr/>
          </a:p>
        </p:txBody>
      </p:sp>
      <p:graphicFrame>
        <p:nvGraphicFramePr>
          <p:cNvPr id="772" name="Google Shape;772;p55">
            <a:extLst>
              <a:ext uri="{FF2B5EF4-FFF2-40B4-BE49-F238E27FC236}">
                <a16:creationId xmlns:a16="http://schemas.microsoft.com/office/drawing/2014/main" id="{74F30377-F3A9-9CA3-195B-0146BD92577F}"/>
              </a:ext>
            </a:extLst>
          </p:cNvPr>
          <p:cNvGraphicFramePr/>
          <p:nvPr/>
        </p:nvGraphicFramePr>
        <p:xfrm>
          <a:off x="529575" y="1818883"/>
          <a:ext cx="9432575" cy="6434350"/>
        </p:xfrm>
        <a:graphic>
          <a:graphicData uri="http://schemas.openxmlformats.org/drawingml/2006/table">
            <a:tbl>
              <a:tblPr>
                <a:noFill/>
                <a:tableStyleId>{ED8D30B2-B404-404E-A8EC-81414F43EF3D}</a:tableStyleId>
              </a:tblPr>
              <a:tblGrid>
                <a:gridCol w="4884725">
                  <a:extLst>
                    <a:ext uri="{9D8B030D-6E8A-4147-A177-3AD203B41FA5}">
                      <a16:colId xmlns:a16="http://schemas.microsoft.com/office/drawing/2014/main" val="20000"/>
                    </a:ext>
                  </a:extLst>
                </a:gridCol>
                <a:gridCol w="4547850">
                  <a:extLst>
                    <a:ext uri="{9D8B030D-6E8A-4147-A177-3AD203B41FA5}">
                      <a16:colId xmlns:a16="http://schemas.microsoft.com/office/drawing/2014/main" val="20001"/>
                    </a:ext>
                  </a:extLst>
                </a:gridCol>
              </a:tblGrid>
              <a:tr h="504025">
                <a:tc>
                  <a:txBody>
                    <a:bodyPr/>
                    <a:lstStyle/>
                    <a:p>
                      <a:pPr marL="0" marR="0" lvl="0" indent="0" algn="l" rtl="0">
                        <a:lnSpc>
                          <a:spcPct val="100000"/>
                        </a:lnSpc>
                        <a:spcBef>
                          <a:spcPts val="0"/>
                        </a:spcBef>
                        <a:spcAft>
                          <a:spcPts val="0"/>
                        </a:spcAft>
                        <a:buClr>
                          <a:srgbClr val="000000"/>
                        </a:buClr>
                        <a:buSzPts val="1200"/>
                        <a:buFont typeface="Arial"/>
                        <a:buNone/>
                      </a:pPr>
                      <a:endParaRPr sz="24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FR" sz="2000" b="1" i="0" u="none" strike="noStrike" cap="none">
                          <a:solidFill>
                            <a:srgbClr val="000000"/>
                          </a:solidFill>
                          <a:latin typeface="Montserrat SemiBold"/>
                          <a:ea typeface="Montserrat SemiBold"/>
                          <a:cs typeface="Montserrat SemiBold"/>
                          <a:sym typeface="Montserrat SemiBold"/>
                        </a:rPr>
                        <a:t>Montant € HT</a:t>
                      </a:r>
                      <a:endParaRPr sz="2000" b="1"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48025">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Investissement </a:t>
                      </a:r>
                      <a:r>
                        <a:rPr lang="fr-FR" sz="1600" b="1" i="0" u="none" strike="noStrike" cap="none">
                          <a:solidFill>
                            <a:srgbClr val="000000"/>
                          </a:solidFill>
                          <a:latin typeface="Montserrat SemiBold"/>
                          <a:ea typeface="Montserrat SemiBold"/>
                          <a:cs typeface="Montserrat SemiBold"/>
                          <a:sym typeface="Montserrat SemiBold"/>
                        </a:rPr>
                        <a:t>chaufferie bois et appoint</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8025">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Investissement  silo, VRD, génie civil</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Investissement  réseau et tranchées</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Investissement sous stations</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Ingénierie (12 %)</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Total investissement</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Aide à la production d'énergie</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751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Aide Réseau de chaleur</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[xxxx] 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32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Aide CEE valorisable</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527200">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Total investissement aide déduite</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a:t>
                      </a:r>
                      <a:r>
                        <a:rPr lang="fr-FR" sz="1600" b="1" i="0" u="none" strike="noStrike" cap="none">
                          <a:solidFill>
                            <a:srgbClr val="000000"/>
                          </a:solidFill>
                          <a:latin typeface="Montserrat SemiBold"/>
                          <a:ea typeface="Montserrat SemiBold"/>
                          <a:cs typeface="Montserrat SemiBold"/>
                          <a:sym typeface="Montserrat SemiBold"/>
                        </a:rPr>
                        <a:t>k€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10"/>
                  </a:ext>
                </a:extLst>
              </a:tr>
              <a:tr h="559175">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 aide total sur l'investissement</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a:t>
                      </a:r>
                      <a:endParaRPr sz="2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448025">
                <a:tc>
                  <a:txBody>
                    <a:bodyPr/>
                    <a:lstStyle/>
                    <a:p>
                      <a:pPr marL="84138" marR="0" lvl="1" indent="0" algn="l"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Surcout d’investissement / solution de référence</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600" b="0" i="0" u="none" strike="noStrike" cap="none">
                          <a:solidFill>
                            <a:srgbClr val="000000"/>
                          </a:solidFill>
                          <a:latin typeface="Montserrat SemiBold"/>
                          <a:ea typeface="Montserrat SemiBold"/>
                          <a:cs typeface="Montserrat SemiBold"/>
                          <a:sym typeface="Montserrat SemiBold"/>
                        </a:rPr>
                        <a:t>[xxxx] k€</a:t>
                      </a:r>
                      <a:endParaRPr sz="1600" b="0" i="0" u="none" strike="noStrike" cap="none">
                        <a:solidFill>
                          <a:srgbClr val="000000"/>
                        </a:solidFill>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aphicFrame>
        <p:nvGraphicFramePr>
          <p:cNvPr id="773" name="Google Shape;773;p55">
            <a:extLst>
              <a:ext uri="{FF2B5EF4-FFF2-40B4-BE49-F238E27FC236}">
                <a16:creationId xmlns:a16="http://schemas.microsoft.com/office/drawing/2014/main" id="{564C21F7-2A21-B03E-C006-1998EA44E271}"/>
              </a:ext>
            </a:extLst>
          </p:cNvPr>
          <p:cNvGraphicFramePr/>
          <p:nvPr/>
        </p:nvGraphicFramePr>
        <p:xfrm>
          <a:off x="10427527" y="1843333"/>
          <a:ext cx="7330900" cy="6317380"/>
        </p:xfrm>
        <a:graphic>
          <a:graphicData uri="http://schemas.openxmlformats.org/drawingml/2006/table">
            <a:tbl>
              <a:tblPr>
                <a:noFill/>
                <a:tableStyleId>{ED8D30B2-B404-404E-A8EC-81414F43EF3D}</a:tableStyleId>
              </a:tblPr>
              <a:tblGrid>
                <a:gridCol w="3796350">
                  <a:extLst>
                    <a:ext uri="{9D8B030D-6E8A-4147-A177-3AD203B41FA5}">
                      <a16:colId xmlns:a16="http://schemas.microsoft.com/office/drawing/2014/main" val="20000"/>
                    </a:ext>
                  </a:extLst>
                </a:gridCol>
                <a:gridCol w="3534550">
                  <a:extLst>
                    <a:ext uri="{9D8B030D-6E8A-4147-A177-3AD203B41FA5}">
                      <a16:colId xmlns:a16="http://schemas.microsoft.com/office/drawing/2014/main" val="20001"/>
                    </a:ext>
                  </a:extLst>
                </a:gridCol>
              </a:tblGrid>
              <a:tr h="418350">
                <a:tc>
                  <a:txBody>
                    <a:bodyPr/>
                    <a:lstStyle/>
                    <a:p>
                      <a:pPr marL="0" marR="0" lvl="0" indent="0" algn="l" rtl="0">
                        <a:lnSpc>
                          <a:spcPct val="100000"/>
                        </a:lnSpc>
                        <a:spcBef>
                          <a:spcPts val="0"/>
                        </a:spcBef>
                        <a:spcAft>
                          <a:spcPts val="0"/>
                        </a:spcAft>
                        <a:buClr>
                          <a:srgbClr val="000000"/>
                        </a:buClr>
                        <a:buSzPts val="1000"/>
                        <a:buFont typeface="Arial"/>
                        <a:buNone/>
                      </a:pPr>
                      <a:endParaRPr sz="1800" b="0" i="0" u="none" strike="noStrike" cap="none">
                        <a:solidFill>
                          <a:srgbClr val="000000"/>
                        </a:solidFill>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FR" sz="2800" b="1" i="0" u="none" strike="noStrike" cap="none">
                          <a:solidFill>
                            <a:srgbClr val="000000"/>
                          </a:solidFill>
                          <a:latin typeface="Montserrat SemiBold"/>
                          <a:ea typeface="Montserrat SemiBold"/>
                          <a:cs typeface="Montserrat SemiBold"/>
                          <a:sym typeface="Montserrat SemiBold"/>
                        </a:rPr>
                        <a:t>Montant € HT</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4210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P1 - énergie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P2 - maintenance et électricité</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P3 - gros entretien</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coût de fonctionnement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P4 - amortissements</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[xxxx] k€</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Total fonctionnement et amortissement</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                                                      [xxx] € </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6"/>
                  </a:ext>
                </a:extLst>
              </a:tr>
              <a:tr h="44210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 </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 </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Economie de fonctionnement / solution de référence année 1</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1" i="0" u="none" strike="noStrike" cap="none">
                          <a:solidFill>
                            <a:srgbClr val="000000"/>
                          </a:solidFill>
                          <a:latin typeface="Montserrat SemiBold"/>
                          <a:ea typeface="Montserrat SemiBold"/>
                          <a:cs typeface="Montserrat SemiBold"/>
                          <a:sym typeface="Montserrat SemiBold"/>
                        </a:rPr>
                        <a:t>                                                      [xxx] € </a:t>
                      </a:r>
                      <a:endParaRPr sz="18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8"/>
                  </a:ext>
                </a:extLst>
              </a:tr>
              <a:tr h="697250">
                <a:tc>
                  <a:txBody>
                    <a:bodyPr/>
                    <a:lstStyle/>
                    <a:p>
                      <a:pPr marL="457200" marR="0" lvl="1" indent="0" algn="l"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Economie cumulée sur 15 ans (inflation comprise)</a:t>
                      </a:r>
                      <a:endParaRPr sz="3200" u="none" strike="noStrike" cap="none">
                        <a:latin typeface="Montserrat SemiBold"/>
                        <a:ea typeface="Montserrat SemiBold"/>
                        <a:cs typeface="Montserrat SemiBold"/>
                        <a:sym typeface="Montserrat SemiBol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fr-FR" sz="1800" b="0" i="0" u="none" strike="noStrike" cap="none">
                          <a:solidFill>
                            <a:srgbClr val="000000"/>
                          </a:solidFill>
                          <a:latin typeface="Montserrat SemiBold"/>
                          <a:ea typeface="Montserrat SemiBold"/>
                          <a:cs typeface="Montserrat SemiBold"/>
                          <a:sym typeface="Montserrat SemiBold"/>
                        </a:rPr>
                        <a:t>                                                      [xxxx] k€ </a:t>
                      </a:r>
                      <a:endParaRPr sz="3200" u="none" strike="noStrike" cap="none">
                        <a:latin typeface="Montserrat SemiBold"/>
                        <a:ea typeface="Montserrat SemiBold"/>
                        <a:cs typeface="Montserrat SemiBold"/>
                        <a:sym typeface="Montserrat SemiBold"/>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077382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7">
          <a:extLst>
            <a:ext uri="{FF2B5EF4-FFF2-40B4-BE49-F238E27FC236}">
              <a16:creationId xmlns:a16="http://schemas.microsoft.com/office/drawing/2014/main" id="{B4A6D87F-07FB-99BA-09C1-39DD7A159702}"/>
            </a:ext>
          </a:extLst>
        </p:cNvPr>
        <p:cNvGrpSpPr/>
        <p:nvPr/>
      </p:nvGrpSpPr>
      <p:grpSpPr>
        <a:xfrm>
          <a:off x="0" y="0"/>
          <a:ext cx="0" cy="0"/>
          <a:chOff x="0" y="0"/>
          <a:chExt cx="0" cy="0"/>
        </a:xfrm>
      </p:grpSpPr>
      <p:graphicFrame>
        <p:nvGraphicFramePr>
          <p:cNvPr id="778" name="Google Shape;778;p56" descr="Chart 1">
            <a:extLst>
              <a:ext uri="{FF2B5EF4-FFF2-40B4-BE49-F238E27FC236}">
                <a16:creationId xmlns:a16="http://schemas.microsoft.com/office/drawing/2014/main" id="{AAD5206A-DBF2-4F0E-BEB4-83F996B8EBBE}"/>
              </a:ext>
            </a:extLst>
          </p:cNvPr>
          <p:cNvGraphicFramePr/>
          <p:nvPr/>
        </p:nvGraphicFramePr>
        <p:xfrm>
          <a:off x="443756" y="2107765"/>
          <a:ext cx="9709894" cy="7469433"/>
        </p:xfrm>
        <a:graphic>
          <a:graphicData uri="http://schemas.openxmlformats.org/drawingml/2006/chart">
            <c:chart xmlns:c="http://schemas.openxmlformats.org/drawingml/2006/chart" xmlns:r="http://schemas.openxmlformats.org/officeDocument/2006/relationships" r:id="rId3"/>
          </a:graphicData>
        </a:graphic>
      </p:graphicFrame>
      <p:sp>
        <p:nvSpPr>
          <p:cNvPr id="779" name="Google Shape;779;p56">
            <a:extLst>
              <a:ext uri="{FF2B5EF4-FFF2-40B4-BE49-F238E27FC236}">
                <a16:creationId xmlns:a16="http://schemas.microsoft.com/office/drawing/2014/main" id="{C4ED8E3A-A20B-28E4-ADE7-967EFBA3D1C4}"/>
              </a:ext>
            </a:extLst>
          </p:cNvPr>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Comparaison des solutions</a:t>
            </a:r>
            <a:endParaRPr/>
          </a:p>
        </p:txBody>
      </p:sp>
      <p:sp>
        <p:nvSpPr>
          <p:cNvPr id="780" name="Google Shape;780;p56">
            <a:extLst>
              <a:ext uri="{FF2B5EF4-FFF2-40B4-BE49-F238E27FC236}">
                <a16:creationId xmlns:a16="http://schemas.microsoft.com/office/drawing/2014/main" id="{DD79F8AD-3A69-43CB-AD58-B8C3B1C9AA5C}"/>
              </a:ext>
            </a:extLst>
          </p:cNvPr>
          <p:cNvSpPr txBox="1"/>
          <p:nvPr/>
        </p:nvSpPr>
        <p:spPr>
          <a:xfrm>
            <a:off x="4769235" y="4182868"/>
            <a:ext cx="236517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a:solidFill>
                  <a:schemeClr val="dk1"/>
                </a:solidFill>
                <a:latin typeface="Montserrat SemiBold"/>
                <a:ea typeface="Montserrat SemiBold"/>
                <a:cs typeface="Montserrat SemiBold"/>
                <a:sym typeface="Montserrat SemiBold"/>
              </a:rPr>
              <a:t>[XX] €/MWh</a:t>
            </a:r>
            <a:endParaRPr sz="2400" b="1" i="0" u="none" strike="noStrike" cap="none">
              <a:solidFill>
                <a:srgbClr val="000000"/>
              </a:solidFill>
              <a:latin typeface="Montserrat SemiBold"/>
              <a:ea typeface="Montserrat SemiBold"/>
              <a:cs typeface="Montserrat SemiBold"/>
              <a:sym typeface="Montserrat SemiBold"/>
            </a:endParaRPr>
          </a:p>
        </p:txBody>
      </p:sp>
      <p:sp>
        <p:nvSpPr>
          <p:cNvPr id="781" name="Google Shape;781;p56">
            <a:extLst>
              <a:ext uri="{FF2B5EF4-FFF2-40B4-BE49-F238E27FC236}">
                <a16:creationId xmlns:a16="http://schemas.microsoft.com/office/drawing/2014/main" id="{0F1E120C-1CDC-D12F-E3EC-6CD3420FBF33}"/>
              </a:ext>
            </a:extLst>
          </p:cNvPr>
          <p:cNvSpPr txBox="1"/>
          <p:nvPr/>
        </p:nvSpPr>
        <p:spPr>
          <a:xfrm>
            <a:off x="1521229" y="3332789"/>
            <a:ext cx="236517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2000" b="1" i="0" u="none" strike="noStrike" cap="none">
                <a:solidFill>
                  <a:schemeClr val="dk1"/>
                </a:solidFill>
                <a:latin typeface="Montserrat SemiBold"/>
                <a:ea typeface="Montserrat SemiBold"/>
                <a:cs typeface="Montserrat SemiBold"/>
                <a:sym typeface="Montserrat SemiBold"/>
              </a:rPr>
              <a:t>[XX] €/MWh</a:t>
            </a:r>
            <a:endParaRPr sz="2400" b="1" i="0" u="none" strike="noStrike" cap="none">
              <a:solidFill>
                <a:srgbClr val="000000"/>
              </a:solidFill>
              <a:latin typeface="Montserrat SemiBold"/>
              <a:ea typeface="Montserrat SemiBold"/>
              <a:cs typeface="Montserrat SemiBold"/>
              <a:sym typeface="Montserrat SemiBold"/>
            </a:endParaRPr>
          </a:p>
        </p:txBody>
      </p:sp>
      <p:cxnSp>
        <p:nvCxnSpPr>
          <p:cNvPr id="782" name="Google Shape;782;p56">
            <a:extLst>
              <a:ext uri="{FF2B5EF4-FFF2-40B4-BE49-F238E27FC236}">
                <a16:creationId xmlns:a16="http://schemas.microsoft.com/office/drawing/2014/main" id="{FCC546A9-6908-AEE5-A46A-93065A382A5E}"/>
              </a:ext>
            </a:extLst>
          </p:cNvPr>
          <p:cNvCxnSpPr/>
          <p:nvPr/>
        </p:nvCxnSpPr>
        <p:spPr>
          <a:xfrm>
            <a:off x="3389833" y="6814868"/>
            <a:ext cx="0" cy="2224752"/>
          </a:xfrm>
          <a:prstGeom prst="straightConnector1">
            <a:avLst/>
          </a:prstGeom>
          <a:noFill/>
          <a:ln w="57150" cap="flat" cmpd="sng">
            <a:solidFill>
              <a:schemeClr val="accent6"/>
            </a:solidFill>
            <a:prstDash val="solid"/>
            <a:miter lim="800000"/>
            <a:headEnd type="triangle" w="med" len="med"/>
            <a:tailEnd type="triangle" w="med" len="med"/>
          </a:ln>
        </p:spPr>
      </p:cxnSp>
      <p:cxnSp>
        <p:nvCxnSpPr>
          <p:cNvPr id="783" name="Google Shape;783;p56">
            <a:extLst>
              <a:ext uri="{FF2B5EF4-FFF2-40B4-BE49-F238E27FC236}">
                <a16:creationId xmlns:a16="http://schemas.microsoft.com/office/drawing/2014/main" id="{6D0B5C95-D658-77FB-35F4-0CDD6CF1FCB5}"/>
              </a:ext>
            </a:extLst>
          </p:cNvPr>
          <p:cNvCxnSpPr/>
          <p:nvPr/>
        </p:nvCxnSpPr>
        <p:spPr>
          <a:xfrm>
            <a:off x="4562202" y="5758020"/>
            <a:ext cx="0" cy="3152635"/>
          </a:xfrm>
          <a:prstGeom prst="straightConnector1">
            <a:avLst/>
          </a:prstGeom>
          <a:noFill/>
          <a:ln w="57150" cap="flat" cmpd="sng">
            <a:solidFill>
              <a:schemeClr val="accent6"/>
            </a:solidFill>
            <a:prstDash val="solid"/>
            <a:miter lim="800000"/>
            <a:headEnd type="triangle" w="med" len="med"/>
            <a:tailEnd type="triangle" w="med" len="med"/>
          </a:ln>
        </p:spPr>
      </p:cxnSp>
      <p:sp>
        <p:nvSpPr>
          <p:cNvPr id="784" name="Google Shape;784;p56">
            <a:extLst>
              <a:ext uri="{FF2B5EF4-FFF2-40B4-BE49-F238E27FC236}">
                <a16:creationId xmlns:a16="http://schemas.microsoft.com/office/drawing/2014/main" id="{A9C9D98A-3989-A32D-1913-B0FE25568F87}"/>
              </a:ext>
            </a:extLst>
          </p:cNvPr>
          <p:cNvSpPr txBox="1"/>
          <p:nvPr/>
        </p:nvSpPr>
        <p:spPr>
          <a:xfrm>
            <a:off x="3260120" y="5758020"/>
            <a:ext cx="150911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2000" b="0" i="0" u="none" strike="noStrike" cap="none">
                <a:solidFill>
                  <a:schemeClr val="dk1"/>
                </a:solidFill>
                <a:latin typeface="Montserrat SemiBold"/>
                <a:ea typeface="Montserrat SemiBold"/>
                <a:cs typeface="Montserrat SemiBold"/>
                <a:sym typeface="Montserrat SemiBold"/>
              </a:rPr>
              <a:t>Impacté par l’inflation</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785" name="Google Shape;785;p56">
            <a:extLst>
              <a:ext uri="{FF2B5EF4-FFF2-40B4-BE49-F238E27FC236}">
                <a16:creationId xmlns:a16="http://schemas.microsoft.com/office/drawing/2014/main" id="{6B7B2A93-0351-5163-2FD3-BF3CB3313DD0}"/>
              </a:ext>
            </a:extLst>
          </p:cNvPr>
          <p:cNvSpPr txBox="1"/>
          <p:nvPr/>
        </p:nvSpPr>
        <p:spPr>
          <a:xfrm>
            <a:off x="10512876" y="2310064"/>
            <a:ext cx="7654807" cy="7064836"/>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400" b="1" i="0" u="sng" strike="noStrike" cap="none" dirty="0">
                <a:solidFill>
                  <a:schemeClr val="dk2"/>
                </a:solidFill>
                <a:latin typeface="Montserrat SemiBold"/>
                <a:ea typeface="Montserrat SemiBold"/>
                <a:cs typeface="Montserrat SemiBold"/>
                <a:sym typeface="Montserrat SemiBold"/>
              </a:rPr>
              <a:t>Coût chaleur solution bois granulé : </a:t>
            </a:r>
            <a:r>
              <a:rPr lang="fr-FR" sz="2400" b="1" i="0" u="none" strike="noStrike" cap="none" dirty="0">
                <a:solidFill>
                  <a:schemeClr val="dk1"/>
                </a:solidFill>
                <a:latin typeface="Montserrat SemiBold"/>
                <a:ea typeface="Montserrat SemiBold"/>
                <a:cs typeface="Montserrat SemiBold"/>
                <a:sym typeface="Montserrat SemiBold"/>
              </a:rPr>
              <a:t>[XX]</a:t>
            </a:r>
            <a:r>
              <a:rPr lang="fr-FR" sz="2400" b="1" i="0" u="none" strike="noStrike" cap="none" dirty="0">
                <a:solidFill>
                  <a:schemeClr val="dk2"/>
                </a:solidFill>
                <a:latin typeface="Montserrat SemiBold"/>
                <a:ea typeface="Montserrat SemiBold"/>
                <a:cs typeface="Montserrat SemiBold"/>
                <a:sym typeface="Montserrat SemiBold"/>
              </a:rPr>
              <a:t> €TTC/MWh</a:t>
            </a:r>
            <a:endParaRPr dirty="0"/>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dirty="0">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sng" strike="noStrike" cap="none" dirty="0">
                <a:solidFill>
                  <a:schemeClr val="dk2"/>
                </a:solidFill>
                <a:latin typeface="Montserrat SemiBold"/>
                <a:ea typeface="Montserrat SemiBold"/>
                <a:cs typeface="Montserrat SemiBold"/>
                <a:sym typeface="Montserrat SemiBold"/>
              </a:rPr>
              <a:t>Coût chaleur référence (gaz) : </a:t>
            </a:r>
            <a:r>
              <a:rPr lang="fr-FR" sz="2400" b="1" i="0" u="none" strike="noStrike" cap="none" dirty="0">
                <a:solidFill>
                  <a:schemeClr val="dk1"/>
                </a:solidFill>
                <a:latin typeface="Montserrat SemiBold"/>
                <a:ea typeface="Montserrat SemiBold"/>
                <a:cs typeface="Montserrat SemiBold"/>
                <a:sym typeface="Montserrat SemiBold"/>
              </a:rPr>
              <a:t>[XX]</a:t>
            </a:r>
            <a:r>
              <a:rPr lang="fr-FR" sz="2400" b="1" i="0" u="none" strike="noStrike" cap="none" dirty="0">
                <a:solidFill>
                  <a:schemeClr val="dk2"/>
                </a:solidFill>
                <a:latin typeface="Montserrat SemiBold"/>
                <a:ea typeface="Montserrat SemiBold"/>
                <a:cs typeface="Montserrat SemiBold"/>
                <a:sym typeface="Montserrat SemiBold"/>
              </a:rPr>
              <a:t> €TTC/MWh pour un prix du gaz à </a:t>
            </a:r>
            <a:r>
              <a:rPr lang="fr-FR" sz="2400" b="1" i="0" u="none" strike="noStrike" cap="none" dirty="0">
                <a:solidFill>
                  <a:schemeClr val="dk1"/>
                </a:solidFill>
                <a:latin typeface="Montserrat SemiBold"/>
                <a:ea typeface="Montserrat SemiBold"/>
                <a:cs typeface="Montserrat SemiBold"/>
                <a:sym typeface="Montserrat SemiBold"/>
              </a:rPr>
              <a:t>[XX] </a:t>
            </a:r>
            <a:r>
              <a:rPr lang="fr-FR" sz="2400" b="1" i="0" u="none" strike="noStrike" cap="none" dirty="0">
                <a:solidFill>
                  <a:schemeClr val="dk2"/>
                </a:solidFill>
                <a:latin typeface="Montserrat SemiBold"/>
                <a:ea typeface="Montserrat SemiBold"/>
                <a:cs typeface="Montserrat SemiBold"/>
                <a:sym typeface="Montserrat SemiBold"/>
              </a:rPr>
              <a:t>€HT/MWh</a:t>
            </a:r>
            <a:endParaRPr dirty="0"/>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dirty="0">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dirty="0">
                <a:solidFill>
                  <a:schemeClr val="dk2"/>
                </a:solidFill>
                <a:latin typeface="Montserrat SemiBold"/>
                <a:ea typeface="Montserrat SemiBold"/>
                <a:cs typeface="Montserrat SemiBold"/>
                <a:sym typeface="Montserrat SemiBold"/>
              </a:rPr>
              <a:t>La solution bois déchiqueté dégage des économies au bout de la </a:t>
            </a:r>
            <a:r>
              <a:rPr lang="fr-FR" sz="2400" b="1" i="0" u="none" strike="noStrike" cap="none" dirty="0">
                <a:solidFill>
                  <a:schemeClr val="dk1"/>
                </a:solidFill>
                <a:latin typeface="Montserrat SemiBold"/>
                <a:ea typeface="Montserrat SemiBold"/>
                <a:cs typeface="Montserrat SemiBold"/>
                <a:sym typeface="Montserrat SemiBold"/>
              </a:rPr>
              <a:t>[X]</a:t>
            </a:r>
            <a:r>
              <a:rPr lang="fr-FR" sz="2400" b="1" i="0" u="none" strike="noStrike" cap="none" dirty="0">
                <a:solidFill>
                  <a:schemeClr val="dk2"/>
                </a:solidFill>
                <a:latin typeface="Montserrat SemiBold"/>
                <a:ea typeface="Montserrat SemiBold"/>
                <a:cs typeface="Montserrat SemiBold"/>
                <a:sym typeface="Montserrat SemiBold"/>
              </a:rPr>
              <a:t> </a:t>
            </a:r>
            <a:r>
              <a:rPr lang="fr-FR" sz="2400" b="1" i="0" u="none" strike="noStrike" cap="none" dirty="0" err="1">
                <a:solidFill>
                  <a:schemeClr val="dk2"/>
                </a:solidFill>
                <a:latin typeface="Montserrat SemiBold"/>
                <a:ea typeface="Montserrat SemiBold"/>
                <a:cs typeface="Montserrat SemiBold"/>
                <a:sym typeface="Montserrat SemiBold"/>
              </a:rPr>
              <a:t>ème</a:t>
            </a:r>
            <a:r>
              <a:rPr lang="fr-FR" sz="2400" b="1" i="0" u="none" strike="noStrike" cap="none" dirty="0">
                <a:solidFill>
                  <a:schemeClr val="dk2"/>
                </a:solidFill>
                <a:latin typeface="Montserrat SemiBold"/>
                <a:ea typeface="Montserrat SemiBold"/>
                <a:cs typeface="Montserrat SemiBold"/>
                <a:sym typeface="Montserrat SemiBold"/>
              </a:rPr>
              <a:t> année en considérant un niveau d’inflation moindre pour le bois (</a:t>
            </a:r>
            <a:r>
              <a:rPr lang="fr-FR" sz="2400" b="1" i="0" u="none" strike="noStrike" cap="none" dirty="0">
                <a:solidFill>
                  <a:schemeClr val="dk1"/>
                </a:solidFill>
                <a:latin typeface="Montserrat SemiBold"/>
                <a:ea typeface="Montserrat SemiBold"/>
                <a:cs typeface="Montserrat SemiBold"/>
                <a:sym typeface="Montserrat SemiBold"/>
              </a:rPr>
              <a:t>[X] </a:t>
            </a:r>
            <a:r>
              <a:rPr lang="fr-FR" sz="2400" b="1" i="0" u="none" strike="noStrike" cap="none" dirty="0">
                <a:solidFill>
                  <a:schemeClr val="dk2"/>
                </a:solidFill>
                <a:latin typeface="Montserrat SemiBold"/>
                <a:ea typeface="Montserrat SemiBold"/>
                <a:cs typeface="Montserrat SemiBold"/>
                <a:sym typeface="Montserrat SemiBold"/>
              </a:rPr>
              <a:t>% pour le gaz, </a:t>
            </a:r>
            <a:r>
              <a:rPr lang="fr-FR" sz="2400" b="1" i="0" u="none" strike="noStrike" cap="none" dirty="0">
                <a:solidFill>
                  <a:schemeClr val="dk1"/>
                </a:solidFill>
                <a:latin typeface="Montserrat SemiBold"/>
                <a:ea typeface="Montserrat SemiBold"/>
                <a:cs typeface="Montserrat SemiBold"/>
                <a:sym typeface="Montserrat SemiBold"/>
              </a:rPr>
              <a:t>[X]</a:t>
            </a:r>
            <a:r>
              <a:rPr lang="fr-FR" sz="2400" b="1" i="0" u="none" strike="noStrike" cap="none" dirty="0">
                <a:solidFill>
                  <a:schemeClr val="dk2"/>
                </a:solidFill>
                <a:latin typeface="Montserrat SemiBold"/>
                <a:ea typeface="Montserrat SemiBold"/>
                <a:cs typeface="Montserrat SemiBold"/>
                <a:sym typeface="Montserrat SemiBold"/>
              </a:rPr>
              <a:t> % pour le granulé)</a:t>
            </a:r>
            <a:endParaRPr dirty="0"/>
          </a:p>
        </p:txBody>
      </p:sp>
    </p:spTree>
    <p:extLst>
      <p:ext uri="{BB962C8B-B14F-4D97-AF65-F5344CB8AC3E}">
        <p14:creationId xmlns:p14="http://schemas.microsoft.com/office/powerpoint/2010/main" val="2949697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6"/>
          <p:cNvSpPr txBox="1">
            <a:spLocks noGrp="1"/>
          </p:cNvSpPr>
          <p:nvPr>
            <p:ph type="body" idx="1"/>
          </p:nvPr>
        </p:nvSpPr>
        <p:spPr>
          <a:xfrm>
            <a:off x="1652699" y="2183949"/>
            <a:ext cx="14012417" cy="1401462"/>
          </a:xfrm>
          <a:prstGeom prst="rect">
            <a:avLst/>
          </a:prstGeom>
          <a:noFill/>
          <a:ln>
            <a:noFill/>
          </a:ln>
        </p:spPr>
        <p:txBody>
          <a:bodyPr spcFirstLastPara="1" wrap="square" lIns="182850" tIns="182850" rIns="182850" bIns="182850" anchor="t" anchorCtr="0">
            <a:normAutofit/>
          </a:bodyPr>
          <a:lstStyle/>
          <a:p>
            <a:pPr marL="0" lvl="0" indent="0" algn="l" rtl="0">
              <a:lnSpc>
                <a:spcPct val="115000"/>
              </a:lnSpc>
              <a:spcBef>
                <a:spcPts val="0"/>
              </a:spcBef>
              <a:spcAft>
                <a:spcPts val="2400"/>
              </a:spcAft>
              <a:buSzPts val="2400"/>
              <a:buNone/>
            </a:pPr>
            <a:r>
              <a:rPr lang="fr-FR"/>
              <a:t>XXX</a:t>
            </a:r>
            <a:endParaRPr/>
          </a:p>
        </p:txBody>
      </p:sp>
      <p:sp>
        <p:nvSpPr>
          <p:cNvPr id="239" name="Google Shape;239;p6"/>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Présentation [nom de la structure relais bois]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57"/>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Analyse de sensibilité</a:t>
            </a:r>
            <a:endParaRPr/>
          </a:p>
        </p:txBody>
      </p:sp>
      <p:sp>
        <p:nvSpPr>
          <p:cNvPr id="791" name="Google Shape;791;p57"/>
          <p:cNvSpPr txBox="1"/>
          <p:nvPr/>
        </p:nvSpPr>
        <p:spPr>
          <a:xfrm>
            <a:off x="457200" y="2035451"/>
            <a:ext cx="17373600" cy="2247792"/>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Plusieurs variables influencent les conclusions de l’analyse :</a:t>
            </a:r>
            <a:endParaRPr/>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Le prix du gaz : le coût de la chaleur bois et de la chaleur de référence sont égaux pour un prix du gaz à [XX]€HT/MWh</a:t>
            </a:r>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D’autres hypothèses sont sensibles : le coût d’investissement et les besoins des bâtiments : </a:t>
            </a:r>
            <a:endParaRPr/>
          </a:p>
        </p:txBody>
      </p:sp>
      <p:graphicFrame>
        <p:nvGraphicFramePr>
          <p:cNvPr id="792" name="Google Shape;792;p57"/>
          <p:cNvGraphicFramePr/>
          <p:nvPr/>
        </p:nvGraphicFramePr>
        <p:xfrm>
          <a:off x="1173193" y="5016499"/>
          <a:ext cx="16045125" cy="3730675"/>
        </p:xfrm>
        <a:graphic>
          <a:graphicData uri="http://schemas.openxmlformats.org/drawingml/2006/table">
            <a:tbl>
              <a:tblPr>
                <a:noFill/>
                <a:tableStyleId>{ED8D30B2-B404-404E-A8EC-81414F43EF3D}</a:tableStyleId>
              </a:tblPr>
              <a:tblGrid>
                <a:gridCol w="3430900">
                  <a:extLst>
                    <a:ext uri="{9D8B030D-6E8A-4147-A177-3AD203B41FA5}">
                      <a16:colId xmlns:a16="http://schemas.microsoft.com/office/drawing/2014/main" val="20000"/>
                    </a:ext>
                  </a:extLst>
                </a:gridCol>
                <a:gridCol w="5238800">
                  <a:extLst>
                    <a:ext uri="{9D8B030D-6E8A-4147-A177-3AD203B41FA5}">
                      <a16:colId xmlns:a16="http://schemas.microsoft.com/office/drawing/2014/main" val="20001"/>
                    </a:ext>
                  </a:extLst>
                </a:gridCol>
                <a:gridCol w="2855675">
                  <a:extLst>
                    <a:ext uri="{9D8B030D-6E8A-4147-A177-3AD203B41FA5}">
                      <a16:colId xmlns:a16="http://schemas.microsoft.com/office/drawing/2014/main" val="20002"/>
                    </a:ext>
                  </a:extLst>
                </a:gridCol>
                <a:gridCol w="4519750">
                  <a:extLst>
                    <a:ext uri="{9D8B030D-6E8A-4147-A177-3AD203B41FA5}">
                      <a16:colId xmlns:a16="http://schemas.microsoft.com/office/drawing/2014/main" val="20003"/>
                    </a:ext>
                  </a:extLst>
                </a:gridCol>
              </a:tblGrid>
              <a:tr h="5041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En €TTC/MWh</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Situation étudiée</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-20%</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extLst>
                  <a:ext uri="{0D108BD9-81ED-4DB2-BD59-A6C34878D82A}">
                    <a16:rowId xmlns:a16="http://schemas.microsoft.com/office/drawing/2014/main" val="10000"/>
                  </a:ext>
                </a:extLst>
              </a:tr>
              <a:tr h="630175">
                <a:tc>
                  <a:txBody>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000000"/>
                          </a:solidFill>
                          <a:latin typeface="Montserrat SemiBold"/>
                          <a:ea typeface="Montserrat SemiBold"/>
                          <a:cs typeface="Montserrat SemiBold"/>
                          <a:sym typeface="Montserrat SemiBold"/>
                        </a:rPr>
                        <a:t>Besoins</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Référence</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Référence</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Référence</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04150">
                <a:tc>
                  <a:txBody>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000000"/>
                          </a:solidFill>
                          <a:latin typeface="Montserrat SemiBold"/>
                          <a:ea typeface="Montserrat SemiBold"/>
                          <a:cs typeface="Montserrat SemiBold"/>
                          <a:sym typeface="Montserrat SemiBold"/>
                        </a:rPr>
                        <a:t>Investissement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170</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172</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174</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5545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000000"/>
                          </a:solidFill>
                          <a:latin typeface="Montserrat SemiBold"/>
                          <a:ea typeface="Montserrat SemiBold"/>
                          <a:cs typeface="Montserrat SemiBold"/>
                          <a:sym typeface="Montserrat SemiBold"/>
                        </a:rPr>
                        <a:t>Situation étudiée </a:t>
                      </a:r>
                      <a:endParaRPr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3"/>
                  </a:ext>
                </a:extLst>
              </a:tr>
              <a:tr h="5041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111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118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126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4"/>
                  </a:ext>
                </a:extLst>
              </a:tr>
              <a:tr h="5041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128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148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5"/>
                  </a:ext>
                </a:extLst>
              </a:tr>
              <a:tr h="529350">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20%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                        147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000000"/>
                          </a:solidFill>
                          <a:latin typeface="Montserrat SemiBold"/>
                          <a:ea typeface="Montserrat SemiBold"/>
                          <a:cs typeface="Montserrat SemiBold"/>
                          <a:sym typeface="Montserrat SemiBold"/>
                        </a:rPr>
                        <a:t>                                             158   </a:t>
                      </a:r>
                      <a:endParaRPr dirty="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58"/>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Analyse économique : Analyse de sensibilité</a:t>
            </a:r>
            <a:endParaRPr/>
          </a:p>
        </p:txBody>
      </p:sp>
      <p:sp>
        <p:nvSpPr>
          <p:cNvPr id="798" name="Google Shape;798;p58"/>
          <p:cNvSpPr txBox="1"/>
          <p:nvPr/>
        </p:nvSpPr>
        <p:spPr>
          <a:xfrm>
            <a:off x="457200" y="2035451"/>
            <a:ext cx="17373600" cy="2247792"/>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Plusieurs variables influencent les conclusions de l’analyse :</a:t>
            </a:r>
            <a:endParaRPr/>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Le coût d’investissement supposé fixe</a:t>
            </a:r>
            <a:endParaRPr/>
          </a:p>
          <a:p>
            <a:pPr marL="342900" marR="0" lvl="0" indent="-24130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D’autres hypothèses sont sensibles : le prix du gaz et les besoins des bâtiments : </a:t>
            </a:r>
            <a:endParaRPr/>
          </a:p>
        </p:txBody>
      </p:sp>
      <p:graphicFrame>
        <p:nvGraphicFramePr>
          <p:cNvPr id="799" name="Google Shape;799;p58"/>
          <p:cNvGraphicFramePr/>
          <p:nvPr/>
        </p:nvGraphicFramePr>
        <p:xfrm>
          <a:off x="2017503" y="4886686"/>
          <a:ext cx="14752225" cy="3609900"/>
        </p:xfrm>
        <a:graphic>
          <a:graphicData uri="http://schemas.openxmlformats.org/drawingml/2006/table">
            <a:tbl>
              <a:tblPr>
                <a:noFill/>
                <a:tableStyleId>{ED8D30B2-B404-404E-A8EC-81414F43EF3D}</a:tableStyleId>
              </a:tblPr>
              <a:tblGrid>
                <a:gridCol w="4572725">
                  <a:extLst>
                    <a:ext uri="{9D8B030D-6E8A-4147-A177-3AD203B41FA5}">
                      <a16:colId xmlns:a16="http://schemas.microsoft.com/office/drawing/2014/main" val="20000"/>
                    </a:ext>
                  </a:extLst>
                </a:gridCol>
                <a:gridCol w="1611525">
                  <a:extLst>
                    <a:ext uri="{9D8B030D-6E8A-4147-A177-3AD203B41FA5}">
                      <a16:colId xmlns:a16="http://schemas.microsoft.com/office/drawing/2014/main" val="20001"/>
                    </a:ext>
                  </a:extLst>
                </a:gridCol>
                <a:gridCol w="1745825">
                  <a:extLst>
                    <a:ext uri="{9D8B030D-6E8A-4147-A177-3AD203B41FA5}">
                      <a16:colId xmlns:a16="http://schemas.microsoft.com/office/drawing/2014/main" val="20002"/>
                    </a:ext>
                  </a:extLst>
                </a:gridCol>
                <a:gridCol w="1611525">
                  <a:extLst>
                    <a:ext uri="{9D8B030D-6E8A-4147-A177-3AD203B41FA5}">
                      <a16:colId xmlns:a16="http://schemas.microsoft.com/office/drawing/2014/main" val="20003"/>
                    </a:ext>
                  </a:extLst>
                </a:gridCol>
                <a:gridCol w="1826400">
                  <a:extLst>
                    <a:ext uri="{9D8B030D-6E8A-4147-A177-3AD203B41FA5}">
                      <a16:colId xmlns:a16="http://schemas.microsoft.com/office/drawing/2014/main" val="20004"/>
                    </a:ext>
                  </a:extLst>
                </a:gridCol>
                <a:gridCol w="1638400">
                  <a:extLst>
                    <a:ext uri="{9D8B030D-6E8A-4147-A177-3AD203B41FA5}">
                      <a16:colId xmlns:a16="http://schemas.microsoft.com/office/drawing/2014/main" val="20005"/>
                    </a:ext>
                  </a:extLst>
                </a:gridCol>
                <a:gridCol w="1745825">
                  <a:extLst>
                    <a:ext uri="{9D8B030D-6E8A-4147-A177-3AD203B41FA5}">
                      <a16:colId xmlns:a16="http://schemas.microsoft.com/office/drawing/2014/main" val="20006"/>
                    </a:ext>
                  </a:extLst>
                </a:gridCol>
              </a:tblGrid>
              <a:tr h="487825">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En €TTC/MWh</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gridSpan="2">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Situation étudiée</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hMerge="1">
                  <a:txBody>
                    <a:bodyPr/>
                    <a:lstStyle/>
                    <a:p>
                      <a:endParaRPr lang="fr-FR"/>
                    </a:p>
                  </a:txBody>
                  <a:tcPr/>
                </a:tc>
                <a:tc>
                  <a:txBody>
                    <a:bodyPr/>
                    <a:lstStyle/>
                    <a:p>
                      <a:pPr marL="0" marR="0" lvl="0" indent="0" algn="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tc>
                  <a:txBody>
                    <a:bodyPr/>
                    <a:lstStyle/>
                    <a:p>
                      <a:pPr marL="0" marR="0" lvl="0" indent="0" algn="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-20%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EF3"/>
                    </a:solidFill>
                  </a:tcPr>
                </a:tc>
                <a:extLst>
                  <a:ext uri="{0D108BD9-81ED-4DB2-BD59-A6C34878D82A}">
                    <a16:rowId xmlns:a16="http://schemas.microsoft.com/office/drawing/2014/main" val="10000"/>
                  </a:ext>
                </a:extLst>
              </a:tr>
              <a:tr h="609775">
                <a:tc>
                  <a:txBody>
                    <a:bodyPr/>
                    <a:lstStyle/>
                    <a:p>
                      <a:pPr marL="0" marR="0" lvl="0" indent="0" algn="r"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Besoins</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vMerge="1">
                  <a:txBody>
                    <a:bodyPr/>
                    <a:lstStyle/>
                    <a:p>
                      <a:endParaRPr lang="fr-FR"/>
                    </a:p>
                  </a:txBody>
                  <a:tcPr/>
                </a:tc>
                <a:tc hMerge="1" v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a:t>
                      </a:r>
                      <a:endParaRPr/>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extLst>
                  <a:ext uri="{0D108BD9-81ED-4DB2-BD59-A6C34878D82A}">
                    <a16:rowId xmlns:a16="http://schemas.microsoft.com/office/drawing/2014/main" val="10001"/>
                  </a:ext>
                </a:extLst>
              </a:tr>
              <a:tr h="487825">
                <a:tc>
                  <a:txBody>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Montserrat SemiBold"/>
                          <a:ea typeface="Montserrat SemiBold"/>
                          <a:cs typeface="Montserrat SemiBold"/>
                          <a:sym typeface="Montserrat SemiBold"/>
                        </a:rPr>
                        <a:t>Coût de l'énergie de référence</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Bois</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propane</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Bois</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propane</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Bois</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propane</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6600">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Situation étudiée</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170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172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174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487825">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155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156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158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487825">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186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187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189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512225">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20%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E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119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201   </a:t>
                      </a:r>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127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203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137   </a:t>
                      </a:r>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205   </a:t>
                      </a:r>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2">
          <a:extLst>
            <a:ext uri="{FF2B5EF4-FFF2-40B4-BE49-F238E27FC236}">
              <a16:creationId xmlns:a16="http://schemas.microsoft.com/office/drawing/2014/main" id="{F4214D26-F7CD-7215-1108-68910DAC7BDB}"/>
            </a:ext>
          </a:extLst>
        </p:cNvPr>
        <p:cNvGrpSpPr/>
        <p:nvPr/>
      </p:nvGrpSpPr>
      <p:grpSpPr>
        <a:xfrm>
          <a:off x="0" y="0"/>
          <a:ext cx="0" cy="0"/>
          <a:chOff x="0" y="0"/>
          <a:chExt cx="0" cy="0"/>
        </a:xfrm>
      </p:grpSpPr>
      <p:sp>
        <p:nvSpPr>
          <p:cNvPr id="643" name="Google Shape;643;p46">
            <a:extLst>
              <a:ext uri="{FF2B5EF4-FFF2-40B4-BE49-F238E27FC236}">
                <a16:creationId xmlns:a16="http://schemas.microsoft.com/office/drawing/2014/main" id="{C51AB8EE-0054-6B94-5D17-53A1671D723D}"/>
              </a:ext>
            </a:extLst>
          </p:cNvPr>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p>
            <a:pPr marL="0" lvl="0" indent="0" algn="ctr" rtl="0">
              <a:lnSpc>
                <a:spcPct val="100000"/>
              </a:lnSpc>
              <a:spcBef>
                <a:spcPts val="0"/>
              </a:spcBef>
              <a:spcAft>
                <a:spcPts val="0"/>
              </a:spcAft>
              <a:buSzPts val="4000"/>
              <a:buNone/>
            </a:pPr>
            <a:r>
              <a:rPr lang="fr-FR" b="1" dirty="0"/>
              <a:t>CONCLUSION</a:t>
            </a:r>
            <a:endParaRPr dirty="0"/>
          </a:p>
        </p:txBody>
      </p:sp>
    </p:spTree>
    <p:extLst>
      <p:ext uri="{BB962C8B-B14F-4D97-AF65-F5344CB8AC3E}">
        <p14:creationId xmlns:p14="http://schemas.microsoft.com/office/powerpoint/2010/main" val="3159653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6">
          <a:extLst>
            <a:ext uri="{FF2B5EF4-FFF2-40B4-BE49-F238E27FC236}">
              <a16:creationId xmlns:a16="http://schemas.microsoft.com/office/drawing/2014/main" id="{F5EF4552-F39E-82A6-9D6F-554EDE477B2D}"/>
            </a:ext>
          </a:extLst>
        </p:cNvPr>
        <p:cNvGrpSpPr/>
        <p:nvPr/>
      </p:nvGrpSpPr>
      <p:grpSpPr>
        <a:xfrm>
          <a:off x="0" y="0"/>
          <a:ext cx="0" cy="0"/>
          <a:chOff x="0" y="0"/>
          <a:chExt cx="0" cy="0"/>
        </a:xfrm>
      </p:grpSpPr>
      <p:sp>
        <p:nvSpPr>
          <p:cNvPr id="797" name="Google Shape;797;p58">
            <a:extLst>
              <a:ext uri="{FF2B5EF4-FFF2-40B4-BE49-F238E27FC236}">
                <a16:creationId xmlns:a16="http://schemas.microsoft.com/office/drawing/2014/main" id="{9FC09D1B-EC31-FAE9-2D48-FFD8BB515B04}"/>
              </a:ext>
            </a:extLst>
          </p:cNvPr>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dirty="0"/>
              <a:t>Synthèse environnementale</a:t>
            </a:r>
            <a:endParaRPr dirty="0"/>
          </a:p>
        </p:txBody>
      </p:sp>
      <p:graphicFrame>
        <p:nvGraphicFramePr>
          <p:cNvPr id="2" name="Tableau 1">
            <a:extLst>
              <a:ext uri="{FF2B5EF4-FFF2-40B4-BE49-F238E27FC236}">
                <a16:creationId xmlns:a16="http://schemas.microsoft.com/office/drawing/2014/main" id="{C38E5978-0174-4887-91F9-29318C5F62EF}"/>
              </a:ext>
            </a:extLst>
          </p:cNvPr>
          <p:cNvGraphicFramePr>
            <a:graphicFrameLocks noGrp="1"/>
          </p:cNvGraphicFramePr>
          <p:nvPr/>
        </p:nvGraphicFramePr>
        <p:xfrm>
          <a:off x="1924524" y="2347415"/>
          <a:ext cx="13511094" cy="6782939"/>
        </p:xfrm>
        <a:graphic>
          <a:graphicData uri="http://schemas.openxmlformats.org/drawingml/2006/table">
            <a:tbl>
              <a:tblPr/>
              <a:tblGrid>
                <a:gridCol w="8395865">
                  <a:extLst>
                    <a:ext uri="{9D8B030D-6E8A-4147-A177-3AD203B41FA5}">
                      <a16:colId xmlns:a16="http://schemas.microsoft.com/office/drawing/2014/main" val="1033298059"/>
                    </a:ext>
                  </a:extLst>
                </a:gridCol>
                <a:gridCol w="5115229">
                  <a:extLst>
                    <a:ext uri="{9D8B030D-6E8A-4147-A177-3AD203B41FA5}">
                      <a16:colId xmlns:a16="http://schemas.microsoft.com/office/drawing/2014/main" val="2592502589"/>
                    </a:ext>
                  </a:extLst>
                </a:gridCol>
              </a:tblGrid>
              <a:tr h="830910">
                <a:tc gridSpan="2">
                  <a:txBody>
                    <a:bodyPr/>
                    <a:lstStyle/>
                    <a:p>
                      <a:pPr algn="ctr" rtl="0" fontAlgn="ctr">
                        <a:buNone/>
                      </a:pPr>
                      <a:r>
                        <a:rPr lang="fr-FR" sz="1800" b="1" i="0" u="none" strike="noStrike">
                          <a:solidFill>
                            <a:srgbClr val="000000"/>
                          </a:solidFill>
                          <a:effectLst/>
                          <a:latin typeface="Montserrat SemiBold" panose="00000700000000000000" pitchFamily="2" charset="0"/>
                        </a:rPr>
                        <a:t>SYNTHESE SCENARIO 1 BOIS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fr-FR"/>
                    </a:p>
                  </a:txBody>
                  <a:tcPr/>
                </a:tc>
                <a:extLst>
                  <a:ext uri="{0D108BD9-81ED-4DB2-BD59-A6C34878D82A}">
                    <a16:rowId xmlns:a16="http://schemas.microsoft.com/office/drawing/2014/main" val="529229258"/>
                  </a:ext>
                </a:extLst>
              </a:tr>
              <a:tr h="830910">
                <a:tc>
                  <a:txBody>
                    <a:bodyPr/>
                    <a:lstStyle/>
                    <a:p>
                      <a:pPr algn="ctr" rtl="0" fontAlgn="ctr">
                        <a:buNone/>
                      </a:pPr>
                      <a:r>
                        <a:rPr lang="fr-FR" sz="1800" b="1" i="0" u="none" strike="noStrike">
                          <a:solidFill>
                            <a:srgbClr val="000000"/>
                          </a:solidFill>
                          <a:effectLst/>
                          <a:latin typeface="Montserrat SemiBold" panose="00000700000000000000" pitchFamily="2" charset="0"/>
                        </a:rPr>
                        <a:t>tonnes de bois consommées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 tonnes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249118044"/>
                  </a:ext>
                </a:extLst>
              </a:tr>
              <a:tr h="830910">
                <a:tc>
                  <a:txBody>
                    <a:bodyPr/>
                    <a:lstStyle/>
                    <a:p>
                      <a:pPr algn="ctr" rtl="0" fontAlgn="ctr">
                        <a:buNone/>
                      </a:pPr>
                      <a:r>
                        <a:rPr lang="fr-FR" sz="1800" b="1" i="0" u="none" strike="noStrike">
                          <a:solidFill>
                            <a:srgbClr val="000000"/>
                          </a:solidFill>
                          <a:effectLst/>
                          <a:latin typeface="Montserrat SemiBold" panose="00000700000000000000" pitchFamily="2" charset="0"/>
                        </a:rPr>
                        <a:t>Origine du combustible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granulés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319003103"/>
                  </a:ext>
                </a:extLst>
              </a:tr>
              <a:tr h="830910">
                <a:tc>
                  <a:txBody>
                    <a:bodyPr/>
                    <a:lstStyle/>
                    <a:p>
                      <a:pPr algn="ctr" rtl="0" fontAlgn="ctr">
                        <a:buNone/>
                      </a:pPr>
                      <a:r>
                        <a:rPr lang="fr-FR" sz="1800" b="1" i="0" u="none" strike="noStrike">
                          <a:solidFill>
                            <a:srgbClr val="000000"/>
                          </a:solidFill>
                          <a:effectLst/>
                          <a:latin typeface="Montserrat SemiBold" panose="00000700000000000000" pitchFamily="2" charset="0"/>
                        </a:rPr>
                        <a:t>tep EnR consommées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 tep EnR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649595719"/>
                  </a:ext>
                </a:extLst>
              </a:tr>
              <a:tr h="830910">
                <a:tc>
                  <a:txBody>
                    <a:bodyPr/>
                    <a:lstStyle/>
                    <a:p>
                      <a:pPr algn="ctr" rtl="0" fontAlgn="ctr">
                        <a:buNone/>
                      </a:pPr>
                      <a:r>
                        <a:rPr lang="fr-FR" sz="1800" b="1" i="0" u="none" strike="noStrike">
                          <a:solidFill>
                            <a:srgbClr val="000000"/>
                          </a:solidFill>
                          <a:effectLst/>
                          <a:latin typeface="Montserrat SemiBold" panose="00000700000000000000" pitchFamily="2" charset="0"/>
                        </a:rPr>
                        <a:t>Nombre de livraisons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 /an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5603858"/>
                  </a:ext>
                </a:extLst>
              </a:tr>
              <a:tr h="830910">
                <a:tc>
                  <a:txBody>
                    <a:bodyPr/>
                    <a:lstStyle/>
                    <a:p>
                      <a:pPr algn="ctr" rtl="0" fontAlgn="ctr">
                        <a:buNone/>
                      </a:pPr>
                      <a:r>
                        <a:rPr lang="fr-FR" sz="1800" b="1" i="0" u="none" strike="noStrike">
                          <a:solidFill>
                            <a:srgbClr val="000000"/>
                          </a:solidFill>
                          <a:effectLst/>
                          <a:latin typeface="Montserrat SemiBold" panose="00000700000000000000" pitchFamily="2" charset="0"/>
                        </a:rPr>
                        <a:t>tonnes de CO2 évitées/an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 t CO2 évitées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2510896"/>
                  </a:ext>
                </a:extLst>
              </a:tr>
              <a:tr h="830910">
                <a:tc>
                  <a:txBody>
                    <a:bodyPr/>
                    <a:lstStyle/>
                    <a:p>
                      <a:pPr algn="ctr" rtl="0" fontAlgn="ctr">
                        <a:buNone/>
                      </a:pPr>
                      <a:r>
                        <a:rPr lang="fr-FR" sz="1800" b="1" i="0" u="none" strike="noStrike">
                          <a:solidFill>
                            <a:srgbClr val="000000"/>
                          </a:solidFill>
                          <a:effectLst/>
                          <a:latin typeface="Montserrat SemiBold" panose="00000700000000000000" pitchFamily="2" charset="0"/>
                        </a:rPr>
                        <a:t>emploi généré en équivalent temps plein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525179931"/>
                  </a:ext>
                </a:extLst>
              </a:tr>
              <a:tr h="966569">
                <a:tc>
                  <a:txBody>
                    <a:bodyPr/>
                    <a:lstStyle/>
                    <a:p>
                      <a:pPr algn="ctr" rtl="0" fontAlgn="ctr">
                        <a:buNone/>
                      </a:pPr>
                      <a:r>
                        <a:rPr lang="fr-FR" sz="1800" b="1" i="0" u="none" strike="noStrike" dirty="0">
                          <a:solidFill>
                            <a:srgbClr val="000000"/>
                          </a:solidFill>
                          <a:effectLst/>
                          <a:latin typeface="Montserrat SemiBold" panose="00000700000000000000" pitchFamily="2" charset="0"/>
                        </a:rPr>
                        <a:t>économie de fonctionnement supplémentaires injectée dans le territoire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fr-FR" sz="1800" b="0" i="0" u="none" strike="noStrike" dirty="0">
                          <a:solidFill>
                            <a:srgbClr val="000000"/>
                          </a:solidFill>
                          <a:effectLst/>
                          <a:latin typeface="Montserrat SemiBold" panose="00000700000000000000" pitchFamily="2" charset="0"/>
                        </a:rPr>
                        <a:t>                                                           -   €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8540734"/>
                  </a:ext>
                </a:extLst>
              </a:tr>
            </a:tbl>
          </a:graphicData>
        </a:graphic>
      </p:graphicFrame>
    </p:spTree>
    <p:extLst>
      <p:ext uri="{BB962C8B-B14F-4D97-AF65-F5344CB8AC3E}">
        <p14:creationId xmlns:p14="http://schemas.microsoft.com/office/powerpoint/2010/main" val="849728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6">
          <a:extLst>
            <a:ext uri="{FF2B5EF4-FFF2-40B4-BE49-F238E27FC236}">
              <a16:creationId xmlns:a16="http://schemas.microsoft.com/office/drawing/2014/main" id="{CBC8C316-65D3-AE38-89FB-086AE5654210}"/>
            </a:ext>
          </a:extLst>
        </p:cNvPr>
        <p:cNvGrpSpPr/>
        <p:nvPr/>
      </p:nvGrpSpPr>
      <p:grpSpPr>
        <a:xfrm>
          <a:off x="0" y="0"/>
          <a:ext cx="0" cy="0"/>
          <a:chOff x="0" y="0"/>
          <a:chExt cx="0" cy="0"/>
        </a:xfrm>
      </p:grpSpPr>
      <p:sp>
        <p:nvSpPr>
          <p:cNvPr id="797" name="Google Shape;797;p58">
            <a:extLst>
              <a:ext uri="{FF2B5EF4-FFF2-40B4-BE49-F238E27FC236}">
                <a16:creationId xmlns:a16="http://schemas.microsoft.com/office/drawing/2014/main" id="{EF0D84C2-2954-815A-58C5-AF3C47BB447D}"/>
              </a:ext>
            </a:extLst>
          </p:cNvPr>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dirty="0"/>
              <a:t>Synthèse technico économique</a:t>
            </a:r>
            <a:endParaRPr dirty="0"/>
          </a:p>
        </p:txBody>
      </p:sp>
      <p:graphicFrame>
        <p:nvGraphicFramePr>
          <p:cNvPr id="3" name="Tableau 2">
            <a:extLst>
              <a:ext uri="{FF2B5EF4-FFF2-40B4-BE49-F238E27FC236}">
                <a16:creationId xmlns:a16="http://schemas.microsoft.com/office/drawing/2014/main" id="{F85EBEB9-7C9D-DB1B-CCAC-8C59D1B0948F}"/>
              </a:ext>
            </a:extLst>
          </p:cNvPr>
          <p:cNvGraphicFramePr>
            <a:graphicFrameLocks noGrp="1"/>
          </p:cNvGraphicFramePr>
          <p:nvPr/>
        </p:nvGraphicFramePr>
        <p:xfrm>
          <a:off x="2941092" y="2398526"/>
          <a:ext cx="12405815" cy="6998424"/>
        </p:xfrm>
        <a:graphic>
          <a:graphicData uri="http://schemas.openxmlformats.org/drawingml/2006/table">
            <a:tbl>
              <a:tblPr/>
              <a:tblGrid>
                <a:gridCol w="7709037">
                  <a:extLst>
                    <a:ext uri="{9D8B030D-6E8A-4147-A177-3AD203B41FA5}">
                      <a16:colId xmlns:a16="http://schemas.microsoft.com/office/drawing/2014/main" val="4214254642"/>
                    </a:ext>
                  </a:extLst>
                </a:gridCol>
                <a:gridCol w="4696778">
                  <a:extLst>
                    <a:ext uri="{9D8B030D-6E8A-4147-A177-3AD203B41FA5}">
                      <a16:colId xmlns:a16="http://schemas.microsoft.com/office/drawing/2014/main" val="3537911102"/>
                    </a:ext>
                  </a:extLst>
                </a:gridCol>
              </a:tblGrid>
              <a:tr h="374676">
                <a:tc gridSpan="2">
                  <a:txBody>
                    <a:bodyPr/>
                    <a:lstStyle/>
                    <a:p>
                      <a:pPr algn="ctr" rtl="0" fontAlgn="ctr">
                        <a:buNone/>
                      </a:pPr>
                      <a:r>
                        <a:rPr lang="fr-FR" sz="1800" b="1" i="0" u="none" strike="noStrike" dirty="0">
                          <a:solidFill>
                            <a:srgbClr val="000000"/>
                          </a:solidFill>
                          <a:effectLst/>
                          <a:latin typeface="Montserrat SemiBold" panose="00000700000000000000" pitchFamily="2" charset="0"/>
                        </a:rPr>
                        <a:t>SYNTHESE SCENARIO 1 BOIS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fr-FR"/>
                    </a:p>
                  </a:txBody>
                  <a:tcPr/>
                </a:tc>
                <a:extLst>
                  <a:ext uri="{0D108BD9-81ED-4DB2-BD59-A6C34878D82A}">
                    <a16:rowId xmlns:a16="http://schemas.microsoft.com/office/drawing/2014/main" val="2186175440"/>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Puissance bois installée (kW)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 kW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780309741"/>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Puissance totale installée (kW)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 kW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27385712"/>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Puissance totale livrée en sous station (kW)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 kW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994131"/>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Nombre de sous-stations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68140816"/>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Chaleur annuelle produite (MWh)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0 MWh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6028480"/>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Taux de couverture EnR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0" i="0" u="none" strike="noStrike">
                          <a:solidFill>
                            <a:srgbClr val="000000"/>
                          </a:solidFill>
                          <a:effectLst/>
                          <a:latin typeface="Montserrat SemiBold" panose="00000700000000000000" pitchFamily="2" charset="0"/>
                        </a:rPr>
                        <a:t>#DIV/0!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2368861"/>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Heures Equivalentes Pleine Puissance (HEPP; 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1" i="0" u="none" strike="noStrike">
                          <a:solidFill>
                            <a:srgbClr val="000000"/>
                          </a:solidFill>
                          <a:effectLst/>
                          <a:latin typeface="Montserrat SemiBold" panose="00000700000000000000" pitchFamily="2" charset="0"/>
                        </a:rPr>
                        <a:t>0 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61942223"/>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Longueur de réseau (m)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buNone/>
                      </a:pPr>
                      <a:r>
                        <a:rPr lang="fr-FR" sz="1800" b="1" i="0" u="none" strike="noStrike">
                          <a:solidFill>
                            <a:srgbClr val="000000"/>
                          </a:solidFill>
                          <a:effectLst/>
                          <a:latin typeface="Montserrat SemiBold" panose="00000700000000000000" pitchFamily="2" charset="0"/>
                        </a:rPr>
                        <a:t>0 ml de tranchée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227973120"/>
                  </a:ext>
                </a:extLst>
              </a:tr>
              <a:tr h="735972">
                <a:tc>
                  <a:txBody>
                    <a:bodyPr/>
                    <a:lstStyle/>
                    <a:p>
                      <a:pPr algn="ctr" rtl="0" fontAlgn="ctr">
                        <a:buNone/>
                      </a:pPr>
                      <a:r>
                        <a:rPr lang="fr-FR" sz="1800" b="1" i="0" u="none" strike="noStrike">
                          <a:solidFill>
                            <a:srgbClr val="000000"/>
                          </a:solidFill>
                          <a:effectLst/>
                          <a:latin typeface="Montserrat SemiBold" panose="00000700000000000000" pitchFamily="2" charset="0"/>
                        </a:rPr>
                        <a:t>Densité thermique (MWh/ml de réseau)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fr-FR" sz="1800" b="0" i="0" u="none" strike="noStrike" dirty="0">
                          <a:solidFill>
                            <a:srgbClr val="000000"/>
                          </a:solidFill>
                          <a:effectLst/>
                          <a:latin typeface="Montserrat SemiBold" panose="00000700000000000000" pitchFamily="2"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4947316"/>
                  </a:ext>
                </a:extLst>
              </a:tr>
            </a:tbl>
          </a:graphicData>
        </a:graphic>
      </p:graphicFrame>
    </p:spTree>
    <p:extLst>
      <p:ext uri="{BB962C8B-B14F-4D97-AF65-F5344CB8AC3E}">
        <p14:creationId xmlns:p14="http://schemas.microsoft.com/office/powerpoint/2010/main" val="30062169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0"/>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Conclusion et suites à donner</a:t>
            </a:r>
            <a:endParaRPr/>
          </a:p>
        </p:txBody>
      </p:sp>
      <p:sp>
        <p:nvSpPr>
          <p:cNvPr id="811" name="Google Shape;811;p60"/>
          <p:cNvSpPr txBox="1"/>
          <p:nvPr/>
        </p:nvSpPr>
        <p:spPr>
          <a:xfrm>
            <a:off x="457200" y="2035451"/>
            <a:ext cx="17373600" cy="7589812"/>
          </a:xfrm>
          <a:prstGeom prst="rect">
            <a:avLst/>
          </a:prstGeom>
          <a:noFill/>
          <a:ln w="9525" cap="flat" cmpd="sng">
            <a:solidFill>
              <a:srgbClr val="95C11F"/>
            </a:solidFill>
            <a:prstDash val="solid"/>
            <a:round/>
            <a:headEnd type="none" w="sm" len="sm"/>
            <a:tailEnd type="none" w="sm" len="sm"/>
          </a:ln>
        </p:spPr>
        <p:txBody>
          <a:bodyPr spcFirstLastPara="1" wrap="square" lIns="182850" tIns="182850" rIns="182850" bIns="182850" anchor="t" anchorCtr="0">
            <a:normAutofit/>
          </a:bodyPr>
          <a:lstStyle/>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En l’état, le projet parait</a:t>
            </a:r>
            <a:endParaRPr/>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rgbClr val="95C11F"/>
                </a:solidFill>
                <a:latin typeface="Montserrat SemiBold"/>
                <a:ea typeface="Montserrat SemiBold"/>
                <a:cs typeface="Montserrat SemiBold"/>
                <a:sym typeface="Montserrat SemiBold"/>
              </a:rPr>
              <a:t>Pertinent d’un point de vue technique : </a:t>
            </a:r>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Une confirmation des besoins thermiques est cruciale en impliquant les principaux propriétaires de bâtiments ciblés</a:t>
            </a:r>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Un bureau d’étude devra valider la faisabilité technique d’implantation de la chaufferie et du réseau.</a:t>
            </a:r>
            <a:endParaRPr/>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rgbClr val="95C11F"/>
                </a:solidFill>
                <a:latin typeface="Montserrat SemiBold"/>
                <a:ea typeface="Montserrat SemiBold"/>
                <a:cs typeface="Montserrat SemiBold"/>
                <a:sym typeface="Montserrat SemiBold"/>
              </a:rPr>
              <a:t>D’un point de vue économique :</a:t>
            </a:r>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Le projet est susceptible de proposer un prix de chaleur légèrement supérieur à celui proposé par un chaufferie gaz la première année à condition que les besoins ne soient pas surévalués. Le projet devient rentable au bout de 15 ans.</a:t>
            </a:r>
            <a:endParaRPr/>
          </a:p>
          <a:p>
            <a:pPr marL="342900" marR="0" lvl="0" indent="-342900" algn="l" rtl="0">
              <a:lnSpc>
                <a:spcPct val="100000"/>
              </a:lnSpc>
              <a:spcBef>
                <a:spcPts val="0"/>
              </a:spcBef>
              <a:spcAft>
                <a:spcPts val="0"/>
              </a:spcAft>
              <a:buClr>
                <a:srgbClr val="FFC000"/>
              </a:buClr>
              <a:buSzPts val="1600"/>
              <a:buFont typeface="Montserrat SemiBold"/>
              <a:buChar char="-"/>
            </a:pPr>
            <a:r>
              <a:rPr lang="fr-FR" sz="2400" b="1" i="0" u="none" strike="noStrike" cap="none">
                <a:solidFill>
                  <a:schemeClr val="dk2"/>
                </a:solidFill>
                <a:latin typeface="Montserrat SemiBold"/>
                <a:ea typeface="Montserrat SemiBold"/>
                <a:cs typeface="Montserrat SemiBold"/>
                <a:sym typeface="Montserrat SemiBold"/>
              </a:rPr>
              <a:t>Il est important de consolider le prix du gaz pour valider la rentabilité du projet (85€HT/MWh).</a:t>
            </a:r>
            <a:endParaRPr/>
          </a:p>
          <a:p>
            <a:pPr marL="342900" marR="0" lvl="0" indent="-24130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rgbClr val="95C11F"/>
                </a:solidFill>
                <a:latin typeface="Montserrat SemiBold"/>
                <a:ea typeface="Montserrat SemiBold"/>
                <a:cs typeface="Montserrat SemiBold"/>
                <a:sym typeface="Montserrat SemiBold"/>
              </a:rPr>
              <a:t>D’un point de vue environnemental :</a:t>
            </a:r>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Décarbonation de l’équivalent de 1 791 t équivalent CO2 / an</a:t>
            </a:r>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 La solution bois déchiqueté pourrait permettre de soutenir la filière locale et de relocaliser les retombées économiques de la consommation énergétique</a:t>
            </a:r>
            <a:endParaRPr/>
          </a:p>
          <a:p>
            <a:pPr marL="0" marR="0" lvl="0" indent="0" algn="l" rtl="0">
              <a:lnSpc>
                <a:spcPct val="100000"/>
              </a:lnSpc>
              <a:spcBef>
                <a:spcPts val="0"/>
              </a:spcBef>
              <a:spcAft>
                <a:spcPts val="0"/>
              </a:spcAft>
              <a:buClr>
                <a:srgbClr val="FFC000"/>
              </a:buClr>
              <a:buSzPts val="1600"/>
              <a:buFont typeface="Montserrat SemiBold"/>
              <a:buNone/>
            </a:pPr>
            <a:endParaRPr sz="2400" b="1" i="0" u="none" strike="noStrike" cap="none">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FFC000"/>
              </a:buClr>
              <a:buSzPts val="1600"/>
              <a:buFont typeface="Montserrat SemiBold"/>
              <a:buNone/>
            </a:pPr>
            <a:r>
              <a:rPr lang="fr-FR" sz="2400" b="1" i="0" u="none" strike="noStrike" cap="none">
                <a:solidFill>
                  <a:schemeClr val="dk2"/>
                </a:solidFill>
                <a:latin typeface="Montserrat SemiBold"/>
                <a:ea typeface="Montserrat SemiBold"/>
                <a:cs typeface="Montserrat SemiBold"/>
                <a:sym typeface="Montserrat SemiBold"/>
              </a:rPr>
              <a:t>L’étape suivante est la validation de cette conclusion par l’élaboration d’une étude de faisabilité.</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61"/>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Conclusion et suites à donner</a:t>
            </a:r>
            <a:endParaRPr/>
          </a:p>
        </p:txBody>
      </p:sp>
      <p:sp>
        <p:nvSpPr>
          <p:cNvPr id="817" name="Google Shape;817;p61"/>
          <p:cNvSpPr txBox="1"/>
          <p:nvPr/>
        </p:nvSpPr>
        <p:spPr>
          <a:xfrm>
            <a:off x="4210508" y="2244827"/>
            <a:ext cx="12650410" cy="7361500"/>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Analyse d’Opportunité par AILE et CEP</a:t>
            </a:r>
            <a:endParaRPr/>
          </a:p>
          <a:p>
            <a:pPr marL="0" marR="0" lvl="0" indent="0" algn="l" rtl="0">
              <a:lnSpc>
                <a:spcPct val="20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Etude de faisabilité</a:t>
            </a:r>
            <a:endParaRPr sz="16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20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Prise de décision</a:t>
            </a:r>
            <a:endParaRPr sz="16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20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Étude d’avant projet – validation PRO avec AILE</a:t>
            </a:r>
            <a:endParaRPr sz="16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20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Demande d’aide auprès du PBEB en lien avec AILE</a:t>
            </a:r>
            <a:endParaRPr sz="16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20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Commercialisation de la chaleur auprès des abonnés</a:t>
            </a:r>
            <a:endParaRPr sz="16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20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Réalisation - travaux</a:t>
            </a:r>
            <a:endParaRPr sz="1600" b="0" i="0" u="none" strike="noStrike" cap="none">
              <a:solidFill>
                <a:srgbClr val="000000"/>
              </a:solidFill>
              <a:latin typeface="Montserrat SemiBold"/>
              <a:ea typeface="Montserrat SemiBold"/>
              <a:cs typeface="Montserrat SemiBold"/>
              <a:sym typeface="Montserrat SemiBold"/>
            </a:endParaRPr>
          </a:p>
        </p:txBody>
      </p:sp>
      <p:grpSp>
        <p:nvGrpSpPr>
          <p:cNvPr id="818" name="Google Shape;818;p61"/>
          <p:cNvGrpSpPr/>
          <p:nvPr/>
        </p:nvGrpSpPr>
        <p:grpSpPr>
          <a:xfrm>
            <a:off x="1642042" y="2230682"/>
            <a:ext cx="2833705" cy="7361500"/>
            <a:chOff x="1642042" y="2110366"/>
            <a:chExt cx="2355352" cy="5084773"/>
          </a:xfrm>
        </p:grpSpPr>
        <p:sp>
          <p:nvSpPr>
            <p:cNvPr id="819" name="Google Shape;819;p61"/>
            <p:cNvSpPr/>
            <p:nvPr/>
          </p:nvSpPr>
          <p:spPr>
            <a:xfrm>
              <a:off x="2048148" y="2110366"/>
              <a:ext cx="1949246" cy="5084773"/>
            </a:xfrm>
            <a:prstGeom prst="downArrow">
              <a:avLst>
                <a:gd name="adj1" fmla="val 66870"/>
                <a:gd name="adj2" fmla="val 52300"/>
              </a:avLst>
            </a:prstGeom>
            <a:solidFill>
              <a:schemeClr val="accent6"/>
            </a:solidFill>
            <a:ln>
              <a:noFill/>
            </a:ln>
            <a:effectLst>
              <a:outerShdw blurRad="40000" dist="23000" dir="5400000" rotWithShape="0">
                <a:srgbClr val="000000">
                  <a:alpha val="34901"/>
                </a:srgbClr>
              </a:outerShdw>
            </a:effectLst>
          </p:spPr>
          <p:txBody>
            <a:bodyPr spcFirstLastPara="1" wrap="square" lIns="91425" tIns="45725" rIns="91425" bIns="45725"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20" name="Google Shape;820;p61"/>
            <p:cNvSpPr/>
            <p:nvPr/>
          </p:nvSpPr>
          <p:spPr>
            <a:xfrm>
              <a:off x="1642042" y="2224155"/>
              <a:ext cx="611560" cy="246757"/>
            </a:xfrm>
            <a:prstGeom prst="homePlate">
              <a:avLst>
                <a:gd name="adj" fmla="val 50000"/>
              </a:avLst>
            </a:prstGeom>
            <a:solidFill>
              <a:srgbClr val="8DA41A"/>
            </a:solidFill>
            <a:ln w="25400" cap="flat" cmpd="sng">
              <a:solidFill>
                <a:srgbClr val="8DA4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21" name="Google Shape;821;p61"/>
            <p:cNvSpPr txBox="1"/>
            <p:nvPr/>
          </p:nvSpPr>
          <p:spPr>
            <a:xfrm>
              <a:off x="2264921" y="2141099"/>
              <a:ext cx="1512008" cy="4527011"/>
            </a:xfrm>
            <a:prstGeom prst="rect">
              <a:avLst/>
            </a:prstGeom>
            <a:noFill/>
            <a:ln>
              <a:noFill/>
            </a:ln>
          </p:spPr>
          <p:txBody>
            <a:bodyPr spcFirstLastPara="1" wrap="square" lIns="91425" tIns="45725" rIns="91425" bIns="45725" anchor="t" anchorCtr="0">
              <a:noAutofit/>
            </a:bodyPr>
            <a:lstStyle/>
            <a:p>
              <a:pPr marL="0" marR="0" lvl="0" indent="0" algn="ctr" rtl="0">
                <a:lnSpc>
                  <a:spcPct val="15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2 mois</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6 mois</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chemeClr val="dk1"/>
                </a:buClr>
                <a:buSzPts val="2400"/>
                <a:buFont typeface="Arial"/>
                <a:buNone/>
              </a:pPr>
              <a:endParaRPr sz="24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000000"/>
                </a:buClr>
                <a:buSzPts val="2400"/>
                <a:buFont typeface="Arial"/>
                <a:buNone/>
              </a:pPr>
              <a:r>
                <a:rPr lang="fr-FR" sz="2400" b="0" i="0" u="none" strike="noStrike" cap="none">
                  <a:solidFill>
                    <a:srgbClr val="000000"/>
                  </a:solidFill>
                  <a:latin typeface="Montserrat SemiBold"/>
                  <a:ea typeface="Montserrat SemiBold"/>
                  <a:cs typeface="Montserrat SemiBold"/>
                  <a:sym typeface="Montserrat SemiBold"/>
                </a:rPr>
                <a:t>6 à 18 mois</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chemeClr val="dk1"/>
                </a:buClr>
                <a:buSzPts val="2400"/>
                <a:buFont typeface="Arial"/>
                <a:buNone/>
              </a:pPr>
              <a:endParaRPr sz="24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2 ans</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chemeClr val="dk1"/>
                </a:buClr>
                <a:buSzPts val="1100"/>
                <a:buFont typeface="Arial"/>
                <a:buNone/>
              </a:pPr>
              <a:endParaRPr sz="11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000000"/>
                </a:buClr>
                <a:buSzPts val="2000"/>
                <a:buFont typeface="Arial"/>
                <a:buNone/>
              </a:pPr>
              <a:r>
                <a:rPr lang="fr-FR" sz="2000" b="0" i="0" u="none" strike="noStrike" cap="none">
                  <a:solidFill>
                    <a:srgbClr val="000000"/>
                  </a:solidFill>
                  <a:latin typeface="Montserrat SemiBold"/>
                  <a:ea typeface="Montserrat SemiBold"/>
                  <a:cs typeface="Montserrat SemiBold"/>
                  <a:sym typeface="Montserrat SemiBold"/>
                </a:rPr>
                <a:t>= 3 à 4 ans</a:t>
              </a:r>
              <a:endParaRPr sz="1400" b="0" i="0" u="none" strike="noStrike" cap="none">
                <a:solidFill>
                  <a:srgbClr val="000000"/>
                </a:solidFill>
                <a:latin typeface="Montserrat SemiBold"/>
                <a:ea typeface="Montserrat SemiBold"/>
                <a:cs typeface="Montserrat SemiBold"/>
                <a:sym typeface="Montserrat SemiBold"/>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62"/>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Conclusion et suites à donner</a:t>
            </a:r>
            <a:endParaRPr/>
          </a:p>
        </p:txBody>
      </p:sp>
      <p:sp>
        <p:nvSpPr>
          <p:cNvPr id="827" name="Google Shape;827;p62"/>
          <p:cNvSpPr txBox="1"/>
          <p:nvPr/>
        </p:nvSpPr>
        <p:spPr>
          <a:xfrm>
            <a:off x="8542421" y="2372335"/>
            <a:ext cx="9745579" cy="73615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000000"/>
              </a:buClr>
              <a:buSzPts val="2400"/>
              <a:buFont typeface="Arial"/>
              <a:buNone/>
            </a:pPr>
            <a:r>
              <a:rPr lang="fr-FR" sz="2800" b="0" i="0" u="sng" strike="noStrike" cap="none">
                <a:solidFill>
                  <a:srgbClr val="000000"/>
                </a:solidFill>
                <a:latin typeface="Montserrat SemiBold"/>
                <a:ea typeface="Montserrat SemiBold"/>
                <a:cs typeface="Montserrat SemiBold"/>
                <a:sym typeface="Montserrat SemiBold"/>
              </a:rPr>
              <a:t>Portage :</a:t>
            </a:r>
            <a:endParaRPr/>
          </a:p>
          <a:p>
            <a:pPr marL="0" marR="0" lvl="0" indent="0" algn="l" rtl="0">
              <a:lnSpc>
                <a:spcPct val="15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En direct, par transfert de compétence, en coopération</a:t>
            </a:r>
            <a:endParaRPr/>
          </a:p>
          <a:p>
            <a:pPr marL="0" marR="0" lvl="0" indent="0" algn="l" rtl="0">
              <a:lnSpc>
                <a:spcPct val="150000"/>
              </a:lnSpc>
              <a:spcBef>
                <a:spcPts val="0"/>
              </a:spcBef>
              <a:spcAft>
                <a:spcPts val="0"/>
              </a:spcAft>
              <a:buClr>
                <a:srgbClr val="000000"/>
              </a:buClr>
              <a:buSzPts val="2400"/>
              <a:buFont typeface="Arial"/>
              <a:buNone/>
            </a:pPr>
            <a:endParaRPr sz="28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ts val="2400"/>
              <a:buFont typeface="Arial"/>
              <a:buNone/>
            </a:pPr>
            <a:r>
              <a:rPr lang="fr-FR" sz="2800" b="0" i="0" u="sng" strike="noStrike" cap="none">
                <a:solidFill>
                  <a:srgbClr val="000000"/>
                </a:solidFill>
                <a:latin typeface="Montserrat SemiBold"/>
                <a:ea typeface="Montserrat SemiBold"/>
                <a:cs typeface="Montserrat SemiBold"/>
                <a:sym typeface="Montserrat SemiBold"/>
              </a:rPr>
              <a:t>Financement : </a:t>
            </a:r>
            <a:endParaRPr/>
          </a:p>
          <a:p>
            <a:pPr marL="0" marR="0" lvl="0" indent="0" algn="l" rtl="0">
              <a:lnSpc>
                <a:spcPct val="15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Collectivité, concession (DSP)</a:t>
            </a:r>
            <a:endParaRPr/>
          </a:p>
          <a:p>
            <a:pPr marL="0" marR="0" lvl="0" indent="0" algn="l" rtl="0">
              <a:lnSpc>
                <a:spcPct val="150000"/>
              </a:lnSpc>
              <a:spcBef>
                <a:spcPts val="0"/>
              </a:spcBef>
              <a:spcAft>
                <a:spcPts val="0"/>
              </a:spcAft>
              <a:buClr>
                <a:srgbClr val="000000"/>
              </a:buClr>
              <a:buSzPts val="2400"/>
              <a:buFont typeface="Arial"/>
              <a:buNone/>
            </a:pPr>
            <a:br>
              <a:rPr lang="fr-FR" sz="2800" b="0" i="0" u="none" strike="noStrike" cap="none">
                <a:solidFill>
                  <a:srgbClr val="000000"/>
                </a:solidFill>
                <a:latin typeface="Montserrat SemiBold"/>
                <a:ea typeface="Montserrat SemiBold"/>
                <a:cs typeface="Montserrat SemiBold"/>
                <a:sym typeface="Montserrat SemiBold"/>
              </a:rPr>
            </a:br>
            <a:r>
              <a:rPr lang="fr-FR" sz="2800" b="0" i="0" u="sng" strike="noStrike" cap="none">
                <a:solidFill>
                  <a:srgbClr val="000000"/>
                </a:solidFill>
                <a:latin typeface="Montserrat SemiBold"/>
                <a:ea typeface="Montserrat SemiBold"/>
                <a:cs typeface="Montserrat SemiBold"/>
                <a:sym typeface="Montserrat SemiBold"/>
              </a:rPr>
              <a:t>Exploitation :</a:t>
            </a:r>
            <a:endParaRPr/>
          </a:p>
          <a:p>
            <a:pPr marL="0" marR="0" lvl="0" indent="0" algn="l" rtl="0">
              <a:lnSpc>
                <a:spcPct val="15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Contrat d’exploitation total ou partiel, maintenance mutualisée</a:t>
            </a:r>
            <a:endParaRPr/>
          </a:p>
        </p:txBody>
      </p:sp>
      <p:sp>
        <p:nvSpPr>
          <p:cNvPr id="828" name="Google Shape;828;p62"/>
          <p:cNvSpPr txBox="1"/>
          <p:nvPr/>
        </p:nvSpPr>
        <p:spPr>
          <a:xfrm>
            <a:off x="385013" y="2372335"/>
            <a:ext cx="7940839" cy="73615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Comment porter puis exploiter ce projet sans devoir monter en compétence et avec les ressources humaines existantes ?</a:t>
            </a:r>
            <a:endParaRPr/>
          </a:p>
          <a:p>
            <a:pPr marL="0" marR="0" lvl="0" indent="0" algn="l" rtl="0">
              <a:lnSpc>
                <a:spcPct val="150000"/>
              </a:lnSpc>
              <a:spcBef>
                <a:spcPts val="0"/>
              </a:spcBef>
              <a:spcAft>
                <a:spcPts val="0"/>
              </a:spcAft>
              <a:buClr>
                <a:srgbClr val="000000"/>
              </a:buClr>
              <a:buSzPts val="2400"/>
              <a:buFont typeface="Arial"/>
              <a:buNone/>
            </a:pPr>
            <a:endParaRPr sz="28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Comment financer ce projet?</a:t>
            </a:r>
            <a:endParaRPr/>
          </a:p>
          <a:p>
            <a:pPr marL="0" marR="0" lvl="0" indent="0" algn="l" rtl="0">
              <a:lnSpc>
                <a:spcPct val="150000"/>
              </a:lnSpc>
              <a:spcBef>
                <a:spcPts val="0"/>
              </a:spcBef>
              <a:spcAft>
                <a:spcPts val="0"/>
              </a:spcAft>
              <a:buClr>
                <a:srgbClr val="000000"/>
              </a:buClr>
              <a:buSzPts val="2400"/>
              <a:buFont typeface="Arial"/>
              <a:buNone/>
            </a:pPr>
            <a:endParaRPr sz="28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ts val="2400"/>
              <a:buFont typeface="Arial"/>
              <a:buNone/>
            </a:pPr>
            <a:r>
              <a:rPr lang="fr-FR" sz="2800" b="0" i="0" u="none" strike="noStrike" cap="none">
                <a:solidFill>
                  <a:srgbClr val="000000"/>
                </a:solidFill>
                <a:latin typeface="Montserrat SemiBold"/>
                <a:ea typeface="Montserrat SemiBold"/>
                <a:cs typeface="Montserrat SemiBold"/>
                <a:sym typeface="Montserrat SemiBold"/>
              </a:rPr>
              <a:t>Comment s’entourer d’acteurs compétents?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63"/>
          <p:cNvSpPr txBox="1">
            <a:spLocks noGrp="1"/>
          </p:cNvSpPr>
          <p:nvPr>
            <p:ph type="title"/>
          </p:nvPr>
        </p:nvSpPr>
        <p:spPr>
          <a:xfrm>
            <a:off x="623400" y="3255775"/>
            <a:ext cx="17041200" cy="1683600"/>
          </a:xfrm>
          <a:prstGeom prst="rect">
            <a:avLst/>
          </a:prstGeom>
          <a:noFill/>
          <a:ln>
            <a:noFill/>
          </a:ln>
        </p:spPr>
        <p:txBody>
          <a:bodyPr spcFirstLastPara="1" wrap="square" lIns="182850" tIns="182850" rIns="182850" bIns="182850" anchor="ctr" anchorCtr="0">
            <a:normAutofit/>
          </a:bodyPr>
          <a:lstStyle/>
          <a:p>
            <a:pPr marL="0" lvl="0" indent="0" algn="ctr" rtl="0">
              <a:lnSpc>
                <a:spcPct val="100000"/>
              </a:lnSpc>
              <a:spcBef>
                <a:spcPts val="0"/>
              </a:spcBef>
              <a:spcAft>
                <a:spcPts val="0"/>
              </a:spcAft>
              <a:buSzPts val="4000"/>
              <a:buNone/>
            </a:pPr>
            <a:r>
              <a:rPr lang="fr-FR" b="1"/>
              <a:t>Les soutiens possibles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64"/>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Les soutiens possibles</a:t>
            </a:r>
            <a:endParaRPr/>
          </a:p>
        </p:txBody>
      </p:sp>
      <p:pic>
        <p:nvPicPr>
          <p:cNvPr id="2" name="Image 1">
            <a:extLst>
              <a:ext uri="{FF2B5EF4-FFF2-40B4-BE49-F238E27FC236}">
                <a16:creationId xmlns:a16="http://schemas.microsoft.com/office/drawing/2014/main" id="{3A05EB57-20A4-F30C-717D-4B33F082BC2E}"/>
              </a:ext>
            </a:extLst>
          </p:cNvPr>
          <p:cNvPicPr>
            <a:picLocks noChangeAspect="1"/>
          </p:cNvPicPr>
          <p:nvPr/>
        </p:nvPicPr>
        <p:blipFill>
          <a:blip r:embed="rId3"/>
          <a:stretch>
            <a:fillRect/>
          </a:stretch>
        </p:blipFill>
        <p:spPr>
          <a:xfrm>
            <a:off x="2282854" y="2035450"/>
            <a:ext cx="13722291" cy="76365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7"/>
          <p:cNvSpPr txBox="1">
            <a:spLocks noGrp="1"/>
          </p:cNvSpPr>
          <p:nvPr>
            <p:ph type="body" idx="1"/>
          </p:nvPr>
        </p:nvSpPr>
        <p:spPr>
          <a:xfrm>
            <a:off x="1172550" y="2149750"/>
            <a:ext cx="15942900" cy="7753800"/>
          </a:xfrm>
          <a:prstGeom prst="rect">
            <a:avLst/>
          </a:prstGeom>
          <a:noFill/>
          <a:ln>
            <a:noFill/>
          </a:ln>
        </p:spPr>
        <p:txBody>
          <a:bodyPr spcFirstLastPara="1" wrap="square" lIns="182850" tIns="182850" rIns="182850" bIns="182850" anchor="t" anchorCtr="0">
            <a:normAutofit/>
          </a:bodyPr>
          <a:lstStyle/>
          <a:p>
            <a:pPr marL="0" lvl="0" indent="0" algn="ctr" rtl="0">
              <a:lnSpc>
                <a:spcPct val="115000"/>
              </a:lnSpc>
              <a:spcBef>
                <a:spcPts val="0"/>
              </a:spcBef>
              <a:spcAft>
                <a:spcPts val="0"/>
              </a:spcAft>
              <a:buSzPts val="2400"/>
              <a:buNone/>
            </a:pPr>
            <a:r>
              <a:rPr lang="fr-FR"/>
              <a:t>Notre association accompagne depuis 1995 les initiatives de</a:t>
            </a:r>
            <a:r>
              <a:rPr lang="fr-FR" b="1">
                <a:solidFill>
                  <a:srgbClr val="95C11F"/>
                </a:solidFill>
                <a:latin typeface="Montserrat"/>
                <a:ea typeface="Montserrat"/>
                <a:cs typeface="Montserrat"/>
                <a:sym typeface="Montserrat"/>
              </a:rPr>
              <a:t> valorisations de la biomasse</a:t>
            </a:r>
            <a:r>
              <a:rPr lang="fr-FR"/>
              <a:t> en milieu agricole et rural pour </a:t>
            </a:r>
            <a:r>
              <a:rPr lang="fr-FR" b="1">
                <a:solidFill>
                  <a:srgbClr val="95C11F"/>
                </a:solidFill>
                <a:latin typeface="Montserrat"/>
                <a:ea typeface="Montserrat"/>
                <a:cs typeface="Montserrat"/>
                <a:sym typeface="Montserrat"/>
              </a:rPr>
              <a:t>l’autonomie énergétique des territoires</a:t>
            </a:r>
            <a:r>
              <a:rPr lang="fr-FR"/>
              <a:t> tout en préservant l’environnement.</a:t>
            </a:r>
            <a:endParaRPr/>
          </a:p>
          <a:p>
            <a:pPr marL="0" lvl="0" indent="0" algn="ctr" rtl="0">
              <a:lnSpc>
                <a:spcPct val="115000"/>
              </a:lnSpc>
              <a:spcBef>
                <a:spcPts val="2400"/>
              </a:spcBef>
              <a:spcAft>
                <a:spcPts val="0"/>
              </a:spcAft>
              <a:buSzPts val="2400"/>
              <a:buNone/>
            </a:pPr>
            <a:endParaRPr/>
          </a:p>
          <a:p>
            <a:pPr marL="0" lvl="0" indent="0" algn="ctr" rtl="0">
              <a:lnSpc>
                <a:spcPct val="115000"/>
              </a:lnSpc>
              <a:spcBef>
                <a:spcPts val="2400"/>
              </a:spcBef>
              <a:spcAft>
                <a:spcPts val="0"/>
              </a:spcAft>
              <a:buSzPts val="2400"/>
              <a:buNone/>
            </a:pPr>
            <a:endParaRPr/>
          </a:p>
          <a:p>
            <a:pPr marL="0" lvl="0" indent="0" algn="ctr" rtl="0">
              <a:lnSpc>
                <a:spcPct val="115000"/>
              </a:lnSpc>
              <a:spcBef>
                <a:spcPts val="2400"/>
              </a:spcBef>
              <a:spcAft>
                <a:spcPts val="0"/>
              </a:spcAft>
              <a:buSzPts val="2400"/>
              <a:buNone/>
            </a:pPr>
            <a:endParaRPr/>
          </a:p>
          <a:p>
            <a:pPr marL="0" lvl="0" indent="0" algn="ctr" rtl="0">
              <a:lnSpc>
                <a:spcPct val="115000"/>
              </a:lnSpc>
              <a:spcBef>
                <a:spcPts val="2400"/>
              </a:spcBef>
              <a:spcAft>
                <a:spcPts val="0"/>
              </a:spcAft>
              <a:buSzPts val="2400"/>
              <a:buNone/>
            </a:pPr>
            <a:endParaRPr/>
          </a:p>
          <a:p>
            <a:pPr marL="0" lvl="0" indent="0" algn="ctr" rtl="0">
              <a:lnSpc>
                <a:spcPct val="115000"/>
              </a:lnSpc>
              <a:spcBef>
                <a:spcPts val="2400"/>
              </a:spcBef>
              <a:spcAft>
                <a:spcPts val="0"/>
              </a:spcAft>
              <a:buSzPts val="2400"/>
              <a:buNone/>
            </a:pPr>
            <a:endParaRPr/>
          </a:p>
          <a:p>
            <a:pPr marL="0" lvl="0" indent="0" algn="ctr" rtl="0">
              <a:lnSpc>
                <a:spcPct val="115000"/>
              </a:lnSpc>
              <a:spcBef>
                <a:spcPts val="2400"/>
              </a:spcBef>
              <a:spcAft>
                <a:spcPts val="0"/>
              </a:spcAft>
              <a:buSzPts val="2400"/>
              <a:buNone/>
            </a:pPr>
            <a:r>
              <a:rPr lang="fr-FR"/>
              <a:t>Nous travaillons en réseaux et nos collaborations s’étendent sur les 3 régions Ouest, notre siège est à Pacé (35) et 2 antennes à Nantes (44) et Briec (29).</a:t>
            </a:r>
            <a:endParaRPr/>
          </a:p>
          <a:p>
            <a:pPr marL="0" lvl="0" indent="0" algn="l" rtl="0">
              <a:lnSpc>
                <a:spcPct val="115000"/>
              </a:lnSpc>
              <a:spcBef>
                <a:spcPts val="2400"/>
              </a:spcBef>
              <a:spcAft>
                <a:spcPts val="0"/>
              </a:spcAft>
              <a:buSzPts val="2400"/>
              <a:buNone/>
            </a:pPr>
            <a:endParaRPr/>
          </a:p>
          <a:p>
            <a:pPr marL="0" lvl="0" indent="0" algn="l" rtl="0">
              <a:lnSpc>
                <a:spcPct val="115000"/>
              </a:lnSpc>
              <a:spcBef>
                <a:spcPts val="2400"/>
              </a:spcBef>
              <a:spcAft>
                <a:spcPts val="2400"/>
              </a:spcAft>
              <a:buSzPts val="2400"/>
              <a:buNone/>
            </a:pPr>
            <a:r>
              <a:rPr lang="fr-FR"/>
              <a:t>A l'initiative d’un partenariat entre : </a:t>
            </a:r>
            <a:endParaRPr/>
          </a:p>
        </p:txBody>
      </p:sp>
      <p:sp>
        <p:nvSpPr>
          <p:cNvPr id="245" name="Google Shape;245;p7"/>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Présentation de AILE</a:t>
            </a:r>
            <a:endParaRPr/>
          </a:p>
        </p:txBody>
      </p:sp>
      <p:pic>
        <p:nvPicPr>
          <p:cNvPr id="246" name="Google Shape;246;p7"/>
          <p:cNvPicPr preferRelativeResize="0"/>
          <p:nvPr/>
        </p:nvPicPr>
        <p:blipFill rotWithShape="1">
          <a:blip r:embed="rId3">
            <a:alphaModFix/>
          </a:blip>
          <a:srcRect/>
          <a:stretch/>
        </p:blipFill>
        <p:spPr>
          <a:xfrm>
            <a:off x="7172325" y="8720138"/>
            <a:ext cx="10191750" cy="1000125"/>
          </a:xfrm>
          <a:prstGeom prst="rect">
            <a:avLst/>
          </a:prstGeom>
          <a:noFill/>
          <a:ln>
            <a:noFill/>
          </a:ln>
        </p:spPr>
      </p:pic>
      <p:pic>
        <p:nvPicPr>
          <p:cNvPr id="247" name="Google Shape;247;p7" title="PICTOS.png"/>
          <p:cNvPicPr preferRelativeResize="0"/>
          <p:nvPr/>
        </p:nvPicPr>
        <p:blipFill>
          <a:blip r:embed="rId4">
            <a:alphaModFix/>
          </a:blip>
          <a:stretch>
            <a:fillRect/>
          </a:stretch>
        </p:blipFill>
        <p:spPr>
          <a:xfrm>
            <a:off x="3080325" y="3602024"/>
            <a:ext cx="12127350" cy="33634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65"/>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Les soutiens possibles</a:t>
            </a:r>
            <a:endParaRPr/>
          </a:p>
        </p:txBody>
      </p:sp>
      <p:grpSp>
        <p:nvGrpSpPr>
          <p:cNvPr id="6" name="Groupe 5">
            <a:extLst>
              <a:ext uri="{FF2B5EF4-FFF2-40B4-BE49-F238E27FC236}">
                <a16:creationId xmlns:a16="http://schemas.microsoft.com/office/drawing/2014/main" id="{C12E09C4-423C-7FFF-CA2D-17D5CDB9466F}"/>
              </a:ext>
            </a:extLst>
          </p:cNvPr>
          <p:cNvGrpSpPr/>
          <p:nvPr/>
        </p:nvGrpSpPr>
        <p:grpSpPr>
          <a:xfrm>
            <a:off x="797897" y="2035450"/>
            <a:ext cx="15826417" cy="7131422"/>
            <a:chOff x="797897" y="2035450"/>
            <a:chExt cx="15826417" cy="7131422"/>
          </a:xfrm>
        </p:grpSpPr>
        <p:pic>
          <p:nvPicPr>
            <p:cNvPr id="5" name="Image 4">
              <a:extLst>
                <a:ext uri="{FF2B5EF4-FFF2-40B4-BE49-F238E27FC236}">
                  <a16:creationId xmlns:a16="http://schemas.microsoft.com/office/drawing/2014/main" id="{3CECED61-3445-4132-07E4-815192EF4D23}"/>
                </a:ext>
              </a:extLst>
            </p:cNvPr>
            <p:cNvPicPr>
              <a:picLocks noChangeAspect="1"/>
            </p:cNvPicPr>
            <p:nvPr/>
          </p:nvPicPr>
          <p:blipFill>
            <a:blip r:embed="rId3"/>
            <a:stretch>
              <a:fillRect/>
            </a:stretch>
          </p:blipFill>
          <p:spPr>
            <a:xfrm>
              <a:off x="797897" y="2035450"/>
              <a:ext cx="15826417" cy="7131422"/>
            </a:xfrm>
            <a:prstGeom prst="rect">
              <a:avLst/>
            </a:prstGeom>
          </p:spPr>
        </p:pic>
        <p:sp>
          <p:nvSpPr>
            <p:cNvPr id="2" name="Google Shape;363;p18">
              <a:extLst>
                <a:ext uri="{FF2B5EF4-FFF2-40B4-BE49-F238E27FC236}">
                  <a16:creationId xmlns:a16="http://schemas.microsoft.com/office/drawing/2014/main" id="{C21C4C07-2E9C-B39F-8383-FAE7D6FA1860}"/>
                </a:ext>
              </a:extLst>
            </p:cNvPr>
            <p:cNvSpPr txBox="1"/>
            <p:nvPr/>
          </p:nvSpPr>
          <p:spPr>
            <a:xfrm>
              <a:off x="1134121" y="8724167"/>
              <a:ext cx="21748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1" u="none" strike="noStrike" cap="none" dirty="0">
                  <a:solidFill>
                    <a:schemeClr val="tx1"/>
                  </a:solidFill>
                  <a:latin typeface="Arial"/>
                  <a:ea typeface="Arial"/>
                  <a:cs typeface="Arial"/>
                  <a:sym typeface="Arial"/>
                </a:rPr>
                <a:t>Source : </a:t>
              </a:r>
              <a:r>
                <a:rPr lang="fr-FR" sz="1600" i="1" dirty="0">
                  <a:solidFill>
                    <a:schemeClr val="tx1"/>
                  </a:solidFill>
                </a:rPr>
                <a:t>ADEME</a:t>
              </a:r>
              <a:endParaRPr sz="2000" b="0" i="0" u="none" strike="noStrike" cap="none" dirty="0">
                <a:solidFill>
                  <a:schemeClr val="tx1"/>
                </a:solidFill>
                <a:latin typeface="Arial"/>
                <a:ea typeface="Arial"/>
                <a:cs typeface="Arial"/>
                <a:sym typeface="Arial"/>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66"/>
          <p:cNvSpPr txBox="1">
            <a:spLocks noGrp="1"/>
          </p:cNvSpPr>
          <p:nvPr>
            <p:ph type="title"/>
          </p:nvPr>
        </p:nvSpPr>
        <p:spPr>
          <a:xfrm>
            <a:off x="1521229" y="890050"/>
            <a:ext cx="12771223"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Contacts Equipe Chaleur Renouvelable</a:t>
            </a:r>
            <a:endParaRPr/>
          </a:p>
        </p:txBody>
      </p:sp>
      <p:sp>
        <p:nvSpPr>
          <p:cNvPr id="851" name="Google Shape;851;p66"/>
          <p:cNvSpPr txBox="1"/>
          <p:nvPr/>
        </p:nvSpPr>
        <p:spPr>
          <a:xfrm>
            <a:off x="6905065" y="2035450"/>
            <a:ext cx="10799519" cy="8093344"/>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150000"/>
              </a:lnSpc>
              <a:spcBef>
                <a:spcPts val="0"/>
              </a:spcBef>
              <a:spcAft>
                <a:spcPts val="0"/>
              </a:spcAft>
              <a:buClr>
                <a:srgbClr val="000000"/>
              </a:buClr>
              <a:buSzPct val="106666"/>
              <a:buFont typeface="Arial"/>
              <a:buNone/>
            </a:pPr>
            <a:r>
              <a:rPr lang="fr-FR" sz="3600" b="0" i="0" u="none" strike="noStrike" cap="none" dirty="0">
                <a:solidFill>
                  <a:schemeClr val="dk2"/>
                </a:solidFill>
                <a:latin typeface="Montserrat SemiBold"/>
                <a:ea typeface="Montserrat SemiBold"/>
                <a:cs typeface="Montserrat SemiBold"/>
                <a:sym typeface="Montserrat SemiBold"/>
              </a:rPr>
              <a:t>Animation des relais et du centre ressource bois énergie en Bretagne </a:t>
            </a:r>
            <a:r>
              <a:rPr lang="fr-FR" sz="3200" b="0" i="0" u="none" strike="noStrike" cap="none" dirty="0">
                <a:solidFill>
                  <a:schemeClr val="dk2"/>
                </a:solidFill>
                <a:latin typeface="Montserrat SemiBold"/>
                <a:ea typeface="Montserrat SemiBold"/>
                <a:cs typeface="Montserrat SemiBold"/>
                <a:sym typeface="Montserrat SemiBold"/>
              </a:rPr>
              <a:t>:</a:t>
            </a:r>
            <a:endParaRPr dirty="0"/>
          </a:p>
          <a:p>
            <a:pPr marL="0" marR="0" lvl="0" indent="0" algn="l" rtl="0">
              <a:lnSpc>
                <a:spcPct val="150000"/>
              </a:lnSpc>
              <a:spcBef>
                <a:spcPts val="0"/>
              </a:spcBef>
              <a:spcAft>
                <a:spcPts val="0"/>
              </a:spcAft>
              <a:buClr>
                <a:srgbClr val="000000"/>
              </a:buClr>
              <a:buSzPct val="116363"/>
              <a:buFont typeface="Arial"/>
              <a:buNone/>
            </a:pPr>
            <a:r>
              <a:rPr lang="fr-FR" sz="3300" b="0" i="0" u="none" strike="noStrike" cap="none" dirty="0">
                <a:solidFill>
                  <a:srgbClr val="000000"/>
                </a:solidFill>
                <a:latin typeface="Montserrat SemiBold"/>
                <a:ea typeface="Montserrat SemiBold"/>
                <a:cs typeface="Montserrat SemiBold"/>
                <a:sym typeface="Montserrat SemiBold"/>
              </a:rPr>
              <a:t>Mylène Alvarez </a:t>
            </a:r>
            <a:r>
              <a:rPr lang="fr-FR" sz="3300" b="0" i="0" u="sng" strike="noStrike" cap="none" dirty="0">
                <a:solidFill>
                  <a:srgbClr val="000000"/>
                </a:solidFill>
                <a:latin typeface="Montserrat SemiBold"/>
                <a:ea typeface="Montserrat SemiBold"/>
                <a:cs typeface="Montserrat SemiBold"/>
                <a:sym typeface="Montserrat SemiBold"/>
              </a:rPr>
              <a:t>mylene.alvarez@aile.asso.fr</a:t>
            </a:r>
            <a:br>
              <a:rPr lang="fr-FR" sz="3300" b="0" i="0" u="none" strike="noStrike" cap="none" dirty="0">
                <a:solidFill>
                  <a:srgbClr val="000000"/>
                </a:solidFill>
                <a:latin typeface="Montserrat SemiBold"/>
                <a:ea typeface="Montserrat SemiBold"/>
                <a:cs typeface="Montserrat SemiBold"/>
                <a:sym typeface="Montserrat SemiBold"/>
              </a:rPr>
            </a:br>
            <a:endParaRPr sz="33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None/>
            </a:pPr>
            <a:r>
              <a:rPr lang="fr-FR" sz="3600" b="1" i="0" u="none" strike="noStrike" cap="none" dirty="0">
                <a:solidFill>
                  <a:schemeClr val="dk2"/>
                </a:solidFill>
                <a:latin typeface="Montserrat SemiBold"/>
                <a:ea typeface="Montserrat SemiBold"/>
                <a:cs typeface="Montserrat SemiBold"/>
                <a:sym typeface="Montserrat SemiBold"/>
              </a:rPr>
              <a:t>Chaufferies collectives et réseau de chaleur : </a:t>
            </a:r>
            <a:endParaRPr sz="3200" b="1" i="0" u="none" strike="noStrike" cap="none" dirty="0">
              <a:solidFill>
                <a:schemeClr val="dk2"/>
              </a:solidFill>
              <a:latin typeface="Montserrat SemiBold"/>
              <a:ea typeface="Montserrat SemiBold"/>
              <a:cs typeface="Montserrat SemiBold"/>
              <a:sym typeface="Montserrat SemiBold"/>
            </a:endParaRPr>
          </a:p>
          <a:p>
            <a:pPr marL="0" marR="0" lvl="0" indent="0" algn="just" rtl="0">
              <a:lnSpc>
                <a:spcPct val="170000"/>
              </a:lnSpc>
              <a:spcBef>
                <a:spcPts val="0"/>
              </a:spcBef>
              <a:spcAft>
                <a:spcPts val="0"/>
              </a:spcAft>
              <a:buNone/>
            </a:pPr>
            <a:r>
              <a:rPr lang="fr-FR" sz="3300" b="0" i="0" u="none" strike="noStrike" cap="none" dirty="0">
                <a:solidFill>
                  <a:schemeClr val="dk1"/>
                </a:solidFill>
                <a:latin typeface="Montserrat SemiBold"/>
                <a:ea typeface="Montserrat SemiBold"/>
                <a:cs typeface="Montserrat SemiBold"/>
                <a:sym typeface="Montserrat SemiBold"/>
              </a:rPr>
              <a:t>Antonin FLAUSSE </a:t>
            </a:r>
            <a:r>
              <a:rPr lang="fr-FR" sz="3300" b="0" i="0" u="sng" strike="noStrike" cap="none" dirty="0">
                <a:solidFill>
                  <a:schemeClr val="dk1"/>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antonin.flausse@aile.asso.fr</a:t>
            </a:r>
            <a:endParaRPr sz="3300" b="0" i="0" u="sng" strike="noStrike" cap="none" dirty="0">
              <a:solidFill>
                <a:schemeClr val="dk1"/>
              </a:solidFill>
              <a:latin typeface="Montserrat SemiBold"/>
              <a:ea typeface="Montserrat SemiBold"/>
              <a:cs typeface="Montserrat SemiBold"/>
              <a:sym typeface="Montserrat SemiBold"/>
            </a:endParaRPr>
          </a:p>
          <a:p>
            <a:pPr marL="0" marR="0" lvl="0" indent="0" algn="just" rtl="0">
              <a:lnSpc>
                <a:spcPct val="170000"/>
              </a:lnSpc>
              <a:spcBef>
                <a:spcPts val="0"/>
              </a:spcBef>
              <a:spcAft>
                <a:spcPts val="0"/>
              </a:spcAft>
              <a:buNone/>
            </a:pPr>
            <a:r>
              <a:rPr lang="fr-FR" sz="3300" b="0" i="0" u="none" strike="noStrike" cap="none" dirty="0">
                <a:solidFill>
                  <a:schemeClr val="dk1"/>
                </a:solidFill>
                <a:latin typeface="Montserrat SemiBold"/>
                <a:ea typeface="Montserrat SemiBold"/>
                <a:cs typeface="Montserrat SemiBold"/>
                <a:sym typeface="Montserrat SemiBold"/>
              </a:rPr>
              <a:t>Corentin CAILLIE </a:t>
            </a:r>
            <a:r>
              <a:rPr lang="fr-FR" sz="3300" b="0" i="0" u="sng" strike="noStrike" cap="none" dirty="0">
                <a:solidFill>
                  <a:schemeClr val="dk1"/>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boisenergie@aile.asso.fr</a:t>
            </a:r>
            <a:endParaRPr sz="3300" b="0" i="0" u="sng" strike="noStrike" cap="none" dirty="0">
              <a:solidFill>
                <a:schemeClr val="dk1"/>
              </a:solidFill>
              <a:latin typeface="Montserrat SemiBold"/>
              <a:ea typeface="Montserrat SemiBold"/>
              <a:cs typeface="Montserrat SemiBold"/>
              <a:sym typeface="Montserrat SemiBold"/>
            </a:endParaRPr>
          </a:p>
          <a:p>
            <a:pPr marL="0" marR="0" lvl="0" indent="0" algn="just" rtl="0">
              <a:lnSpc>
                <a:spcPct val="100000"/>
              </a:lnSpc>
              <a:spcBef>
                <a:spcPts val="0"/>
              </a:spcBef>
              <a:spcAft>
                <a:spcPts val="0"/>
              </a:spcAft>
              <a:buNone/>
            </a:pPr>
            <a:endParaRPr sz="28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ct val="106666"/>
              <a:buFont typeface="Arial"/>
              <a:buNone/>
            </a:pPr>
            <a:r>
              <a:rPr lang="fr-FR" sz="3600" b="0" i="0" u="none" strike="noStrike" cap="none" dirty="0">
                <a:solidFill>
                  <a:schemeClr val="dk2"/>
                </a:solidFill>
                <a:latin typeface="Montserrat SemiBold"/>
                <a:ea typeface="Montserrat SemiBold"/>
                <a:cs typeface="Montserrat SemiBold"/>
                <a:sym typeface="Montserrat SemiBold"/>
              </a:rPr>
              <a:t>Chaufferies collectives, industrielles et Approvisionnement en bois :  </a:t>
            </a:r>
            <a:endParaRPr dirty="0"/>
          </a:p>
          <a:p>
            <a:pPr marL="0" marR="0" lvl="0" indent="0" algn="l" rtl="0">
              <a:lnSpc>
                <a:spcPct val="150000"/>
              </a:lnSpc>
              <a:spcBef>
                <a:spcPts val="0"/>
              </a:spcBef>
              <a:spcAft>
                <a:spcPts val="0"/>
              </a:spcAft>
              <a:buClr>
                <a:srgbClr val="000000"/>
              </a:buClr>
              <a:buSzPct val="116363"/>
              <a:buFont typeface="Arial"/>
              <a:buNone/>
            </a:pPr>
            <a:r>
              <a:rPr lang="fr-FR" sz="3300" b="0" i="0" u="none" strike="noStrike" cap="none" dirty="0">
                <a:solidFill>
                  <a:srgbClr val="000000"/>
                </a:solidFill>
                <a:latin typeface="Montserrat SemiBold"/>
                <a:ea typeface="Montserrat SemiBold"/>
                <a:cs typeface="Montserrat SemiBold"/>
                <a:sym typeface="Montserrat SemiBold"/>
              </a:rPr>
              <a:t>Marc LE TREIS </a:t>
            </a:r>
            <a:r>
              <a:rPr lang="fr-FR" sz="3300" b="0" i="0" u="sng" strike="noStrike" cap="none" dirty="0">
                <a:solidFill>
                  <a:srgbClr val="000000"/>
                </a:solidFill>
                <a:latin typeface="Montserrat SemiBold"/>
                <a:ea typeface="Montserrat SemiBold"/>
                <a:cs typeface="Montserrat SemiBold"/>
                <a:sym typeface="Montserrat SemiBold"/>
              </a:rPr>
              <a:t>marc.le-treis@aile.asso.fr</a:t>
            </a:r>
            <a:endParaRPr dirty="0"/>
          </a:p>
          <a:p>
            <a:pPr marL="0" marR="0" lvl="0" indent="0" algn="l" rtl="0">
              <a:lnSpc>
                <a:spcPct val="150000"/>
              </a:lnSpc>
              <a:spcBef>
                <a:spcPts val="0"/>
              </a:spcBef>
              <a:spcAft>
                <a:spcPts val="0"/>
              </a:spcAft>
              <a:buClr>
                <a:srgbClr val="000000"/>
              </a:buClr>
              <a:buSzPct val="137142"/>
              <a:buFont typeface="Arial"/>
              <a:buNone/>
            </a:pPr>
            <a:endParaRPr sz="28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ct val="106666"/>
              <a:buFont typeface="Arial"/>
              <a:buNone/>
            </a:pPr>
            <a:r>
              <a:rPr lang="fr-FR" sz="3600" b="0" i="0" u="none" strike="noStrike" cap="none" dirty="0">
                <a:solidFill>
                  <a:schemeClr val="dk2"/>
                </a:solidFill>
                <a:latin typeface="Montserrat SemiBold"/>
                <a:ea typeface="Montserrat SemiBold"/>
                <a:cs typeface="Montserrat SemiBold"/>
                <a:sym typeface="Montserrat SemiBold"/>
              </a:rPr>
              <a:t>Chaufferies agricoles et Approvisionnement en bois déchiqueté : </a:t>
            </a:r>
            <a:endParaRPr dirty="0"/>
          </a:p>
          <a:p>
            <a:pPr marL="0" marR="0" lvl="0" indent="0" algn="l" rtl="0">
              <a:lnSpc>
                <a:spcPct val="150000"/>
              </a:lnSpc>
              <a:spcBef>
                <a:spcPts val="0"/>
              </a:spcBef>
              <a:spcAft>
                <a:spcPts val="0"/>
              </a:spcAft>
              <a:buClr>
                <a:srgbClr val="000000"/>
              </a:buClr>
              <a:buSzPct val="116363"/>
              <a:buFont typeface="Arial"/>
              <a:buNone/>
            </a:pPr>
            <a:r>
              <a:rPr lang="fr-FR" sz="3300" b="0" i="0" u="none" strike="noStrike" cap="none" dirty="0">
                <a:solidFill>
                  <a:srgbClr val="000000"/>
                </a:solidFill>
                <a:latin typeface="Montserrat SemiBold"/>
                <a:ea typeface="Montserrat SemiBold"/>
                <a:cs typeface="Montserrat SemiBold"/>
                <a:sym typeface="Montserrat SemiBold"/>
              </a:rPr>
              <a:t>Jacques BERNARD </a:t>
            </a:r>
            <a:r>
              <a:rPr lang="fr-FR" sz="3300" b="0" i="0" u="sng" strike="noStrike" cap="none" dirty="0">
                <a:solidFill>
                  <a:srgbClr val="000000"/>
                </a:solidFill>
                <a:latin typeface="Montserrat SemiBold"/>
                <a:ea typeface="Montserrat SemiBold"/>
                <a:cs typeface="Montserrat SemiBold"/>
                <a:sym typeface="Montserrat SemiBold"/>
              </a:rPr>
              <a:t>jacques.bernard@aile.asso.fr</a:t>
            </a:r>
            <a:endParaRPr dirty="0"/>
          </a:p>
          <a:p>
            <a:pPr marL="0" marR="0" lvl="0" indent="0" algn="l" rtl="0">
              <a:lnSpc>
                <a:spcPct val="150000"/>
              </a:lnSpc>
              <a:spcBef>
                <a:spcPts val="0"/>
              </a:spcBef>
              <a:spcAft>
                <a:spcPts val="0"/>
              </a:spcAft>
              <a:buClr>
                <a:srgbClr val="000000"/>
              </a:buClr>
              <a:buSzPct val="137142"/>
              <a:buFont typeface="Arial"/>
              <a:buNone/>
            </a:pPr>
            <a:endParaRPr sz="28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ct val="106666"/>
              <a:buFont typeface="Arial"/>
              <a:buNone/>
            </a:pPr>
            <a:r>
              <a:rPr lang="fr-FR" sz="3600" b="0" i="0" u="none" strike="noStrike" cap="none" dirty="0">
                <a:solidFill>
                  <a:schemeClr val="dk2"/>
                </a:solidFill>
                <a:latin typeface="Montserrat SemiBold"/>
                <a:ea typeface="Montserrat SemiBold"/>
                <a:cs typeface="Montserrat SemiBold"/>
                <a:sym typeface="Montserrat SemiBold"/>
              </a:rPr>
              <a:t>Suivi du parc et Optimisation des chaufferies bois :  </a:t>
            </a:r>
            <a:endParaRPr dirty="0"/>
          </a:p>
          <a:p>
            <a:pPr marL="0" marR="0" lvl="0" indent="0" algn="l" rtl="0">
              <a:lnSpc>
                <a:spcPct val="150000"/>
              </a:lnSpc>
              <a:spcBef>
                <a:spcPts val="0"/>
              </a:spcBef>
              <a:spcAft>
                <a:spcPts val="0"/>
              </a:spcAft>
              <a:buClr>
                <a:srgbClr val="000000"/>
              </a:buClr>
              <a:buSzPct val="116363"/>
              <a:buFont typeface="Arial"/>
              <a:buNone/>
            </a:pPr>
            <a:r>
              <a:rPr lang="fr-FR" sz="3300" b="0" i="0" u="none" strike="noStrike" cap="none" dirty="0">
                <a:solidFill>
                  <a:srgbClr val="000000"/>
                </a:solidFill>
                <a:latin typeface="Montserrat SemiBold"/>
                <a:ea typeface="Montserrat SemiBold"/>
                <a:cs typeface="Montserrat SemiBold"/>
                <a:sym typeface="Montserrat SemiBold"/>
              </a:rPr>
              <a:t>Antoine QUEVREUX </a:t>
            </a:r>
            <a:r>
              <a:rPr lang="fr-FR" sz="3300" b="0" i="0" u="sng" strike="noStrike" cap="none" dirty="0">
                <a:solidFill>
                  <a:schemeClr val="dk1"/>
                </a:solid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antoine.quevreux@aile.asso.fr</a:t>
            </a:r>
            <a:endParaRPr sz="28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ct val="137142"/>
              <a:buFont typeface="Arial"/>
              <a:buNone/>
            </a:pPr>
            <a:endParaRPr sz="28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ct val="106666"/>
              <a:buFont typeface="Arial"/>
              <a:buNone/>
            </a:pPr>
            <a:r>
              <a:rPr lang="fr-FR" sz="3600" b="0" i="0" u="none" strike="noStrike" cap="none" dirty="0">
                <a:solidFill>
                  <a:schemeClr val="dk2"/>
                </a:solidFill>
                <a:latin typeface="Montserrat SemiBold"/>
                <a:ea typeface="Montserrat SemiBold"/>
                <a:cs typeface="Montserrat SemiBold"/>
                <a:sym typeface="Montserrat SemiBold"/>
              </a:rPr>
              <a:t>La mobilisation du bois forestier et le bois bûche :</a:t>
            </a:r>
            <a:endParaRPr dirty="0"/>
          </a:p>
          <a:p>
            <a:pPr marL="0" marR="0" lvl="0" indent="0" algn="l" rtl="0">
              <a:lnSpc>
                <a:spcPct val="150000"/>
              </a:lnSpc>
              <a:spcBef>
                <a:spcPts val="0"/>
              </a:spcBef>
              <a:spcAft>
                <a:spcPts val="0"/>
              </a:spcAft>
              <a:buNone/>
            </a:pPr>
            <a:r>
              <a:rPr lang="fr-FR" sz="3200" b="0" i="0" u="none" strike="noStrike" cap="none" dirty="0" err="1">
                <a:solidFill>
                  <a:srgbClr val="000000"/>
                </a:solidFill>
                <a:latin typeface="Montserrat SemiBold"/>
                <a:ea typeface="Montserrat SemiBold"/>
                <a:cs typeface="Montserrat SemiBold"/>
                <a:sym typeface="Montserrat SemiBold"/>
              </a:rPr>
              <a:t>Fibois</a:t>
            </a:r>
            <a:r>
              <a:rPr lang="fr-FR" sz="3200" b="0" i="0" u="none" strike="noStrike" cap="none" dirty="0">
                <a:solidFill>
                  <a:srgbClr val="000000"/>
                </a:solidFill>
                <a:latin typeface="Montserrat SemiBold"/>
                <a:ea typeface="Montserrat SemiBold"/>
                <a:cs typeface="Montserrat SemiBold"/>
                <a:sym typeface="Montserrat SemiBold"/>
              </a:rPr>
              <a:t> 🡪</a:t>
            </a:r>
            <a:r>
              <a:rPr lang="fr-FR" sz="2900" b="0" i="0" u="none" strike="noStrike" cap="none" dirty="0">
                <a:solidFill>
                  <a:srgbClr val="000000"/>
                </a:solidFill>
                <a:latin typeface="Montserrat SemiBold"/>
                <a:ea typeface="Montserrat SemiBold"/>
                <a:cs typeface="Montserrat SemiBold"/>
                <a:sym typeface="Montserrat SemiBold"/>
              </a:rPr>
              <a:t> </a:t>
            </a:r>
            <a:r>
              <a:rPr lang="fr-FR" sz="3300" b="0" i="0" u="sng" strike="noStrike" cap="none" dirty="0">
                <a:solidFill>
                  <a:schemeClr val="dk1"/>
                </a:solidFill>
                <a:latin typeface="Montserrat SemiBold"/>
                <a:ea typeface="Montserrat SemiBold"/>
                <a:cs typeface="Montserrat SemiBold"/>
                <a:sym typeface="Montserrat SemiBold"/>
                <a:hlinkClick r:id="rId6">
                  <a:extLst>
                    <a:ext uri="{A12FA001-AC4F-418D-AE19-62706E023703}">
                      <ahyp:hlinkClr xmlns:ahyp="http://schemas.microsoft.com/office/drawing/2018/hyperlinkcolor" val="tx"/>
                    </a:ext>
                  </a:extLst>
                </a:hlinkClick>
              </a:rPr>
              <a:t>contact</a:t>
            </a:r>
            <a:endParaRPr sz="3300" b="0" i="0" u="none" strike="noStrike" cap="none" dirty="0">
              <a:solidFill>
                <a:schemeClr val="dk1"/>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ct val="132413"/>
              <a:buFont typeface="Arial"/>
              <a:buNone/>
            </a:pPr>
            <a:r>
              <a:rPr lang="fr-FR" sz="2900" b="0" i="0" u="none" strike="noStrike" cap="none" dirty="0">
                <a:solidFill>
                  <a:srgbClr val="000000"/>
                </a:solidFill>
                <a:latin typeface="Montserrat SemiBold"/>
                <a:ea typeface="Montserrat SemiBold"/>
                <a:cs typeface="Montserrat SemiBold"/>
                <a:sym typeface="Montserrat SemiBold"/>
              </a:rPr>
              <a:t> </a:t>
            </a:r>
            <a:r>
              <a:rPr lang="fr-FR" sz="3200" b="0" i="0" u="sng" strike="noStrike" cap="none" dirty="0">
                <a:solidFill>
                  <a:srgbClr val="000000"/>
                </a:solidFill>
                <a:latin typeface="Montserrat SemiBold"/>
                <a:ea typeface="Montserrat SemiBold"/>
                <a:cs typeface="Montserrat SemiBold"/>
                <a:sym typeface="Montserrat SemiBold"/>
              </a:rPr>
              <a:t>guillaume.pouteau@fiboisbretagne.fr </a:t>
            </a:r>
            <a:endParaRPr sz="2900" b="0" i="0" u="sng" strike="noStrike" cap="none" dirty="0">
              <a:solidFill>
                <a:srgbClr val="000000"/>
              </a:solidFill>
              <a:latin typeface="Montserrat SemiBold"/>
              <a:ea typeface="Montserrat SemiBold"/>
              <a:cs typeface="Montserrat SemiBold"/>
              <a:sym typeface="Montserrat SemiBold"/>
            </a:endParaRPr>
          </a:p>
        </p:txBody>
      </p:sp>
      <p:pic>
        <p:nvPicPr>
          <p:cNvPr id="852" name="Google Shape;852;p66" descr="L:\_BOIS ENERGIE\COMMUNICATION CHARTE GRAPH\Logo Charte\OK nouveau logo Aile 2016 - horizontal.jpg"/>
          <p:cNvPicPr preferRelativeResize="0"/>
          <p:nvPr/>
        </p:nvPicPr>
        <p:blipFill rotWithShape="1">
          <a:blip r:embed="rId7">
            <a:alphaModFix/>
          </a:blip>
          <a:srcRect/>
          <a:stretch/>
        </p:blipFill>
        <p:spPr>
          <a:xfrm>
            <a:off x="1521229" y="4284630"/>
            <a:ext cx="3556097" cy="1273597"/>
          </a:xfrm>
          <a:prstGeom prst="rect">
            <a:avLst/>
          </a:prstGeom>
          <a:noFill/>
          <a:ln>
            <a:noFill/>
          </a:ln>
        </p:spPr>
      </p:pic>
      <p:sp>
        <p:nvSpPr>
          <p:cNvPr id="853" name="Google Shape;853;p66"/>
          <p:cNvSpPr txBox="1"/>
          <p:nvPr/>
        </p:nvSpPr>
        <p:spPr>
          <a:xfrm>
            <a:off x="583416" y="3180849"/>
            <a:ext cx="6321649" cy="896417"/>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50000"/>
              </a:lnSpc>
              <a:spcBef>
                <a:spcPts val="0"/>
              </a:spcBef>
              <a:spcAft>
                <a:spcPts val="0"/>
              </a:spcAft>
              <a:buClr>
                <a:srgbClr val="000000"/>
              </a:buClr>
              <a:buSzPct val="155844"/>
              <a:buFont typeface="Arial"/>
              <a:buNone/>
            </a:pPr>
            <a:r>
              <a:rPr lang="fr-FR" sz="1800" b="0" i="0" u="sng" strike="noStrike" cap="none" dirty="0">
                <a:solidFill>
                  <a:srgbClr val="000000"/>
                </a:solidFill>
                <a:latin typeface="Montserrat SemiBold"/>
                <a:ea typeface="Montserrat SemiBold"/>
                <a:cs typeface="Montserrat SemiBold"/>
                <a:sym typeface="Montserrat SemiBold"/>
              </a:rPr>
              <a:t>https://www.bretagne.bzh/aides/fiches/contrat-chaleur-renouvelable-bretagne/</a:t>
            </a:r>
            <a:endParaRPr sz="1050" dirty="0"/>
          </a:p>
        </p:txBody>
      </p:sp>
      <p:pic>
        <p:nvPicPr>
          <p:cNvPr id="854" name="Google Shape;854;p66" descr="FIBOIS BRETAGNE | HelloAsso"/>
          <p:cNvPicPr preferRelativeResize="0"/>
          <p:nvPr/>
        </p:nvPicPr>
        <p:blipFill rotWithShape="1">
          <a:blip r:embed="rId8">
            <a:alphaModFix/>
          </a:blip>
          <a:srcRect/>
          <a:stretch/>
        </p:blipFill>
        <p:spPr>
          <a:xfrm>
            <a:off x="1521229" y="8399103"/>
            <a:ext cx="3120252" cy="1560126"/>
          </a:xfrm>
          <a:prstGeom prst="rect">
            <a:avLst/>
          </a:prstGeom>
          <a:noFill/>
          <a:ln>
            <a:noFill/>
          </a:ln>
        </p:spPr>
      </p:pic>
      <p:sp>
        <p:nvSpPr>
          <p:cNvPr id="2" name="Google Shape;853;p66">
            <a:extLst>
              <a:ext uri="{FF2B5EF4-FFF2-40B4-BE49-F238E27FC236}">
                <a16:creationId xmlns:a16="http://schemas.microsoft.com/office/drawing/2014/main" id="{5DDBA36C-D8B2-BFC9-F2D6-C38150279872}"/>
              </a:ext>
            </a:extLst>
          </p:cNvPr>
          <p:cNvSpPr txBox="1"/>
          <p:nvPr/>
        </p:nvSpPr>
        <p:spPr>
          <a:xfrm>
            <a:off x="583415" y="2367305"/>
            <a:ext cx="6321649" cy="896417"/>
          </a:xfrm>
          <a:prstGeom prst="rect">
            <a:avLst/>
          </a:prstGeom>
          <a:noFill/>
          <a:ln>
            <a:noFill/>
          </a:ln>
        </p:spPr>
        <p:txBody>
          <a:bodyPr spcFirstLastPara="1" wrap="square" lIns="91425" tIns="45700" rIns="91425" bIns="45700" anchor="t" anchorCtr="0">
            <a:normAutofit/>
          </a:bodyPr>
          <a:lstStyle/>
          <a:p>
            <a:pPr lvl="0">
              <a:lnSpc>
                <a:spcPct val="150000"/>
              </a:lnSpc>
              <a:buSzPct val="155844"/>
            </a:pPr>
            <a:r>
              <a:rPr lang="fr-FR" sz="1800" b="0" i="0" u="sng" strike="noStrike" cap="none" dirty="0">
                <a:solidFill>
                  <a:srgbClr val="000000"/>
                </a:solidFill>
                <a:latin typeface="Montserrat SemiBold"/>
                <a:ea typeface="Montserrat SemiBold"/>
                <a:cs typeface="Montserrat SemiBold"/>
                <a:sym typeface="Montserrat SemiBold"/>
              </a:rPr>
              <a:t>https://www.</a:t>
            </a:r>
            <a:r>
              <a:rPr lang="fr-FR" sz="1800" u="sng" dirty="0">
                <a:latin typeface="Montserrat SemiBold"/>
                <a:ea typeface="Montserrat SemiBold"/>
                <a:cs typeface="Montserrat SemiBold"/>
                <a:sym typeface="Montserrat SemiBold"/>
              </a:rPr>
              <a:t> aile.asso.fr</a:t>
            </a:r>
            <a:endParaRPr sz="105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68"/>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Tour de météo</a:t>
            </a:r>
            <a:endParaRPr/>
          </a:p>
        </p:txBody>
      </p:sp>
      <p:pic>
        <p:nvPicPr>
          <p:cNvPr id="864" name="Google Shape;864;p68" title="1.png"/>
          <p:cNvPicPr preferRelativeResize="0"/>
          <p:nvPr/>
        </p:nvPicPr>
        <p:blipFill rotWithShape="1">
          <a:blip r:embed="rId3">
            <a:alphaModFix/>
          </a:blip>
          <a:srcRect/>
          <a:stretch/>
        </p:blipFill>
        <p:spPr>
          <a:xfrm>
            <a:off x="1873500" y="2035450"/>
            <a:ext cx="11240095" cy="794674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69"/>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solidFill>
                  <a:srgbClr val="B38867"/>
                </a:solidFill>
              </a:rPr>
              <a:t>Pictos</a:t>
            </a:r>
            <a:endParaRPr>
              <a:solidFill>
                <a:srgbClr val="B38867"/>
              </a:solidFill>
            </a:endParaRPr>
          </a:p>
        </p:txBody>
      </p:sp>
      <p:pic>
        <p:nvPicPr>
          <p:cNvPr id="870" name="Google Shape;870;p69" title="peronajes-10.png"/>
          <p:cNvPicPr preferRelativeResize="0"/>
          <p:nvPr/>
        </p:nvPicPr>
        <p:blipFill rotWithShape="1">
          <a:blip r:embed="rId3">
            <a:alphaModFix/>
          </a:blip>
          <a:srcRect/>
          <a:stretch/>
        </p:blipFill>
        <p:spPr>
          <a:xfrm>
            <a:off x="2229000" y="4660170"/>
            <a:ext cx="1318766" cy="1201112"/>
          </a:xfrm>
          <a:prstGeom prst="rect">
            <a:avLst/>
          </a:prstGeom>
          <a:noFill/>
          <a:ln>
            <a:noFill/>
          </a:ln>
        </p:spPr>
      </p:pic>
      <p:pic>
        <p:nvPicPr>
          <p:cNvPr id="871" name="Google Shape;871;p69" title="peronajes-11.png"/>
          <p:cNvPicPr preferRelativeResize="0"/>
          <p:nvPr/>
        </p:nvPicPr>
        <p:blipFill rotWithShape="1">
          <a:blip r:embed="rId4">
            <a:alphaModFix/>
          </a:blip>
          <a:srcRect/>
          <a:stretch/>
        </p:blipFill>
        <p:spPr>
          <a:xfrm>
            <a:off x="955123" y="4660170"/>
            <a:ext cx="1318766" cy="1201112"/>
          </a:xfrm>
          <a:prstGeom prst="rect">
            <a:avLst/>
          </a:prstGeom>
          <a:noFill/>
          <a:ln>
            <a:noFill/>
          </a:ln>
        </p:spPr>
      </p:pic>
      <p:pic>
        <p:nvPicPr>
          <p:cNvPr id="872" name="Google Shape;872;p69" title="peronajes-13.png"/>
          <p:cNvPicPr preferRelativeResize="0"/>
          <p:nvPr/>
        </p:nvPicPr>
        <p:blipFill rotWithShape="1">
          <a:blip r:embed="rId5">
            <a:alphaModFix/>
          </a:blip>
          <a:srcRect/>
          <a:stretch/>
        </p:blipFill>
        <p:spPr>
          <a:xfrm>
            <a:off x="2489540" y="7459950"/>
            <a:ext cx="797702" cy="777417"/>
          </a:xfrm>
          <a:prstGeom prst="rect">
            <a:avLst/>
          </a:prstGeom>
          <a:noFill/>
          <a:ln>
            <a:noFill/>
          </a:ln>
        </p:spPr>
      </p:pic>
      <p:pic>
        <p:nvPicPr>
          <p:cNvPr id="873" name="Google Shape;873;p69" title="peronajes-15.png"/>
          <p:cNvPicPr preferRelativeResize="0"/>
          <p:nvPr/>
        </p:nvPicPr>
        <p:blipFill rotWithShape="1">
          <a:blip r:embed="rId6">
            <a:alphaModFix/>
          </a:blip>
          <a:srcRect/>
          <a:stretch/>
        </p:blipFill>
        <p:spPr>
          <a:xfrm>
            <a:off x="3786234" y="3608325"/>
            <a:ext cx="797702" cy="777417"/>
          </a:xfrm>
          <a:prstGeom prst="rect">
            <a:avLst/>
          </a:prstGeom>
          <a:noFill/>
          <a:ln>
            <a:noFill/>
          </a:ln>
        </p:spPr>
      </p:pic>
      <p:pic>
        <p:nvPicPr>
          <p:cNvPr id="874" name="Google Shape;874;p69" title="peronajes-30.png"/>
          <p:cNvPicPr preferRelativeResize="0"/>
          <p:nvPr/>
        </p:nvPicPr>
        <p:blipFill rotWithShape="1">
          <a:blip r:embed="rId7">
            <a:alphaModFix/>
          </a:blip>
          <a:srcRect/>
          <a:stretch/>
        </p:blipFill>
        <p:spPr>
          <a:xfrm>
            <a:off x="2513489" y="2635874"/>
            <a:ext cx="749787" cy="730720"/>
          </a:xfrm>
          <a:prstGeom prst="rect">
            <a:avLst/>
          </a:prstGeom>
          <a:noFill/>
          <a:ln>
            <a:noFill/>
          </a:ln>
        </p:spPr>
      </p:pic>
      <p:pic>
        <p:nvPicPr>
          <p:cNvPr id="875" name="Google Shape;875;p69" title="peronajes-31.png"/>
          <p:cNvPicPr preferRelativeResize="0"/>
          <p:nvPr/>
        </p:nvPicPr>
        <p:blipFill rotWithShape="1">
          <a:blip r:embed="rId8">
            <a:alphaModFix/>
          </a:blip>
          <a:srcRect/>
          <a:stretch/>
        </p:blipFill>
        <p:spPr>
          <a:xfrm>
            <a:off x="3735750" y="6122025"/>
            <a:ext cx="898651" cy="875785"/>
          </a:xfrm>
          <a:prstGeom prst="rect">
            <a:avLst/>
          </a:prstGeom>
          <a:noFill/>
          <a:ln>
            <a:noFill/>
          </a:ln>
        </p:spPr>
      </p:pic>
      <p:pic>
        <p:nvPicPr>
          <p:cNvPr id="876" name="Google Shape;876;p69" title="pictos 2-01.png"/>
          <p:cNvPicPr preferRelativeResize="0"/>
          <p:nvPr/>
        </p:nvPicPr>
        <p:blipFill rotWithShape="1">
          <a:blip r:embed="rId9">
            <a:alphaModFix/>
          </a:blip>
          <a:srcRect/>
          <a:stretch/>
        </p:blipFill>
        <p:spPr>
          <a:xfrm>
            <a:off x="2513489" y="3692040"/>
            <a:ext cx="749786" cy="730052"/>
          </a:xfrm>
          <a:prstGeom prst="rect">
            <a:avLst/>
          </a:prstGeom>
          <a:noFill/>
          <a:ln>
            <a:noFill/>
          </a:ln>
        </p:spPr>
      </p:pic>
      <p:pic>
        <p:nvPicPr>
          <p:cNvPr id="877" name="Google Shape;877;p69" title="pictos 2-02.png"/>
          <p:cNvPicPr preferRelativeResize="0"/>
          <p:nvPr/>
        </p:nvPicPr>
        <p:blipFill rotWithShape="1">
          <a:blip r:embed="rId10">
            <a:alphaModFix/>
          </a:blip>
          <a:srcRect/>
          <a:stretch/>
        </p:blipFill>
        <p:spPr>
          <a:xfrm>
            <a:off x="3689351" y="7514188"/>
            <a:ext cx="898650" cy="875036"/>
          </a:xfrm>
          <a:prstGeom prst="rect">
            <a:avLst/>
          </a:prstGeom>
          <a:noFill/>
          <a:ln>
            <a:noFill/>
          </a:ln>
        </p:spPr>
      </p:pic>
      <p:pic>
        <p:nvPicPr>
          <p:cNvPr id="878" name="Google Shape;878;p69" title="pictos 2-03.png"/>
          <p:cNvPicPr preferRelativeResize="0"/>
          <p:nvPr/>
        </p:nvPicPr>
        <p:blipFill rotWithShape="1">
          <a:blip r:embed="rId11">
            <a:alphaModFix/>
          </a:blip>
          <a:srcRect/>
          <a:stretch/>
        </p:blipFill>
        <p:spPr>
          <a:xfrm>
            <a:off x="8927828" y="2652436"/>
            <a:ext cx="897065" cy="817724"/>
          </a:xfrm>
          <a:prstGeom prst="rect">
            <a:avLst/>
          </a:prstGeom>
          <a:noFill/>
          <a:ln>
            <a:noFill/>
          </a:ln>
        </p:spPr>
      </p:pic>
      <p:pic>
        <p:nvPicPr>
          <p:cNvPr id="879" name="Google Shape;879;p69" title="pictos 2-04.png"/>
          <p:cNvPicPr preferRelativeResize="0"/>
          <p:nvPr/>
        </p:nvPicPr>
        <p:blipFill rotWithShape="1">
          <a:blip r:embed="rId12">
            <a:alphaModFix/>
          </a:blip>
          <a:srcRect/>
          <a:stretch/>
        </p:blipFill>
        <p:spPr>
          <a:xfrm>
            <a:off x="6411215" y="3723711"/>
            <a:ext cx="897065" cy="817724"/>
          </a:xfrm>
          <a:prstGeom prst="rect">
            <a:avLst/>
          </a:prstGeom>
          <a:noFill/>
          <a:ln>
            <a:noFill/>
          </a:ln>
        </p:spPr>
      </p:pic>
      <p:pic>
        <p:nvPicPr>
          <p:cNvPr id="880" name="Google Shape;880;p69" title="pictos 2-05.png"/>
          <p:cNvPicPr preferRelativeResize="0"/>
          <p:nvPr/>
        </p:nvPicPr>
        <p:blipFill rotWithShape="1">
          <a:blip r:embed="rId13">
            <a:alphaModFix/>
          </a:blip>
          <a:srcRect/>
          <a:stretch/>
        </p:blipFill>
        <p:spPr>
          <a:xfrm>
            <a:off x="7659090" y="3801343"/>
            <a:ext cx="897065" cy="816284"/>
          </a:xfrm>
          <a:prstGeom prst="rect">
            <a:avLst/>
          </a:prstGeom>
          <a:noFill/>
          <a:ln>
            <a:noFill/>
          </a:ln>
        </p:spPr>
      </p:pic>
      <p:pic>
        <p:nvPicPr>
          <p:cNvPr id="881" name="Google Shape;881;p69" title="pictos 2-06.png"/>
          <p:cNvPicPr preferRelativeResize="0"/>
          <p:nvPr/>
        </p:nvPicPr>
        <p:blipFill rotWithShape="1">
          <a:blip r:embed="rId14">
            <a:alphaModFix/>
          </a:blip>
          <a:srcRect/>
          <a:stretch/>
        </p:blipFill>
        <p:spPr>
          <a:xfrm>
            <a:off x="6258803" y="6251761"/>
            <a:ext cx="897065" cy="817724"/>
          </a:xfrm>
          <a:prstGeom prst="rect">
            <a:avLst/>
          </a:prstGeom>
          <a:noFill/>
          <a:ln>
            <a:noFill/>
          </a:ln>
        </p:spPr>
      </p:pic>
      <p:pic>
        <p:nvPicPr>
          <p:cNvPr id="882" name="Google Shape;882;p69" title="pictos 2-07.png"/>
          <p:cNvPicPr preferRelativeResize="0"/>
          <p:nvPr/>
        </p:nvPicPr>
        <p:blipFill rotWithShape="1">
          <a:blip r:embed="rId15">
            <a:alphaModFix/>
          </a:blip>
          <a:srcRect/>
          <a:stretch/>
        </p:blipFill>
        <p:spPr>
          <a:xfrm>
            <a:off x="6256851" y="7511406"/>
            <a:ext cx="898644" cy="816284"/>
          </a:xfrm>
          <a:prstGeom prst="rect">
            <a:avLst/>
          </a:prstGeom>
          <a:noFill/>
          <a:ln>
            <a:noFill/>
          </a:ln>
        </p:spPr>
      </p:pic>
      <p:pic>
        <p:nvPicPr>
          <p:cNvPr id="883" name="Google Shape;883;p69" title="pictos 2-08.png"/>
          <p:cNvPicPr preferRelativeResize="0"/>
          <p:nvPr/>
        </p:nvPicPr>
        <p:blipFill rotWithShape="1">
          <a:blip r:embed="rId16">
            <a:alphaModFix/>
          </a:blip>
          <a:srcRect/>
          <a:stretch/>
        </p:blipFill>
        <p:spPr>
          <a:xfrm>
            <a:off x="4987401" y="7520611"/>
            <a:ext cx="898644" cy="817724"/>
          </a:xfrm>
          <a:prstGeom prst="rect">
            <a:avLst/>
          </a:prstGeom>
          <a:noFill/>
          <a:ln>
            <a:noFill/>
          </a:ln>
        </p:spPr>
      </p:pic>
      <p:pic>
        <p:nvPicPr>
          <p:cNvPr id="884" name="Google Shape;884;p69" title="pictos 2-09.png"/>
          <p:cNvPicPr preferRelativeResize="0"/>
          <p:nvPr/>
        </p:nvPicPr>
        <p:blipFill rotWithShape="1">
          <a:blip r:embed="rId17">
            <a:alphaModFix/>
          </a:blip>
          <a:srcRect/>
          <a:stretch/>
        </p:blipFill>
        <p:spPr>
          <a:xfrm>
            <a:off x="5005915" y="2593093"/>
            <a:ext cx="897065" cy="816284"/>
          </a:xfrm>
          <a:prstGeom prst="rect">
            <a:avLst/>
          </a:prstGeom>
          <a:noFill/>
          <a:ln>
            <a:noFill/>
          </a:ln>
        </p:spPr>
      </p:pic>
      <p:pic>
        <p:nvPicPr>
          <p:cNvPr id="885" name="Google Shape;885;p69" title="pictos 2-11.png"/>
          <p:cNvPicPr preferRelativeResize="0"/>
          <p:nvPr/>
        </p:nvPicPr>
        <p:blipFill rotWithShape="1">
          <a:blip r:embed="rId18">
            <a:alphaModFix/>
          </a:blip>
          <a:srcRect/>
          <a:stretch/>
        </p:blipFill>
        <p:spPr>
          <a:xfrm>
            <a:off x="3685275" y="2593093"/>
            <a:ext cx="898644" cy="816284"/>
          </a:xfrm>
          <a:prstGeom prst="rect">
            <a:avLst/>
          </a:prstGeom>
          <a:noFill/>
          <a:ln>
            <a:noFill/>
          </a:ln>
        </p:spPr>
      </p:pic>
      <p:pic>
        <p:nvPicPr>
          <p:cNvPr id="886" name="Google Shape;886;p69" title="pictos 2-12.png"/>
          <p:cNvPicPr preferRelativeResize="0"/>
          <p:nvPr/>
        </p:nvPicPr>
        <p:blipFill rotWithShape="1">
          <a:blip r:embed="rId19">
            <a:alphaModFix/>
          </a:blip>
          <a:srcRect/>
          <a:stretch/>
        </p:blipFill>
        <p:spPr>
          <a:xfrm>
            <a:off x="6045988" y="4682278"/>
            <a:ext cx="1318776" cy="1200022"/>
          </a:xfrm>
          <a:prstGeom prst="rect">
            <a:avLst/>
          </a:prstGeom>
          <a:noFill/>
          <a:ln>
            <a:noFill/>
          </a:ln>
        </p:spPr>
      </p:pic>
      <p:pic>
        <p:nvPicPr>
          <p:cNvPr id="887" name="Google Shape;887;p69" title="pictos 2-13.png"/>
          <p:cNvPicPr preferRelativeResize="0"/>
          <p:nvPr/>
        </p:nvPicPr>
        <p:blipFill rotWithShape="1">
          <a:blip r:embed="rId20">
            <a:alphaModFix/>
          </a:blip>
          <a:srcRect/>
          <a:stretch/>
        </p:blipFill>
        <p:spPr>
          <a:xfrm>
            <a:off x="8909815" y="6041824"/>
            <a:ext cx="897065" cy="817724"/>
          </a:xfrm>
          <a:prstGeom prst="rect">
            <a:avLst/>
          </a:prstGeom>
          <a:noFill/>
          <a:ln>
            <a:noFill/>
          </a:ln>
        </p:spPr>
      </p:pic>
      <p:pic>
        <p:nvPicPr>
          <p:cNvPr id="888" name="Google Shape;888;p69" title="pictos 2-14.png"/>
          <p:cNvPicPr preferRelativeResize="0"/>
          <p:nvPr/>
        </p:nvPicPr>
        <p:blipFill rotWithShape="1">
          <a:blip r:embed="rId21">
            <a:alphaModFix/>
          </a:blip>
          <a:srcRect/>
          <a:stretch/>
        </p:blipFill>
        <p:spPr>
          <a:xfrm>
            <a:off x="7598415" y="7449118"/>
            <a:ext cx="897065" cy="816284"/>
          </a:xfrm>
          <a:prstGeom prst="rect">
            <a:avLst/>
          </a:prstGeom>
          <a:noFill/>
          <a:ln>
            <a:noFill/>
          </a:ln>
        </p:spPr>
      </p:pic>
      <p:pic>
        <p:nvPicPr>
          <p:cNvPr id="889" name="Google Shape;889;p69" title="pictos 2-36.png"/>
          <p:cNvPicPr preferRelativeResize="0"/>
          <p:nvPr/>
        </p:nvPicPr>
        <p:blipFill rotWithShape="1">
          <a:blip r:embed="rId22">
            <a:alphaModFix/>
          </a:blip>
          <a:srcRect/>
          <a:stretch/>
        </p:blipFill>
        <p:spPr>
          <a:xfrm>
            <a:off x="1194440" y="2516174"/>
            <a:ext cx="897065" cy="817724"/>
          </a:xfrm>
          <a:prstGeom prst="rect">
            <a:avLst/>
          </a:prstGeom>
          <a:noFill/>
          <a:ln>
            <a:noFill/>
          </a:ln>
        </p:spPr>
      </p:pic>
      <p:pic>
        <p:nvPicPr>
          <p:cNvPr id="890" name="Google Shape;890;p69" title="pictos 2-44.png"/>
          <p:cNvPicPr preferRelativeResize="0"/>
          <p:nvPr/>
        </p:nvPicPr>
        <p:blipFill rotWithShape="1">
          <a:blip r:embed="rId23">
            <a:alphaModFix/>
          </a:blip>
          <a:srcRect/>
          <a:stretch/>
        </p:blipFill>
        <p:spPr>
          <a:xfrm>
            <a:off x="1188800" y="7621774"/>
            <a:ext cx="898644" cy="817724"/>
          </a:xfrm>
          <a:prstGeom prst="rect">
            <a:avLst/>
          </a:prstGeom>
          <a:noFill/>
          <a:ln>
            <a:noFill/>
          </a:ln>
        </p:spPr>
      </p:pic>
      <p:pic>
        <p:nvPicPr>
          <p:cNvPr id="891" name="Google Shape;891;p69" title="pictos 2-45.png"/>
          <p:cNvPicPr preferRelativeResize="0"/>
          <p:nvPr/>
        </p:nvPicPr>
        <p:blipFill rotWithShape="1">
          <a:blip r:embed="rId24">
            <a:alphaModFix/>
          </a:blip>
          <a:srcRect/>
          <a:stretch/>
        </p:blipFill>
        <p:spPr>
          <a:xfrm>
            <a:off x="2333260" y="6251761"/>
            <a:ext cx="1110276" cy="817724"/>
          </a:xfrm>
          <a:prstGeom prst="rect">
            <a:avLst/>
          </a:prstGeom>
          <a:noFill/>
          <a:ln>
            <a:noFill/>
          </a:ln>
        </p:spPr>
      </p:pic>
      <p:pic>
        <p:nvPicPr>
          <p:cNvPr id="892" name="Google Shape;892;p69" title="pictos 2-47.png"/>
          <p:cNvPicPr preferRelativeResize="0"/>
          <p:nvPr/>
        </p:nvPicPr>
        <p:blipFill rotWithShape="1">
          <a:blip r:embed="rId25">
            <a:alphaModFix/>
          </a:blip>
          <a:srcRect/>
          <a:stretch/>
        </p:blipFill>
        <p:spPr>
          <a:xfrm>
            <a:off x="8909815" y="3741293"/>
            <a:ext cx="897065" cy="816284"/>
          </a:xfrm>
          <a:prstGeom prst="rect">
            <a:avLst/>
          </a:prstGeom>
          <a:noFill/>
          <a:ln>
            <a:noFill/>
          </a:ln>
        </p:spPr>
      </p:pic>
      <p:pic>
        <p:nvPicPr>
          <p:cNvPr id="893" name="Google Shape;893;p69" title="pictos 2-48.png"/>
          <p:cNvPicPr preferRelativeResize="0"/>
          <p:nvPr/>
        </p:nvPicPr>
        <p:blipFill rotWithShape="1">
          <a:blip r:embed="rId26">
            <a:alphaModFix/>
          </a:blip>
          <a:srcRect/>
          <a:stretch/>
        </p:blipFill>
        <p:spPr>
          <a:xfrm>
            <a:off x="1107535" y="3588174"/>
            <a:ext cx="1110276" cy="817724"/>
          </a:xfrm>
          <a:prstGeom prst="rect">
            <a:avLst/>
          </a:prstGeom>
          <a:noFill/>
          <a:ln>
            <a:noFill/>
          </a:ln>
        </p:spPr>
      </p:pic>
      <p:pic>
        <p:nvPicPr>
          <p:cNvPr id="894" name="Google Shape;894;p69" title="pictos 2-49.png"/>
          <p:cNvPicPr preferRelativeResize="0"/>
          <p:nvPr/>
        </p:nvPicPr>
        <p:blipFill rotWithShape="1">
          <a:blip r:embed="rId27">
            <a:alphaModFix/>
          </a:blip>
          <a:srcRect/>
          <a:stretch/>
        </p:blipFill>
        <p:spPr>
          <a:xfrm>
            <a:off x="1107535" y="6252481"/>
            <a:ext cx="1110276" cy="816284"/>
          </a:xfrm>
          <a:prstGeom prst="rect">
            <a:avLst/>
          </a:prstGeom>
          <a:noFill/>
          <a:ln>
            <a:noFill/>
          </a:ln>
        </p:spPr>
      </p:pic>
      <p:pic>
        <p:nvPicPr>
          <p:cNvPr id="895" name="Google Shape;895;p69" title="pictos 2-50.png"/>
          <p:cNvPicPr preferRelativeResize="0"/>
          <p:nvPr/>
        </p:nvPicPr>
        <p:blipFill rotWithShape="1">
          <a:blip r:embed="rId28">
            <a:alphaModFix/>
          </a:blip>
          <a:srcRect/>
          <a:stretch/>
        </p:blipFill>
        <p:spPr>
          <a:xfrm>
            <a:off x="6324976" y="2593101"/>
            <a:ext cx="962438" cy="875775"/>
          </a:xfrm>
          <a:prstGeom prst="rect">
            <a:avLst/>
          </a:prstGeom>
          <a:noFill/>
          <a:ln>
            <a:noFill/>
          </a:ln>
        </p:spPr>
      </p:pic>
      <p:pic>
        <p:nvPicPr>
          <p:cNvPr id="896" name="Google Shape;896;p69" title="pictos 2-52.png"/>
          <p:cNvPicPr preferRelativeResize="0"/>
          <p:nvPr/>
        </p:nvPicPr>
        <p:blipFill rotWithShape="1">
          <a:blip r:embed="rId29">
            <a:alphaModFix/>
          </a:blip>
          <a:srcRect/>
          <a:stretch/>
        </p:blipFill>
        <p:spPr>
          <a:xfrm>
            <a:off x="8927038" y="4828724"/>
            <a:ext cx="898644" cy="817724"/>
          </a:xfrm>
          <a:prstGeom prst="rect">
            <a:avLst/>
          </a:prstGeom>
          <a:noFill/>
          <a:ln>
            <a:noFill/>
          </a:ln>
        </p:spPr>
      </p:pic>
      <p:pic>
        <p:nvPicPr>
          <p:cNvPr id="897" name="Google Shape;897;p69" title="pictos 2-53.png"/>
          <p:cNvPicPr preferRelativeResize="0"/>
          <p:nvPr/>
        </p:nvPicPr>
        <p:blipFill rotWithShape="1">
          <a:blip r:embed="rId30">
            <a:alphaModFix/>
          </a:blip>
          <a:srcRect/>
          <a:stretch/>
        </p:blipFill>
        <p:spPr>
          <a:xfrm>
            <a:off x="4849860" y="3496531"/>
            <a:ext cx="1219250" cy="816284"/>
          </a:xfrm>
          <a:prstGeom prst="rect">
            <a:avLst/>
          </a:prstGeom>
          <a:noFill/>
          <a:ln>
            <a:noFill/>
          </a:ln>
        </p:spPr>
      </p:pic>
      <p:pic>
        <p:nvPicPr>
          <p:cNvPr id="898" name="Google Shape;898;p69" title="pictos 2-54.png"/>
          <p:cNvPicPr preferRelativeResize="0"/>
          <p:nvPr/>
        </p:nvPicPr>
        <p:blipFill rotWithShape="1">
          <a:blip r:embed="rId31">
            <a:alphaModFix/>
          </a:blip>
          <a:srcRect/>
          <a:stretch/>
        </p:blipFill>
        <p:spPr>
          <a:xfrm>
            <a:off x="3786215" y="4772599"/>
            <a:ext cx="897065" cy="817724"/>
          </a:xfrm>
          <a:prstGeom prst="rect">
            <a:avLst/>
          </a:prstGeom>
          <a:noFill/>
          <a:ln>
            <a:noFill/>
          </a:ln>
        </p:spPr>
      </p:pic>
      <p:pic>
        <p:nvPicPr>
          <p:cNvPr id="899" name="Google Shape;899;p69" title="pictos 2-55.png"/>
          <p:cNvPicPr preferRelativeResize="0"/>
          <p:nvPr/>
        </p:nvPicPr>
        <p:blipFill rotWithShape="1">
          <a:blip r:embed="rId32">
            <a:alphaModFix/>
          </a:blip>
          <a:srcRect/>
          <a:stretch/>
        </p:blipFill>
        <p:spPr>
          <a:xfrm>
            <a:off x="4962803" y="4810836"/>
            <a:ext cx="897065" cy="817724"/>
          </a:xfrm>
          <a:prstGeom prst="rect">
            <a:avLst/>
          </a:prstGeom>
          <a:noFill/>
          <a:ln>
            <a:noFill/>
          </a:ln>
        </p:spPr>
      </p:pic>
      <p:pic>
        <p:nvPicPr>
          <p:cNvPr id="900" name="Google Shape;900;p69" title="pictos 2-56.png"/>
          <p:cNvPicPr preferRelativeResize="0"/>
          <p:nvPr/>
        </p:nvPicPr>
        <p:blipFill rotWithShape="1">
          <a:blip r:embed="rId33">
            <a:alphaModFix/>
          </a:blip>
          <a:srcRect/>
          <a:stretch/>
        </p:blipFill>
        <p:spPr>
          <a:xfrm>
            <a:off x="7649478" y="4939324"/>
            <a:ext cx="897065" cy="817724"/>
          </a:xfrm>
          <a:prstGeom prst="rect">
            <a:avLst/>
          </a:prstGeom>
          <a:noFill/>
          <a:ln>
            <a:noFill/>
          </a:ln>
        </p:spPr>
      </p:pic>
      <p:pic>
        <p:nvPicPr>
          <p:cNvPr id="901" name="Google Shape;901;p69" title="peronajes-03.png"/>
          <p:cNvPicPr preferRelativeResize="0"/>
          <p:nvPr/>
        </p:nvPicPr>
        <p:blipFill rotWithShape="1">
          <a:blip r:embed="rId34">
            <a:alphaModFix/>
          </a:blip>
          <a:srcRect/>
          <a:stretch/>
        </p:blipFill>
        <p:spPr>
          <a:xfrm>
            <a:off x="7438627" y="5850124"/>
            <a:ext cx="1318775" cy="1201121"/>
          </a:xfrm>
          <a:prstGeom prst="rect">
            <a:avLst/>
          </a:prstGeom>
          <a:noFill/>
          <a:ln>
            <a:noFill/>
          </a:ln>
        </p:spPr>
      </p:pic>
      <p:pic>
        <p:nvPicPr>
          <p:cNvPr id="902" name="Google Shape;902;p69" title="peronajes-04.png"/>
          <p:cNvPicPr preferRelativeResize="0"/>
          <p:nvPr/>
        </p:nvPicPr>
        <p:blipFill rotWithShape="1">
          <a:blip r:embed="rId35">
            <a:alphaModFix/>
          </a:blip>
          <a:srcRect/>
          <a:stretch/>
        </p:blipFill>
        <p:spPr>
          <a:xfrm>
            <a:off x="7498000" y="2506050"/>
            <a:ext cx="1219251" cy="1110471"/>
          </a:xfrm>
          <a:prstGeom prst="rect">
            <a:avLst/>
          </a:prstGeom>
          <a:noFill/>
          <a:ln>
            <a:noFill/>
          </a:ln>
        </p:spPr>
      </p:pic>
      <p:pic>
        <p:nvPicPr>
          <p:cNvPr id="903" name="Google Shape;903;p69" title="peronajes-05.png"/>
          <p:cNvPicPr preferRelativeResize="0"/>
          <p:nvPr/>
        </p:nvPicPr>
        <p:blipFill rotWithShape="1">
          <a:blip r:embed="rId36">
            <a:alphaModFix/>
          </a:blip>
          <a:srcRect/>
          <a:stretch/>
        </p:blipFill>
        <p:spPr>
          <a:xfrm>
            <a:off x="8938403" y="7439423"/>
            <a:ext cx="898651" cy="818477"/>
          </a:xfrm>
          <a:prstGeom prst="rect">
            <a:avLst/>
          </a:prstGeom>
          <a:noFill/>
          <a:ln>
            <a:noFill/>
          </a:ln>
        </p:spPr>
      </p:pic>
      <p:pic>
        <p:nvPicPr>
          <p:cNvPr id="904" name="Google Shape;904;p69" title="peronajes-07.png"/>
          <p:cNvPicPr preferRelativeResize="0"/>
          <p:nvPr/>
        </p:nvPicPr>
        <p:blipFill rotWithShape="1">
          <a:blip r:embed="rId37">
            <a:alphaModFix/>
          </a:blip>
          <a:srcRect/>
          <a:stretch/>
        </p:blipFill>
        <p:spPr>
          <a:xfrm>
            <a:off x="4850421" y="6050350"/>
            <a:ext cx="1110276" cy="1011222"/>
          </a:xfrm>
          <a:prstGeom prst="rect">
            <a:avLst/>
          </a:prstGeom>
          <a:noFill/>
          <a:ln>
            <a:noFill/>
          </a:ln>
        </p:spPr>
      </p:pic>
      <p:sp>
        <p:nvSpPr>
          <p:cNvPr id="905" name="Google Shape;905;p69"/>
          <p:cNvSpPr txBox="1">
            <a:spLocks noGrp="1"/>
          </p:cNvSpPr>
          <p:nvPr>
            <p:ph type="body" idx="4294967295"/>
          </p:nvPr>
        </p:nvSpPr>
        <p:spPr>
          <a:xfrm>
            <a:off x="10812000" y="2635902"/>
            <a:ext cx="5437500" cy="5629500"/>
          </a:xfrm>
          <a:prstGeom prst="rect">
            <a:avLst/>
          </a:prstGeom>
          <a:noFill/>
          <a:ln>
            <a:noFill/>
          </a:ln>
        </p:spPr>
        <p:txBody>
          <a:bodyPr spcFirstLastPara="1" wrap="square" lIns="182850" tIns="182850" rIns="182850" bIns="182850" anchor="t" anchorCtr="0">
            <a:normAutofit lnSpcReduction="10000"/>
          </a:bodyPr>
          <a:lstStyle/>
          <a:p>
            <a:pPr marL="0" lvl="0" indent="0" algn="l" rtl="0">
              <a:lnSpc>
                <a:spcPct val="115000"/>
              </a:lnSpc>
              <a:spcBef>
                <a:spcPts val="0"/>
              </a:spcBef>
              <a:spcAft>
                <a:spcPts val="0"/>
              </a:spcAft>
              <a:buSzPts val="3600"/>
              <a:buNone/>
            </a:pPr>
            <a:r>
              <a:rPr lang="fr-FR" sz="2700">
                <a:latin typeface="Montserrat Medium"/>
                <a:ea typeface="Montserrat Medium"/>
                <a:cs typeface="Montserrat Medium"/>
                <a:sym typeface="Montserrat Medium"/>
              </a:rPr>
              <a:t>Voici un échantillon des pictogrammes que vous pouvez trouver dans la galerie graphique sur Canva et Drive au lien ci-dessous.</a:t>
            </a:r>
            <a:endParaRPr/>
          </a:p>
          <a:p>
            <a:pPr marL="0" lvl="0" indent="0" algn="l" rtl="0">
              <a:lnSpc>
                <a:spcPct val="115000"/>
              </a:lnSpc>
              <a:spcBef>
                <a:spcPts val="2400"/>
              </a:spcBef>
              <a:spcAft>
                <a:spcPts val="0"/>
              </a:spcAft>
              <a:buSzPts val="3600"/>
              <a:buNone/>
            </a:pPr>
            <a:endParaRPr sz="2700">
              <a:latin typeface="Montserrat Medium"/>
              <a:ea typeface="Montserrat Medium"/>
              <a:cs typeface="Montserrat Medium"/>
              <a:sym typeface="Montserrat Medium"/>
            </a:endParaRPr>
          </a:p>
          <a:p>
            <a:pPr marL="0" lvl="0" indent="0" algn="l" rtl="0">
              <a:lnSpc>
                <a:spcPct val="115000"/>
              </a:lnSpc>
              <a:spcBef>
                <a:spcPts val="2400"/>
              </a:spcBef>
              <a:spcAft>
                <a:spcPts val="0"/>
              </a:spcAft>
              <a:buSzPts val="3600"/>
              <a:buNone/>
            </a:pPr>
            <a:r>
              <a:rPr lang="fr-FR" sz="2700" u="sng">
                <a:solidFill>
                  <a:schemeClr val="hlink"/>
                </a:solidFill>
                <a:latin typeface="Montserrat Medium"/>
                <a:ea typeface="Montserrat Medium"/>
                <a:cs typeface="Montserrat Medium"/>
                <a:sym typeface="Montserrat Medium"/>
                <a:hlinkClick r:id="rId38"/>
              </a:rPr>
              <a:t>https://drive.google.com/drive/folders/1uCFGtB8cprmmiiBE0G3_OiWqqo0bsfQY?usp=drive_link</a:t>
            </a:r>
            <a:endParaRPr sz="2700">
              <a:latin typeface="Montserrat Medium"/>
              <a:ea typeface="Montserrat Medium"/>
              <a:cs typeface="Montserrat Medium"/>
              <a:sym typeface="Montserrat Medium"/>
            </a:endParaRPr>
          </a:p>
          <a:p>
            <a:pPr marL="0" lvl="0" indent="0" algn="l" rtl="0">
              <a:lnSpc>
                <a:spcPct val="115000"/>
              </a:lnSpc>
              <a:spcBef>
                <a:spcPts val="2400"/>
              </a:spcBef>
              <a:spcAft>
                <a:spcPts val="2400"/>
              </a:spcAft>
              <a:buSzPts val="3600"/>
              <a:buNone/>
            </a:pPr>
            <a:endParaRPr sz="2700">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0549D5D2-8FA4-F487-1281-3112E12EC3D5}"/>
            </a:ext>
          </a:extLst>
        </p:cNvPr>
        <p:cNvGrpSpPr/>
        <p:nvPr/>
      </p:nvGrpSpPr>
      <p:grpSpPr>
        <a:xfrm>
          <a:off x="0" y="0"/>
          <a:ext cx="0" cy="0"/>
          <a:chOff x="0" y="0"/>
          <a:chExt cx="0" cy="0"/>
        </a:xfrm>
      </p:grpSpPr>
      <p:sp>
        <p:nvSpPr>
          <p:cNvPr id="306" name="Google Shape;306;p14">
            <a:extLst>
              <a:ext uri="{FF2B5EF4-FFF2-40B4-BE49-F238E27FC236}">
                <a16:creationId xmlns:a16="http://schemas.microsoft.com/office/drawing/2014/main" id="{F24C5D89-A228-E9CD-7C38-695BDFB648D6}"/>
              </a:ext>
            </a:extLst>
          </p:cNvPr>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dirty="0"/>
              <a:t>Démarche </a:t>
            </a:r>
            <a:r>
              <a:rPr lang="fr-FR" dirty="0" err="1"/>
              <a:t>EnR’Choix</a:t>
            </a:r>
            <a:r>
              <a:rPr lang="fr-FR" dirty="0"/>
              <a:t> - Présentation</a:t>
            </a:r>
            <a:endParaRPr dirty="0"/>
          </a:p>
        </p:txBody>
      </p:sp>
      <p:pic>
        <p:nvPicPr>
          <p:cNvPr id="319" name="Google Shape;319;p15">
            <a:extLst>
              <a:ext uri="{FF2B5EF4-FFF2-40B4-BE49-F238E27FC236}">
                <a16:creationId xmlns:a16="http://schemas.microsoft.com/office/drawing/2014/main" id="{BA104CF2-F370-1CB2-0F3B-BC3F441532B9}"/>
              </a:ext>
            </a:extLst>
          </p:cNvPr>
          <p:cNvPicPr preferRelativeResize="0"/>
          <p:nvPr/>
        </p:nvPicPr>
        <p:blipFill rotWithShape="1">
          <a:blip r:embed="rId3">
            <a:alphaModFix/>
          </a:blip>
          <a:srcRect/>
          <a:stretch/>
        </p:blipFill>
        <p:spPr>
          <a:xfrm>
            <a:off x="5533436" y="1774209"/>
            <a:ext cx="6708605" cy="8410543"/>
          </a:xfrm>
          <a:prstGeom prst="rect">
            <a:avLst/>
          </a:prstGeom>
          <a:noFill/>
          <a:ln>
            <a:noFill/>
          </a:ln>
        </p:spPr>
      </p:pic>
    </p:spTree>
    <p:extLst>
      <p:ext uri="{BB962C8B-B14F-4D97-AF65-F5344CB8AC3E}">
        <p14:creationId xmlns:p14="http://schemas.microsoft.com/office/powerpoint/2010/main" val="1172632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9"/>
          <p:cNvSpPr txBox="1">
            <a:spLocks noGrp="1"/>
          </p:cNvSpPr>
          <p:nvPr>
            <p:ph type="body" idx="1"/>
          </p:nvPr>
        </p:nvSpPr>
        <p:spPr>
          <a:xfrm>
            <a:off x="318836" y="2208012"/>
            <a:ext cx="17650327" cy="1569904"/>
          </a:xfrm>
          <a:prstGeom prst="rect">
            <a:avLst/>
          </a:prstGeom>
          <a:noFill/>
          <a:ln>
            <a:noFill/>
          </a:ln>
        </p:spPr>
        <p:txBody>
          <a:bodyPr spcFirstLastPara="1" wrap="square" lIns="182850" tIns="182850" rIns="182850" bIns="182850" anchor="t" anchorCtr="0">
            <a:normAutofit/>
          </a:bodyPr>
          <a:lstStyle/>
          <a:p>
            <a:pPr marL="0" lvl="0" indent="0" algn="l" rtl="0">
              <a:lnSpc>
                <a:spcPct val="115000"/>
              </a:lnSpc>
              <a:spcBef>
                <a:spcPts val="0"/>
              </a:spcBef>
              <a:spcAft>
                <a:spcPts val="2400"/>
              </a:spcAft>
              <a:buSzPts val="2400"/>
              <a:buNone/>
            </a:pPr>
            <a:r>
              <a:rPr lang="fr-FR" b="1"/>
              <a:t>[ Description des travaux de sobriété ou efficacité énergétique dans le cadre du projet ( réalisés ou à venir) ]</a:t>
            </a:r>
            <a:endParaRPr/>
          </a:p>
        </p:txBody>
      </p:sp>
      <p:sp>
        <p:nvSpPr>
          <p:cNvPr id="259" name="Google Shape;259;p9"/>
          <p:cNvSpPr txBox="1">
            <a:spLocks noGrp="1"/>
          </p:cNvSpPr>
          <p:nvPr>
            <p:ph type="title"/>
          </p:nvPr>
        </p:nvSpPr>
        <p:spPr>
          <a:xfrm>
            <a:off x="1652700" y="890050"/>
            <a:ext cx="114609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3000"/>
              <a:buNone/>
            </a:pPr>
            <a:r>
              <a:rPr lang="fr-FR"/>
              <a:t>Réduction des consommations énergétiques</a:t>
            </a:r>
            <a:endParaRPr/>
          </a:p>
        </p:txBody>
      </p:sp>
      <p:pic>
        <p:nvPicPr>
          <p:cNvPr id="260" name="Google Shape;260;p9" descr="Schéma guide vers la sobriété"/>
          <p:cNvPicPr preferRelativeResize="0"/>
          <p:nvPr/>
        </p:nvPicPr>
        <p:blipFill rotWithShape="1">
          <a:blip r:embed="rId3">
            <a:alphaModFix/>
          </a:blip>
          <a:srcRect b="75200"/>
          <a:stretch/>
        </p:blipFill>
        <p:spPr>
          <a:xfrm>
            <a:off x="11559654" y="1"/>
            <a:ext cx="6728346" cy="2035450"/>
          </a:xfrm>
          <a:prstGeom prst="rect">
            <a:avLst/>
          </a:prstGeom>
          <a:noFill/>
          <a:ln>
            <a:noFill/>
          </a:ln>
        </p:spPr>
      </p:pic>
    </p:spTree>
  </p:cSld>
  <p:clrMapOvr>
    <a:masterClrMapping/>
  </p:clrMapOvr>
</p:sld>
</file>

<file path=ppt/theme/theme1.xml><?xml version="1.0" encoding="utf-8"?>
<a:theme xmlns:a="http://schemas.openxmlformats.org/drawingml/2006/main" name="AILE boi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95C11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IL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95C11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4941</Words>
  <Application>Microsoft Office PowerPoint</Application>
  <PresentationFormat>Personnalisé</PresentationFormat>
  <Paragraphs>968</Paragraphs>
  <Slides>74</Slides>
  <Notes>74</Notes>
  <HiddenSlides>2</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74</vt:i4>
      </vt:variant>
    </vt:vector>
  </HeadingPairs>
  <TitlesOfParts>
    <vt:vector size="86" baseType="lpstr">
      <vt:lpstr>Arial</vt:lpstr>
      <vt:lpstr>Montserrat</vt:lpstr>
      <vt:lpstr>Libre Franklin</vt:lpstr>
      <vt:lpstr>Montserrat Medium</vt:lpstr>
      <vt:lpstr>Times New Roman</vt:lpstr>
      <vt:lpstr>Montserrat Black</vt:lpstr>
      <vt:lpstr>Play</vt:lpstr>
      <vt:lpstr>Calibri</vt:lpstr>
      <vt:lpstr>Montserrat SemiBold</vt:lpstr>
      <vt:lpstr>Montserrat ExtraBold</vt:lpstr>
      <vt:lpstr>AILE bois</vt:lpstr>
      <vt:lpstr>AILE</vt:lpstr>
      <vt:lpstr>Mode d’emploi</vt:lpstr>
      <vt:lpstr>Mode d’emploi</vt:lpstr>
      <vt:lpstr>ETUDE D’OPPORTUNITÉ - XXX</vt:lpstr>
      <vt:lpstr>Introduction</vt:lpstr>
      <vt:lpstr>Introduction</vt:lpstr>
      <vt:lpstr>Présentation [nom de la structure relais bois]</vt:lpstr>
      <vt:lpstr>Présentation de AILE</vt:lpstr>
      <vt:lpstr>Démarche EnR’Choix - Présentation</vt:lpstr>
      <vt:lpstr>Réduction des consommations énergétiques</vt:lpstr>
      <vt:lpstr>Réduction des consommations énergétiques</vt:lpstr>
      <vt:lpstr>Mutualisation zone large</vt:lpstr>
      <vt:lpstr>Mutualisation zone réduite</vt:lpstr>
      <vt:lpstr>Mutualisation zone réduite</vt:lpstr>
      <vt:lpstr>Mutualisation zone réduite</vt:lpstr>
      <vt:lpstr>Démarche EnR’Choix - Conclusion</vt:lpstr>
      <vt:lpstr>Contexte de l’étude d’opportunité</vt:lpstr>
      <vt:lpstr>Objectifs de l’étude d’opportunité</vt:lpstr>
      <vt:lpstr>Critères d’évaluation de la pertinence d’un réseau de chaleur</vt:lpstr>
      <vt:lpstr>Contexte</vt:lpstr>
      <vt:lpstr>Situation actuelle</vt:lpstr>
      <vt:lpstr>Scénario de référence</vt:lpstr>
      <vt:lpstr>Les scénarii étudiés</vt:lpstr>
      <vt:lpstr>Etude d’opportunité bois</vt:lpstr>
      <vt:lpstr>Principe d’une installation bois-énergie</vt:lpstr>
      <vt:lpstr>Principe d’une installation bois-énergie : l’approvisionnement</vt:lpstr>
      <vt:lpstr>Principe d’une installation bois-énergie : la production</vt:lpstr>
      <vt:lpstr>Principe d’un réseau de chaleur</vt:lpstr>
      <vt:lpstr>Principe d’un réseau de chaleur</vt:lpstr>
      <vt:lpstr>Principe d’un réseau de chaleur</vt:lpstr>
      <vt:lpstr>Dimensionnement de la chaufferie centrale</vt:lpstr>
      <vt:lpstr>Données d’entrée</vt:lpstr>
      <vt:lpstr>Pourquoi utiliser un appoint au bois ?</vt:lpstr>
      <vt:lpstr>Scénario bois déchiqueté</vt:lpstr>
      <vt:lpstr>Présentation PowerPoint</vt:lpstr>
      <vt:lpstr>Propositions d’implantation et principe de fonctionnement</vt:lpstr>
      <vt:lpstr>Propositions d’implantation et principe de fonctionnement – exemple silo enterré</vt:lpstr>
      <vt:lpstr>Propositions d’implantation et principe de fonctionnement – exemple vis verticale</vt:lpstr>
      <vt:lpstr>Propositions d’implantation et principe de fonctionnement </vt:lpstr>
      <vt:lpstr>Propositions d’implantation et principe de fonctionnement</vt:lpstr>
      <vt:lpstr>Propositions d’implantation et principe de fonctionnement</vt:lpstr>
      <vt:lpstr>Exemple de la chaufferie de Loudéac</vt:lpstr>
      <vt:lpstr>Exemple de la chaufferie de Loudéac</vt:lpstr>
      <vt:lpstr>Exemple de la chaufferie de Loudéac</vt:lpstr>
      <vt:lpstr>Evolution des prix de l’énergie</vt:lpstr>
      <vt:lpstr>Comparaison du coût global de référence et du coût du bois énergie</vt:lpstr>
      <vt:lpstr>Analyse économique : Solution de référence</vt:lpstr>
      <vt:lpstr>Analyse économique : Solution bois déchiqueté</vt:lpstr>
      <vt:lpstr>Analyse économique : Comparaison des solutions</vt:lpstr>
      <vt:lpstr>Analyse économique : Analyse de sensibilité</vt:lpstr>
      <vt:lpstr>Analyse économique : Analyse de sensibilité</vt:lpstr>
      <vt:lpstr>SCENARIO BOIS GRANULES</vt:lpstr>
      <vt:lpstr>Présentation PowerPoint</vt:lpstr>
      <vt:lpstr>Propositions d’implantation et principe de fonctionnement</vt:lpstr>
      <vt:lpstr>Silo en extérieur ou silo textile ? </vt:lpstr>
      <vt:lpstr>Propositions d’implantation et principe de fonctionnement</vt:lpstr>
      <vt:lpstr>Propositions d’implantation et principe de fonctionnement</vt:lpstr>
      <vt:lpstr>Analyse économique : Solution de référence</vt:lpstr>
      <vt:lpstr>Analyse économique : Solution bois granulé</vt:lpstr>
      <vt:lpstr>Analyse économique : Comparaison des solutions</vt:lpstr>
      <vt:lpstr>Analyse économique : Analyse de sensibilité</vt:lpstr>
      <vt:lpstr>Analyse économique : Analyse de sensibilité</vt:lpstr>
      <vt:lpstr>CONCLUSION</vt:lpstr>
      <vt:lpstr>Synthèse environnementale</vt:lpstr>
      <vt:lpstr>Synthèse technico économique</vt:lpstr>
      <vt:lpstr>Conclusion et suites à donner</vt:lpstr>
      <vt:lpstr>Conclusion et suites à donner</vt:lpstr>
      <vt:lpstr>Conclusion et suites à donner</vt:lpstr>
      <vt:lpstr>Les soutiens possibles</vt:lpstr>
      <vt:lpstr>Les soutiens possibles</vt:lpstr>
      <vt:lpstr>Les soutiens possibles</vt:lpstr>
      <vt:lpstr>Contacts Equipe Chaleur Renouvelable</vt:lpstr>
      <vt:lpstr>Présentation PowerPoint</vt:lpstr>
      <vt:lpstr>Tour de météo</vt:lpstr>
      <vt:lpstr>Pictos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Corentin CAILLIE</cp:lastModifiedBy>
  <cp:revision>11</cp:revision>
  <dcterms:modified xsi:type="dcterms:W3CDTF">2026-04-29T07:30:24Z</dcterms:modified>
</cp:coreProperties>
</file>